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7010400" cy="9236075"/>
  <p:embeddedFontLst>
    <p:embeddedFont>
      <p:font typeface="Garamon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95388" y="692150"/>
            <a:ext cx="4619625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95388" y="692150"/>
            <a:ext cx="4619625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95388" y="692150"/>
            <a:ext cx="4619700" cy="3463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970938" y="8772669"/>
            <a:ext cx="3037800" cy="461700"/>
          </a:xfrm>
          <a:prstGeom prst="rect">
            <a:avLst/>
          </a:prstGeom>
        </p:spPr>
        <p:txBody>
          <a:bodyPr anchorCtr="0" anchor="b" bIns="46575" lIns="93175" rIns="93175" wrap="square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95388" y="692150"/>
            <a:ext cx="4619700" cy="3463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701040" y="4387136"/>
            <a:ext cx="5608200" cy="415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3970938" y="8772669"/>
            <a:ext cx="3037800" cy="461700"/>
          </a:xfrm>
          <a:prstGeom prst="rect">
            <a:avLst/>
          </a:prstGeom>
        </p:spPr>
        <p:txBody>
          <a:bodyPr anchorCtr="0" anchor="b" bIns="46575" lIns="93175" rIns="93175" wrap="square" tIns="4657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rbackground.jpg"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14739" cy="68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595313" y="1219200"/>
            <a:ext cx="7924800" cy="9144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Shape 97"/>
          <p:cNvCxnSpPr/>
          <p:nvPr/>
        </p:nvCxnSpPr>
        <p:spPr>
          <a:xfrm>
            <a:off x="1995488" y="3962400"/>
            <a:ext cx="6511925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Shape 98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733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35584" lvl="1" marL="6699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0223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3839" lvl="3" marL="133985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1938" lvl="4" marL="16811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1938" lvl="5" marL="21383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1938" lvl="6" marL="25955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1938" lvl="7" marL="30527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1937" lvl="8" marL="3509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733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35584" lvl="1" marL="6699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0223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3839" lvl="3" marL="133985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61938" lvl="4" marL="16811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61938" lvl="5" marL="21383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1938" lvl="6" marL="25955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1938" lvl="7" marL="30527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1937" lvl="8" marL="3509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384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0825" lvl="1" marL="6699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7655" lvl="2" marL="10223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2730" lvl="3" marL="133985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1463" lvl="4" marL="16811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1383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259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3" lvl="7" marL="30527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5099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4384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50825" lvl="1" marL="6699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7655" lvl="2" marL="10223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52730" lvl="3" marL="133985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1463" lvl="4" marL="16811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1383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259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3" lvl="7" marL="30527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5099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rbackground.jpg"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14739" cy="685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9238" y="6267450"/>
            <a:ext cx="815007" cy="519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082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0344" lvl="1" marL="669925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62890" lvl="2" marL="10223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1" name="Shape 15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TwoObj">
  <p:cSld name="Title, Text, and 2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3" type="body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/>
          <p:nvPr>
            <p:ph idx="2" type="clipArt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171450" marR="0" rtl="0" algn="l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" lvl="1" marL="5143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572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5725" lvl="3" marL="12001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5725" lvl="4" marL="15430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5725" lvl="5" marL="18859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25" lvl="6" marL="22288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5725" lvl="7" marL="25717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5725" lvl="8" marL="2914650" marR="0" rtl="0" algn="l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rbackground.jpg" id="85" name="Shape 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4739" cy="68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9075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796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1144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49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5241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241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5241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5241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5241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91" name="Shape 91"/>
          <p:cNvSpPr/>
          <p:nvPr/>
        </p:nvSpPr>
        <p:spPr>
          <a:xfrm>
            <a:off x="438150" y="271463"/>
            <a:ext cx="8229600" cy="6096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473075" y="6129338"/>
            <a:ext cx="8229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9238" y="6267450"/>
            <a:ext cx="815007" cy="5193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.jpg"/><Relationship Id="rId13" Type="http://schemas.openxmlformats.org/officeDocument/2006/relationships/image" Target="../media/image13.jp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8.jpg"/><Relationship Id="rId14" Type="http://schemas.openxmlformats.org/officeDocument/2006/relationships/image" Target="../media/image9.pn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5.png"/><Relationship Id="rId8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235484" y="309304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Office of Student Academic Affairs</a:t>
            </a:r>
          </a:p>
        </p:txBody>
      </p:sp>
      <p:sp>
        <p:nvSpPr>
          <p:cNvPr id="195" name="Shape 195"/>
          <p:cNvSpPr/>
          <p:nvPr/>
        </p:nvSpPr>
        <p:spPr>
          <a:xfrm>
            <a:off x="322877" y="1357481"/>
            <a:ext cx="8545635" cy="483209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MISSION</a:t>
            </a: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– acting on behalf of the BCOE and its departments, the advising office </a:t>
            </a:r>
            <a:r>
              <a:rPr b="0" i="1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supports engineering students in achieving their full academic potential </a:t>
            </a:r>
            <a:r>
              <a:rPr b="0" i="0" lang="en-US" sz="2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by providing guidance and services which enhance students academic development.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55D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55D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first line of contact regarding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academic concerns and opportunities!!!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Verdana"/>
              <a:buNone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REFER STUDENTS TO BCOE OFFICE OF STUDENT ACADEMIC AFFAIRS ON ALL ACADEMIC AND ENROLLMENT CONCERNS!!!!!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255D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18045" y="2873633"/>
            <a:ext cx="1520893" cy="48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Roderick Smith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638951" y="2841753"/>
            <a:ext cx="1767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Tara Brown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Assistant Director </a:t>
            </a:r>
          </a:p>
        </p:txBody>
      </p:sp>
      <p:pic>
        <p:nvPicPr>
          <p:cNvPr descr="TaraBrown1.jpg" id="203" name="Shape 203"/>
          <p:cNvPicPr preferRelativeResize="0"/>
          <p:nvPr/>
        </p:nvPicPr>
        <p:blipFill rotWithShape="1">
          <a:blip r:embed="rId3">
            <a:alphaModFix/>
          </a:blip>
          <a:srcRect b="1428" l="0" r="0" t="1428"/>
          <a:stretch/>
        </p:blipFill>
        <p:spPr>
          <a:xfrm>
            <a:off x="2001825" y="1117600"/>
            <a:ext cx="1138875" cy="1660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mond Harvey.jpg" id="204" name="Shape 204"/>
          <p:cNvPicPr preferRelativeResize="0"/>
          <p:nvPr/>
        </p:nvPicPr>
        <p:blipFill rotWithShape="1">
          <a:blip r:embed="rId4">
            <a:alphaModFix/>
          </a:blip>
          <a:srcRect b="2954" l="0" r="0" t="2945"/>
          <a:stretch/>
        </p:blipFill>
        <p:spPr>
          <a:xfrm>
            <a:off x="3795886" y="1118285"/>
            <a:ext cx="1169063" cy="164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245190" y="2829683"/>
            <a:ext cx="2455363" cy="717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Desmond Harvey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CHEN/ENEN</a:t>
            </a: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222201" y="2831064"/>
            <a:ext cx="20118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Janeth Jauregui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ENCS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3274" y="1118464"/>
            <a:ext cx="1254740" cy="167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109826" y="5378800"/>
            <a:ext cx="15210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Thomas</a:t>
            </a:r>
            <a:r>
              <a:rPr lang="en-US" sz="1600">
                <a:solidFill>
                  <a:srgbClr val="997200"/>
                </a:solidFill>
              </a:rPr>
              <a:t> </a:t>
            </a: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McGraw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CEN/MSE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Font typeface="Arial"/>
              <a:buNone/>
            </a:pPr>
            <a:r>
              <a:t/>
            </a:r>
            <a:endParaRPr sz="1600">
              <a:solidFill>
                <a:srgbClr val="9972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Font typeface="Arial"/>
              <a:buNone/>
            </a:pPr>
            <a:r>
              <a:t/>
            </a:r>
            <a:endParaRPr sz="1600">
              <a:solidFill>
                <a:srgbClr val="9972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Font typeface="Arial"/>
              <a:buNone/>
            </a:pPr>
            <a:r>
              <a:t/>
            </a:r>
            <a:endParaRPr sz="1600">
              <a:solidFill>
                <a:srgbClr val="997200"/>
              </a:solidFill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523002" y="5247550"/>
            <a:ext cx="158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Terri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Phonharath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CSBA</a:t>
            </a: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Thomas McGraw" id="210" name="Shape 210"/>
          <p:cNvPicPr preferRelativeResize="0"/>
          <p:nvPr/>
        </p:nvPicPr>
        <p:blipFill rotWithShape="1">
          <a:blip r:embed="rId6">
            <a:alphaModFix/>
          </a:blip>
          <a:srcRect b="0" l="-219" r="1077" t="0"/>
          <a:stretch/>
        </p:blipFill>
        <p:spPr>
          <a:xfrm>
            <a:off x="3351275" y="3634684"/>
            <a:ext cx="1038088" cy="165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6909" y="3649464"/>
            <a:ext cx="1109178" cy="162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1647438" y="5370710"/>
            <a:ext cx="1671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Emily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Nudge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>
                <a:solidFill>
                  <a:srgbClr val="997200"/>
                </a:solidFill>
              </a:rPr>
              <a:t>IEN</a:t>
            </a:r>
          </a:p>
        </p:txBody>
      </p:sp>
      <p:pic>
        <p:nvPicPr>
          <p:cNvPr descr="Emily Nudge1.jpg" id="213" name="Shape 213"/>
          <p:cNvPicPr preferRelativeResize="0"/>
          <p:nvPr/>
        </p:nvPicPr>
        <p:blipFill rotWithShape="1">
          <a:blip r:embed="rId8">
            <a:alphaModFix/>
          </a:blip>
          <a:srcRect b="758" l="0" r="0" t="768"/>
          <a:stretch/>
        </p:blipFill>
        <p:spPr>
          <a:xfrm>
            <a:off x="1913500" y="3691000"/>
            <a:ext cx="1138875" cy="15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289" y="3665569"/>
            <a:ext cx="1290690" cy="1573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-35850" y="5370700"/>
            <a:ext cx="21966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Malcolm Manuel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600">
                <a:solidFill>
                  <a:srgbClr val="997200"/>
                </a:solidFill>
              </a:rPr>
              <a:t>CEN</a:t>
            </a: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235484" y="309305"/>
            <a:ext cx="8229600" cy="71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Team – Academic Advisors</a:t>
            </a:r>
          </a:p>
        </p:txBody>
      </p:sp>
      <p:pic>
        <p:nvPicPr>
          <p:cNvPr descr="http://www.iep.ucr.edu/images/program_uploads/headshots/michael_cruz.jpg" id="217" name="Shape 2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97099" y="1117600"/>
            <a:ext cx="1416701" cy="1603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7061753" y="2797873"/>
            <a:ext cx="22160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Michael Cruz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72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9972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600">
                <a:solidFill>
                  <a:srgbClr val="997200"/>
                </a:solidFill>
              </a:rPr>
              <a:t>LEN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5941" y="6264222"/>
            <a:ext cx="4317053" cy="58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4050" y="1134425"/>
            <a:ext cx="956788" cy="1683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mberley Wolf SQ.jpg" id="221" name="Shape 221"/>
          <p:cNvPicPr preferRelativeResize="0"/>
          <p:nvPr/>
        </p:nvPicPr>
        <p:blipFill rotWithShape="1">
          <a:blip r:embed="rId13">
            <a:alphaModFix/>
          </a:blip>
          <a:srcRect b="18507" l="17169" r="17696" t="0"/>
          <a:stretch/>
        </p:blipFill>
        <p:spPr>
          <a:xfrm>
            <a:off x="6024524" y="3634675"/>
            <a:ext cx="1290674" cy="161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87150" y="3663475"/>
            <a:ext cx="1428750" cy="16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955413" y="5291725"/>
            <a:ext cx="1428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>
                <a:solidFill>
                  <a:srgbClr val="997200"/>
                </a:solidFill>
              </a:rPr>
              <a:t>Kim Wolf 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-US" sz="1600">
                <a:solidFill>
                  <a:srgbClr val="997200"/>
                </a:solidFill>
              </a:rPr>
              <a:t>Curriculum</a:t>
            </a:r>
          </a:p>
          <a:p>
            <a:pPr lvl="0" rtl="0" algn="l">
              <a:spcBef>
                <a:spcPts val="0"/>
              </a:spcBef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Planner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7080350" y="5291725"/>
            <a:ext cx="20502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solidFill>
                  <a:srgbClr val="997200"/>
                </a:solidFill>
              </a:rPr>
              <a:t>Katelyn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1600">
                <a:solidFill>
                  <a:srgbClr val="997200"/>
                </a:solidFill>
              </a:rPr>
              <a:t>Robinson</a:t>
            </a:r>
          </a:p>
          <a:p>
            <a:pPr lvl="0" rtl="0" algn="ctr">
              <a:spcBef>
                <a:spcPts val="0"/>
              </a:spcBef>
              <a:buClr>
                <a:srgbClr val="997200"/>
              </a:buClr>
              <a:buSzPct val="25000"/>
              <a:buFont typeface="Arial"/>
              <a:buNone/>
            </a:pPr>
            <a:r>
              <a:rPr lang="en-US" sz="1600">
                <a:solidFill>
                  <a:srgbClr val="997200"/>
                </a:solidFill>
              </a:rPr>
              <a:t>Advising/Enrollment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Short list of what we do ….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4512550" y="3352738"/>
            <a:ext cx="396240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Advise and Mentor</a:t>
            </a: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US" sz="2000">
                <a:solidFill>
                  <a:srgbClr val="000000"/>
                </a:solidFill>
              </a:rPr>
              <a:t>We advise and mentor students on academic matters, support their success, academic and personal growth.  We are generally the first line of contact regarding academic concerns.</a:t>
            </a: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rgbClr val="000000"/>
                </a:solidFill>
              </a:rPr>
              <a:t>Enforce Policy</a:t>
            </a:r>
          </a:p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US" sz="2000">
                <a:solidFill>
                  <a:srgbClr val="000000"/>
                </a:solidFill>
              </a:rPr>
              <a:t>Uphold academic policies of the university, BCOE, and its departments, explain policies, communicate options to students.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50" y="5220300"/>
            <a:ext cx="6773225" cy="9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>
                <a:solidFill>
                  <a:srgbClr val="1C4587"/>
                </a:solidFill>
              </a:rPr>
              <a:t>Things we do to support Departments and Faculty ….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91250" y="1600200"/>
            <a:ext cx="8229600" cy="453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lt1"/>
                </a:solidFill>
              </a:rPr>
              <a:t>..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150" y="1676800"/>
            <a:ext cx="2085651" cy="17709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2" name="Shape 242"/>
          <p:cNvSpPr/>
          <p:nvPr/>
        </p:nvSpPr>
        <p:spPr>
          <a:xfrm>
            <a:off x="623475" y="1676800"/>
            <a:ext cx="4030200" cy="17709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/>
              <a:t>Course Scheduling</a:t>
            </a:r>
            <a:r>
              <a:rPr lang="en-US" sz="1800"/>
              <a:t>--Working with the Chairs, we develop the course schedule for all undergraduate programs.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75" y="3581375"/>
            <a:ext cx="2030150" cy="17709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4" name="Shape 244"/>
          <p:cNvSpPr/>
          <p:nvPr/>
        </p:nvSpPr>
        <p:spPr>
          <a:xfrm>
            <a:off x="2831600" y="3581375"/>
            <a:ext cx="4030200" cy="1770900"/>
          </a:xfrm>
          <a:prstGeom prst="rect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/>
              <a:t>Enrollment Management--</a:t>
            </a:r>
            <a:r>
              <a:rPr lang="en-US" sz="1800"/>
              <a:t>We monitor enrollment ensuring compliance with policy; we manage concurrent enrollment, and all forms of adding and withdrawing from courses.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