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8"/>
  </p:notesMasterIdLst>
  <p:handoutMasterIdLst>
    <p:handoutMasterId r:id="rId9"/>
  </p:handoutMasterIdLst>
  <p:sldIdLst>
    <p:sldId id="365" r:id="rId2"/>
    <p:sldId id="364" r:id="rId3"/>
    <p:sldId id="366" r:id="rId4"/>
    <p:sldId id="367" r:id="rId5"/>
    <p:sldId id="368" r:id="rId6"/>
    <p:sldId id="363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F74"/>
    <a:srgbClr val="F1AB00"/>
    <a:srgbClr val="2C6CC0"/>
    <a:srgbClr val="6F8135"/>
    <a:srgbClr val="FFFFFF"/>
    <a:srgbClr val="000000"/>
    <a:srgbClr val="FCAAF2"/>
    <a:srgbClr val="F628DD"/>
    <a:srgbClr val="E2F0D9"/>
    <a:srgbClr val="FFE0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7" autoAdjust="0"/>
    <p:restoredTop sz="83953" autoAdjust="0"/>
  </p:normalViewPr>
  <p:slideViewPr>
    <p:cSldViewPr snapToGrid="0">
      <p:cViewPr varScale="1">
        <p:scale>
          <a:sx n="97" d="100"/>
          <a:sy n="97" d="100"/>
        </p:scale>
        <p:origin x="133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1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12359A-D416-4FB8-99AE-418F2FE41E9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F7CFC7-9BAD-477D-9282-524C4630311C}">
      <dgm:prSet phldrT="[Text]"/>
      <dgm:spPr>
        <a:solidFill>
          <a:srgbClr val="003066"/>
        </a:solidFill>
      </dgm:spPr>
      <dgm:t>
        <a:bodyPr/>
        <a:lstStyle/>
        <a:p>
          <a:r>
            <a:rPr lang="en-US" dirty="0" smtClean="0"/>
            <a:t>News Levels</a:t>
          </a:r>
          <a:endParaRPr lang="en-US" dirty="0"/>
        </a:p>
      </dgm:t>
    </dgm:pt>
    <dgm:pt modelId="{54175BDF-34EA-4E71-B78D-20665844773A}" type="parTrans" cxnId="{B02502F2-1267-4113-A75A-EF65F5C45C3F}">
      <dgm:prSet/>
      <dgm:spPr/>
      <dgm:t>
        <a:bodyPr/>
        <a:lstStyle/>
        <a:p>
          <a:endParaRPr lang="en-US"/>
        </a:p>
      </dgm:t>
    </dgm:pt>
    <dgm:pt modelId="{5ABB27BA-D573-442C-B673-25E189523E04}" type="sibTrans" cxnId="{B02502F2-1267-4113-A75A-EF65F5C45C3F}">
      <dgm:prSet/>
      <dgm:spPr/>
      <dgm:t>
        <a:bodyPr/>
        <a:lstStyle/>
        <a:p>
          <a:endParaRPr lang="en-US"/>
        </a:p>
      </dgm:t>
    </dgm:pt>
    <dgm:pt modelId="{12F92D97-6D4C-4C47-B709-1AB2CD8AF495}">
      <dgm:prSet phldrT="[Text]"/>
      <dgm:spPr>
        <a:solidFill>
          <a:srgbClr val="0058B8"/>
        </a:solidFill>
      </dgm:spPr>
      <dgm:t>
        <a:bodyPr/>
        <a:lstStyle/>
        <a:p>
          <a:r>
            <a:rPr lang="en-US" dirty="0" smtClean="0"/>
            <a:t>University</a:t>
          </a:r>
          <a:endParaRPr lang="en-US" dirty="0"/>
        </a:p>
      </dgm:t>
    </dgm:pt>
    <dgm:pt modelId="{AC0D255C-026B-4A44-9C93-67E61C8FC18D}" type="parTrans" cxnId="{9BD70A61-9E46-4405-9BA0-23F5C8AD0D16}">
      <dgm:prSet/>
      <dgm:spPr/>
      <dgm:t>
        <a:bodyPr/>
        <a:lstStyle/>
        <a:p>
          <a:endParaRPr lang="en-US"/>
        </a:p>
      </dgm:t>
    </dgm:pt>
    <dgm:pt modelId="{520F50A5-D94F-45D4-94C9-E22A99834373}" type="sibTrans" cxnId="{9BD70A61-9E46-4405-9BA0-23F5C8AD0D16}">
      <dgm:prSet/>
      <dgm:spPr/>
      <dgm:t>
        <a:bodyPr/>
        <a:lstStyle/>
        <a:p>
          <a:endParaRPr lang="en-US"/>
        </a:p>
      </dgm:t>
    </dgm:pt>
    <dgm:pt modelId="{2F51DEED-78D3-41AA-9F89-D3F63A8E01BB}">
      <dgm:prSet phldrT="[Text]"/>
      <dgm:spPr>
        <a:solidFill>
          <a:srgbClr val="548235"/>
        </a:solidFill>
      </dgm:spPr>
      <dgm:t>
        <a:bodyPr/>
        <a:lstStyle/>
        <a:p>
          <a:r>
            <a:rPr lang="en-US" dirty="0" smtClean="0"/>
            <a:t>College</a:t>
          </a:r>
          <a:endParaRPr lang="en-US" dirty="0"/>
        </a:p>
      </dgm:t>
    </dgm:pt>
    <dgm:pt modelId="{39D71515-3022-4797-8888-52FD52AC7D12}" type="parTrans" cxnId="{5A916F85-8D14-4F0A-A502-8F5038D42D7C}">
      <dgm:prSet/>
      <dgm:spPr/>
      <dgm:t>
        <a:bodyPr/>
        <a:lstStyle/>
        <a:p>
          <a:endParaRPr lang="en-US"/>
        </a:p>
      </dgm:t>
    </dgm:pt>
    <dgm:pt modelId="{F7D104D8-26D1-4E06-9F4E-5E6588AD278E}" type="sibTrans" cxnId="{5A916F85-8D14-4F0A-A502-8F5038D42D7C}">
      <dgm:prSet/>
      <dgm:spPr/>
      <dgm:t>
        <a:bodyPr/>
        <a:lstStyle/>
        <a:p>
          <a:endParaRPr lang="en-US"/>
        </a:p>
      </dgm:t>
    </dgm:pt>
    <dgm:pt modelId="{1725C346-A802-48FB-9415-8518D37F72C7}" type="pres">
      <dgm:prSet presAssocID="{8312359A-D416-4FB8-99AE-418F2FE41E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820FD87-7A07-460C-88E1-CB1FE3E1E1BB}" type="pres">
      <dgm:prSet presAssocID="{94F7CFC7-9BAD-477D-9282-524C4630311C}" presName="hierRoot1" presStyleCnt="0">
        <dgm:presLayoutVars>
          <dgm:hierBranch val="init"/>
        </dgm:presLayoutVars>
      </dgm:prSet>
      <dgm:spPr/>
    </dgm:pt>
    <dgm:pt modelId="{00F92D91-C67B-4DBA-919E-1CF7D88E5788}" type="pres">
      <dgm:prSet presAssocID="{94F7CFC7-9BAD-477D-9282-524C4630311C}" presName="rootComposite1" presStyleCnt="0"/>
      <dgm:spPr/>
    </dgm:pt>
    <dgm:pt modelId="{36B20852-3F62-49C6-8ECD-7624DAD391C4}" type="pres">
      <dgm:prSet presAssocID="{94F7CFC7-9BAD-477D-9282-524C4630311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D22984-B9F5-445F-8CBF-1D6AAFA4AE47}" type="pres">
      <dgm:prSet presAssocID="{94F7CFC7-9BAD-477D-9282-524C4630311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354C2C9-8D4C-49AA-B357-DAAA8407F165}" type="pres">
      <dgm:prSet presAssocID="{94F7CFC7-9BAD-477D-9282-524C4630311C}" presName="hierChild2" presStyleCnt="0"/>
      <dgm:spPr/>
    </dgm:pt>
    <dgm:pt modelId="{F178689C-312B-480D-91DA-DCC37530A8A4}" type="pres">
      <dgm:prSet presAssocID="{AC0D255C-026B-4A44-9C93-67E61C8FC18D}" presName="Name37" presStyleLbl="parChTrans1D2" presStyleIdx="0" presStyleCnt="2"/>
      <dgm:spPr/>
      <dgm:t>
        <a:bodyPr/>
        <a:lstStyle/>
        <a:p>
          <a:endParaRPr lang="en-US"/>
        </a:p>
      </dgm:t>
    </dgm:pt>
    <dgm:pt modelId="{4626F6FE-7932-49C9-BEA3-7533C26978C0}" type="pres">
      <dgm:prSet presAssocID="{12F92D97-6D4C-4C47-B709-1AB2CD8AF495}" presName="hierRoot2" presStyleCnt="0">
        <dgm:presLayoutVars>
          <dgm:hierBranch val="init"/>
        </dgm:presLayoutVars>
      </dgm:prSet>
      <dgm:spPr/>
    </dgm:pt>
    <dgm:pt modelId="{5072400C-3E40-47BF-B3D4-3064765E1872}" type="pres">
      <dgm:prSet presAssocID="{12F92D97-6D4C-4C47-B709-1AB2CD8AF495}" presName="rootComposite" presStyleCnt="0"/>
      <dgm:spPr/>
    </dgm:pt>
    <dgm:pt modelId="{DF56CA19-D0A9-498A-9656-D84B6BE56459}" type="pres">
      <dgm:prSet presAssocID="{12F92D97-6D4C-4C47-B709-1AB2CD8AF49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265392-1986-4F35-9E02-D07D2B8FC9DF}" type="pres">
      <dgm:prSet presAssocID="{12F92D97-6D4C-4C47-B709-1AB2CD8AF495}" presName="rootConnector" presStyleLbl="node2" presStyleIdx="0" presStyleCnt="2"/>
      <dgm:spPr/>
      <dgm:t>
        <a:bodyPr/>
        <a:lstStyle/>
        <a:p>
          <a:endParaRPr lang="en-US"/>
        </a:p>
      </dgm:t>
    </dgm:pt>
    <dgm:pt modelId="{229DE933-F564-4B89-92AE-143B215EBE69}" type="pres">
      <dgm:prSet presAssocID="{12F92D97-6D4C-4C47-B709-1AB2CD8AF495}" presName="hierChild4" presStyleCnt="0"/>
      <dgm:spPr/>
    </dgm:pt>
    <dgm:pt modelId="{CDEEF0C1-94FD-47B3-A2A9-AEC6050321A3}" type="pres">
      <dgm:prSet presAssocID="{12F92D97-6D4C-4C47-B709-1AB2CD8AF495}" presName="hierChild5" presStyleCnt="0"/>
      <dgm:spPr/>
    </dgm:pt>
    <dgm:pt modelId="{FF766AE6-C3C6-4AC3-9960-3EB9C84C0991}" type="pres">
      <dgm:prSet presAssocID="{39D71515-3022-4797-8888-52FD52AC7D12}" presName="Name37" presStyleLbl="parChTrans1D2" presStyleIdx="1" presStyleCnt="2"/>
      <dgm:spPr/>
      <dgm:t>
        <a:bodyPr/>
        <a:lstStyle/>
        <a:p>
          <a:endParaRPr lang="en-US"/>
        </a:p>
      </dgm:t>
    </dgm:pt>
    <dgm:pt modelId="{14F1E401-39A4-4832-9A8D-CF870056317B}" type="pres">
      <dgm:prSet presAssocID="{2F51DEED-78D3-41AA-9F89-D3F63A8E01BB}" presName="hierRoot2" presStyleCnt="0">
        <dgm:presLayoutVars>
          <dgm:hierBranch val="init"/>
        </dgm:presLayoutVars>
      </dgm:prSet>
      <dgm:spPr/>
    </dgm:pt>
    <dgm:pt modelId="{ABD749ED-C4C7-44A7-AAFB-3E9A2C05F66C}" type="pres">
      <dgm:prSet presAssocID="{2F51DEED-78D3-41AA-9F89-D3F63A8E01BB}" presName="rootComposite" presStyleCnt="0"/>
      <dgm:spPr/>
    </dgm:pt>
    <dgm:pt modelId="{AFB87845-54E8-4765-BC3F-04892C32E9D8}" type="pres">
      <dgm:prSet presAssocID="{2F51DEED-78D3-41AA-9F89-D3F63A8E01B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0E6ABE-3574-4745-BDCE-86D88C313B16}" type="pres">
      <dgm:prSet presAssocID="{2F51DEED-78D3-41AA-9F89-D3F63A8E01BB}" presName="rootConnector" presStyleLbl="node2" presStyleIdx="1" presStyleCnt="2"/>
      <dgm:spPr/>
      <dgm:t>
        <a:bodyPr/>
        <a:lstStyle/>
        <a:p>
          <a:endParaRPr lang="en-US"/>
        </a:p>
      </dgm:t>
    </dgm:pt>
    <dgm:pt modelId="{BE1ECB0C-B841-4B54-8FC2-068019B9A7A1}" type="pres">
      <dgm:prSet presAssocID="{2F51DEED-78D3-41AA-9F89-D3F63A8E01BB}" presName="hierChild4" presStyleCnt="0"/>
      <dgm:spPr/>
    </dgm:pt>
    <dgm:pt modelId="{0A42BB69-4B48-4B63-A33D-283454A48209}" type="pres">
      <dgm:prSet presAssocID="{2F51DEED-78D3-41AA-9F89-D3F63A8E01BB}" presName="hierChild5" presStyleCnt="0"/>
      <dgm:spPr/>
    </dgm:pt>
    <dgm:pt modelId="{B9F2E841-29DB-43DD-BBAC-160B9EE4B3CA}" type="pres">
      <dgm:prSet presAssocID="{94F7CFC7-9BAD-477D-9282-524C4630311C}" presName="hierChild3" presStyleCnt="0"/>
      <dgm:spPr/>
    </dgm:pt>
  </dgm:ptLst>
  <dgm:cxnLst>
    <dgm:cxn modelId="{C958DDEE-BEC0-4628-8C35-FDD8448319A1}" type="presOf" srcId="{39D71515-3022-4797-8888-52FD52AC7D12}" destId="{FF766AE6-C3C6-4AC3-9960-3EB9C84C0991}" srcOrd="0" destOrd="0" presId="urn:microsoft.com/office/officeart/2005/8/layout/orgChart1"/>
    <dgm:cxn modelId="{489D8C3C-C061-48DB-99CE-8E4460C2B8A9}" type="presOf" srcId="{2F51DEED-78D3-41AA-9F89-D3F63A8E01BB}" destId="{B60E6ABE-3574-4745-BDCE-86D88C313B16}" srcOrd="1" destOrd="0" presId="urn:microsoft.com/office/officeart/2005/8/layout/orgChart1"/>
    <dgm:cxn modelId="{B02502F2-1267-4113-A75A-EF65F5C45C3F}" srcId="{8312359A-D416-4FB8-99AE-418F2FE41E97}" destId="{94F7CFC7-9BAD-477D-9282-524C4630311C}" srcOrd="0" destOrd="0" parTransId="{54175BDF-34EA-4E71-B78D-20665844773A}" sibTransId="{5ABB27BA-D573-442C-B673-25E189523E04}"/>
    <dgm:cxn modelId="{B693B5A9-1014-40A1-85DB-F5BA0FBEDAE1}" type="presOf" srcId="{12F92D97-6D4C-4C47-B709-1AB2CD8AF495}" destId="{27265392-1986-4F35-9E02-D07D2B8FC9DF}" srcOrd="1" destOrd="0" presId="urn:microsoft.com/office/officeart/2005/8/layout/orgChart1"/>
    <dgm:cxn modelId="{C704A5A2-19A1-4ED2-B7A2-F81E77B65765}" type="presOf" srcId="{8312359A-D416-4FB8-99AE-418F2FE41E97}" destId="{1725C346-A802-48FB-9415-8518D37F72C7}" srcOrd="0" destOrd="0" presId="urn:microsoft.com/office/officeart/2005/8/layout/orgChart1"/>
    <dgm:cxn modelId="{8D0609C7-0EAF-4538-897E-FC0F995A703F}" type="presOf" srcId="{AC0D255C-026B-4A44-9C93-67E61C8FC18D}" destId="{F178689C-312B-480D-91DA-DCC37530A8A4}" srcOrd="0" destOrd="0" presId="urn:microsoft.com/office/officeart/2005/8/layout/orgChart1"/>
    <dgm:cxn modelId="{5A916F85-8D14-4F0A-A502-8F5038D42D7C}" srcId="{94F7CFC7-9BAD-477D-9282-524C4630311C}" destId="{2F51DEED-78D3-41AA-9F89-D3F63A8E01BB}" srcOrd="1" destOrd="0" parTransId="{39D71515-3022-4797-8888-52FD52AC7D12}" sibTransId="{F7D104D8-26D1-4E06-9F4E-5E6588AD278E}"/>
    <dgm:cxn modelId="{9F1688F0-9F43-4AEC-98AE-6F9476341DF0}" type="presOf" srcId="{94F7CFC7-9BAD-477D-9282-524C4630311C}" destId="{9DD22984-B9F5-445F-8CBF-1D6AAFA4AE47}" srcOrd="1" destOrd="0" presId="urn:microsoft.com/office/officeart/2005/8/layout/orgChart1"/>
    <dgm:cxn modelId="{9CCF77E0-B707-44C9-A1FD-64FC312A42DF}" type="presOf" srcId="{12F92D97-6D4C-4C47-B709-1AB2CD8AF495}" destId="{DF56CA19-D0A9-498A-9656-D84B6BE56459}" srcOrd="0" destOrd="0" presId="urn:microsoft.com/office/officeart/2005/8/layout/orgChart1"/>
    <dgm:cxn modelId="{9320A5AA-3663-4D6A-9428-DA9932F70DE7}" type="presOf" srcId="{2F51DEED-78D3-41AA-9F89-D3F63A8E01BB}" destId="{AFB87845-54E8-4765-BC3F-04892C32E9D8}" srcOrd="0" destOrd="0" presId="urn:microsoft.com/office/officeart/2005/8/layout/orgChart1"/>
    <dgm:cxn modelId="{2E1C9626-D7B1-4911-99F9-2DED1465D906}" type="presOf" srcId="{94F7CFC7-9BAD-477D-9282-524C4630311C}" destId="{36B20852-3F62-49C6-8ECD-7624DAD391C4}" srcOrd="0" destOrd="0" presId="urn:microsoft.com/office/officeart/2005/8/layout/orgChart1"/>
    <dgm:cxn modelId="{9BD70A61-9E46-4405-9BA0-23F5C8AD0D16}" srcId="{94F7CFC7-9BAD-477D-9282-524C4630311C}" destId="{12F92D97-6D4C-4C47-B709-1AB2CD8AF495}" srcOrd="0" destOrd="0" parTransId="{AC0D255C-026B-4A44-9C93-67E61C8FC18D}" sibTransId="{520F50A5-D94F-45D4-94C9-E22A99834373}"/>
    <dgm:cxn modelId="{A9CCF639-E88B-46F3-B846-A6688DFC0A38}" type="presParOf" srcId="{1725C346-A802-48FB-9415-8518D37F72C7}" destId="{7820FD87-7A07-460C-88E1-CB1FE3E1E1BB}" srcOrd="0" destOrd="0" presId="urn:microsoft.com/office/officeart/2005/8/layout/orgChart1"/>
    <dgm:cxn modelId="{B06CC18C-2B34-420A-B272-03F75BD4D7B3}" type="presParOf" srcId="{7820FD87-7A07-460C-88E1-CB1FE3E1E1BB}" destId="{00F92D91-C67B-4DBA-919E-1CF7D88E5788}" srcOrd="0" destOrd="0" presId="urn:microsoft.com/office/officeart/2005/8/layout/orgChart1"/>
    <dgm:cxn modelId="{0F580A95-3777-4627-A019-62828A365463}" type="presParOf" srcId="{00F92D91-C67B-4DBA-919E-1CF7D88E5788}" destId="{36B20852-3F62-49C6-8ECD-7624DAD391C4}" srcOrd="0" destOrd="0" presId="urn:microsoft.com/office/officeart/2005/8/layout/orgChart1"/>
    <dgm:cxn modelId="{D9D40FDF-53D1-492E-ABD7-7C956B51888B}" type="presParOf" srcId="{00F92D91-C67B-4DBA-919E-1CF7D88E5788}" destId="{9DD22984-B9F5-445F-8CBF-1D6AAFA4AE47}" srcOrd="1" destOrd="0" presId="urn:microsoft.com/office/officeart/2005/8/layout/orgChart1"/>
    <dgm:cxn modelId="{C2FD29BB-8A5B-44FB-83BF-ED258A7D046D}" type="presParOf" srcId="{7820FD87-7A07-460C-88E1-CB1FE3E1E1BB}" destId="{C354C2C9-8D4C-49AA-B357-DAAA8407F165}" srcOrd="1" destOrd="0" presId="urn:microsoft.com/office/officeart/2005/8/layout/orgChart1"/>
    <dgm:cxn modelId="{3017A4C1-34E2-4444-B042-42C9229FF532}" type="presParOf" srcId="{C354C2C9-8D4C-49AA-B357-DAAA8407F165}" destId="{F178689C-312B-480D-91DA-DCC37530A8A4}" srcOrd="0" destOrd="0" presId="urn:microsoft.com/office/officeart/2005/8/layout/orgChart1"/>
    <dgm:cxn modelId="{9FEF8B64-F5E8-4F46-B5B3-88BCCFF2EA35}" type="presParOf" srcId="{C354C2C9-8D4C-49AA-B357-DAAA8407F165}" destId="{4626F6FE-7932-49C9-BEA3-7533C26978C0}" srcOrd="1" destOrd="0" presId="urn:microsoft.com/office/officeart/2005/8/layout/orgChart1"/>
    <dgm:cxn modelId="{2D02C582-83A0-45B6-A5A2-CCB26A5D6423}" type="presParOf" srcId="{4626F6FE-7932-49C9-BEA3-7533C26978C0}" destId="{5072400C-3E40-47BF-B3D4-3064765E1872}" srcOrd="0" destOrd="0" presId="urn:microsoft.com/office/officeart/2005/8/layout/orgChart1"/>
    <dgm:cxn modelId="{7DDEFD08-A784-4189-9BF2-7FF4246DC664}" type="presParOf" srcId="{5072400C-3E40-47BF-B3D4-3064765E1872}" destId="{DF56CA19-D0A9-498A-9656-D84B6BE56459}" srcOrd="0" destOrd="0" presId="urn:microsoft.com/office/officeart/2005/8/layout/orgChart1"/>
    <dgm:cxn modelId="{B22777CD-8ED1-48C9-99D9-18C6E930BBAC}" type="presParOf" srcId="{5072400C-3E40-47BF-B3D4-3064765E1872}" destId="{27265392-1986-4F35-9E02-D07D2B8FC9DF}" srcOrd="1" destOrd="0" presId="urn:microsoft.com/office/officeart/2005/8/layout/orgChart1"/>
    <dgm:cxn modelId="{B8CF7E49-4A93-4183-BA81-A2DA1F6032B4}" type="presParOf" srcId="{4626F6FE-7932-49C9-BEA3-7533C26978C0}" destId="{229DE933-F564-4B89-92AE-143B215EBE69}" srcOrd="1" destOrd="0" presId="urn:microsoft.com/office/officeart/2005/8/layout/orgChart1"/>
    <dgm:cxn modelId="{87F4335B-40BE-4672-9EDE-0516650D1453}" type="presParOf" srcId="{4626F6FE-7932-49C9-BEA3-7533C26978C0}" destId="{CDEEF0C1-94FD-47B3-A2A9-AEC6050321A3}" srcOrd="2" destOrd="0" presId="urn:microsoft.com/office/officeart/2005/8/layout/orgChart1"/>
    <dgm:cxn modelId="{6662AACD-0D67-434B-A412-3C76F128F61D}" type="presParOf" srcId="{C354C2C9-8D4C-49AA-B357-DAAA8407F165}" destId="{FF766AE6-C3C6-4AC3-9960-3EB9C84C0991}" srcOrd="2" destOrd="0" presId="urn:microsoft.com/office/officeart/2005/8/layout/orgChart1"/>
    <dgm:cxn modelId="{FF4FD4D3-0C63-4A9A-B2B3-F47F5ACBA522}" type="presParOf" srcId="{C354C2C9-8D4C-49AA-B357-DAAA8407F165}" destId="{14F1E401-39A4-4832-9A8D-CF870056317B}" srcOrd="3" destOrd="0" presId="urn:microsoft.com/office/officeart/2005/8/layout/orgChart1"/>
    <dgm:cxn modelId="{16B963A1-CA09-4895-93AD-D3D3330DFB12}" type="presParOf" srcId="{14F1E401-39A4-4832-9A8D-CF870056317B}" destId="{ABD749ED-C4C7-44A7-AAFB-3E9A2C05F66C}" srcOrd="0" destOrd="0" presId="urn:microsoft.com/office/officeart/2005/8/layout/orgChart1"/>
    <dgm:cxn modelId="{A4079830-0A1C-459D-85E5-A137986678D2}" type="presParOf" srcId="{ABD749ED-C4C7-44A7-AAFB-3E9A2C05F66C}" destId="{AFB87845-54E8-4765-BC3F-04892C32E9D8}" srcOrd="0" destOrd="0" presId="urn:microsoft.com/office/officeart/2005/8/layout/orgChart1"/>
    <dgm:cxn modelId="{06CBD751-89C6-4CC4-A35D-8CCCA7FE5021}" type="presParOf" srcId="{ABD749ED-C4C7-44A7-AAFB-3E9A2C05F66C}" destId="{B60E6ABE-3574-4745-BDCE-86D88C313B16}" srcOrd="1" destOrd="0" presId="urn:microsoft.com/office/officeart/2005/8/layout/orgChart1"/>
    <dgm:cxn modelId="{2B422749-315E-4E02-A1B7-290957F58F4F}" type="presParOf" srcId="{14F1E401-39A4-4832-9A8D-CF870056317B}" destId="{BE1ECB0C-B841-4B54-8FC2-068019B9A7A1}" srcOrd="1" destOrd="0" presId="urn:microsoft.com/office/officeart/2005/8/layout/orgChart1"/>
    <dgm:cxn modelId="{768BFC5C-8ACA-4162-B33A-0A3ACA9E2DE3}" type="presParOf" srcId="{14F1E401-39A4-4832-9A8D-CF870056317B}" destId="{0A42BB69-4B48-4B63-A33D-283454A48209}" srcOrd="2" destOrd="0" presId="urn:microsoft.com/office/officeart/2005/8/layout/orgChart1"/>
    <dgm:cxn modelId="{14E4A331-EC52-4A69-A689-38272321E4B9}" type="presParOf" srcId="{7820FD87-7A07-460C-88E1-CB1FE3E1E1BB}" destId="{B9F2E841-29DB-43DD-BBAC-160B9EE4B3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66AE6-C3C6-4AC3-9960-3EB9C84C0991}">
      <dsp:nvSpPr>
        <dsp:cNvPr id="0" name=""/>
        <dsp:cNvSpPr/>
      </dsp:nvSpPr>
      <dsp:spPr>
        <a:xfrm>
          <a:off x="3556736" y="1019541"/>
          <a:ext cx="1233254" cy="428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035"/>
              </a:lnTo>
              <a:lnTo>
                <a:pt x="1233254" y="214035"/>
              </a:lnTo>
              <a:lnTo>
                <a:pt x="1233254" y="4280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78689C-312B-480D-91DA-DCC37530A8A4}">
      <dsp:nvSpPr>
        <dsp:cNvPr id="0" name=""/>
        <dsp:cNvSpPr/>
      </dsp:nvSpPr>
      <dsp:spPr>
        <a:xfrm>
          <a:off x="2323481" y="1019541"/>
          <a:ext cx="1233254" cy="428071"/>
        </a:xfrm>
        <a:custGeom>
          <a:avLst/>
          <a:gdLst/>
          <a:ahLst/>
          <a:cxnLst/>
          <a:rect l="0" t="0" r="0" b="0"/>
          <a:pathLst>
            <a:path>
              <a:moveTo>
                <a:pt x="1233254" y="0"/>
              </a:moveTo>
              <a:lnTo>
                <a:pt x="1233254" y="214035"/>
              </a:lnTo>
              <a:lnTo>
                <a:pt x="0" y="214035"/>
              </a:lnTo>
              <a:lnTo>
                <a:pt x="0" y="4280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20852-3F62-49C6-8ECD-7624DAD391C4}">
      <dsp:nvSpPr>
        <dsp:cNvPr id="0" name=""/>
        <dsp:cNvSpPr/>
      </dsp:nvSpPr>
      <dsp:spPr>
        <a:xfrm>
          <a:off x="2537517" y="322"/>
          <a:ext cx="2038436" cy="1019218"/>
        </a:xfrm>
        <a:prstGeom prst="rect">
          <a:avLst/>
        </a:prstGeom>
        <a:solidFill>
          <a:srgbClr val="003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News Levels</a:t>
          </a:r>
          <a:endParaRPr lang="en-US" sz="3400" kern="1200" dirty="0"/>
        </a:p>
      </dsp:txBody>
      <dsp:txXfrm>
        <a:off x="2537517" y="322"/>
        <a:ext cx="2038436" cy="1019218"/>
      </dsp:txXfrm>
    </dsp:sp>
    <dsp:sp modelId="{DF56CA19-D0A9-498A-9656-D84B6BE56459}">
      <dsp:nvSpPr>
        <dsp:cNvPr id="0" name=""/>
        <dsp:cNvSpPr/>
      </dsp:nvSpPr>
      <dsp:spPr>
        <a:xfrm>
          <a:off x="1304263" y="1447612"/>
          <a:ext cx="2038436" cy="1019218"/>
        </a:xfrm>
        <a:prstGeom prst="rect">
          <a:avLst/>
        </a:prstGeom>
        <a:solidFill>
          <a:srgbClr val="0058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University</a:t>
          </a:r>
          <a:endParaRPr lang="en-US" sz="3400" kern="1200" dirty="0"/>
        </a:p>
      </dsp:txBody>
      <dsp:txXfrm>
        <a:off x="1304263" y="1447612"/>
        <a:ext cx="2038436" cy="1019218"/>
      </dsp:txXfrm>
    </dsp:sp>
    <dsp:sp modelId="{AFB87845-54E8-4765-BC3F-04892C32E9D8}">
      <dsp:nvSpPr>
        <dsp:cNvPr id="0" name=""/>
        <dsp:cNvSpPr/>
      </dsp:nvSpPr>
      <dsp:spPr>
        <a:xfrm>
          <a:off x="3770771" y="1447612"/>
          <a:ext cx="2038436" cy="1019218"/>
        </a:xfrm>
        <a:prstGeom prst="rect">
          <a:avLst/>
        </a:prstGeom>
        <a:solidFill>
          <a:srgbClr val="5482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College</a:t>
          </a:r>
          <a:endParaRPr lang="en-US" sz="3400" kern="1200" dirty="0"/>
        </a:p>
      </dsp:txBody>
      <dsp:txXfrm>
        <a:off x="3770771" y="1447612"/>
        <a:ext cx="2038436" cy="1019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D211A-3B73-4D57-A691-4EDF285D712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859A7-A398-4089-A2FD-D570FC487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23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44218-2F9C-2E48-A998-7CD5885DCAE3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BF29B-DF1C-504F-924A-E68968CEB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2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A0CA-1A61-4F92-86EB-4486700FB4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02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7232"/>
            <a:ext cx="12192000" cy="8135232"/>
          </a:xfrm>
          <a:prstGeom prst="rect">
            <a:avLst/>
          </a:prstGeom>
        </p:spPr>
      </p:pic>
      <p:sp>
        <p:nvSpPr>
          <p:cNvPr id="8" name="Flowchart: Process 7"/>
          <p:cNvSpPr/>
          <p:nvPr userDrawn="1"/>
        </p:nvSpPr>
        <p:spPr>
          <a:xfrm>
            <a:off x="0" y="4879520"/>
            <a:ext cx="12192000" cy="1362770"/>
          </a:xfrm>
          <a:prstGeom prst="flowChartProcess">
            <a:avLst/>
          </a:prstGeom>
          <a:solidFill>
            <a:srgbClr val="183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16" y="4993493"/>
            <a:ext cx="4405768" cy="596877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54716" y="5645598"/>
            <a:ext cx="5682568" cy="55134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ENTER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10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7298"/>
            <a:ext cx="10515600" cy="771466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888"/>
            <a:ext cx="10515600" cy="4351338"/>
          </a:xfrm>
        </p:spPr>
        <p:txBody>
          <a:bodyPr/>
          <a:lstStyle>
            <a:lvl1pPr>
              <a:defRPr>
                <a:solidFill>
                  <a:srgbClr val="183F74"/>
                </a:solidFill>
              </a:defRPr>
            </a:lvl1pPr>
            <a:lvl2pPr>
              <a:defRPr>
                <a:solidFill>
                  <a:srgbClr val="2C6CC0"/>
                </a:solidFill>
              </a:defRPr>
            </a:lvl2pPr>
            <a:lvl3pPr>
              <a:defRPr>
                <a:solidFill>
                  <a:srgbClr val="F1AB00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57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CFB99-1D45-44CE-BDEE-8AB8F850A58E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82" b="33611"/>
          <a:stretch/>
        </p:blipFill>
        <p:spPr>
          <a:xfrm>
            <a:off x="0" y="-10506"/>
            <a:ext cx="12192000" cy="102177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-38100" y="1027907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-25401" y="6307375"/>
            <a:ext cx="12242800" cy="5573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36691" y="6307375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-25401" y="-10506"/>
            <a:ext cx="12217401" cy="1021770"/>
          </a:xfrm>
          <a:prstGeom prst="rect">
            <a:avLst/>
          </a:prstGeom>
          <a:solidFill>
            <a:srgbClr val="2F5597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9" y="6420453"/>
            <a:ext cx="1987004" cy="30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3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2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hall@engr.ucr.ecu" TargetMode="External"/><Relationship Id="rId4" Type="http://schemas.openxmlformats.org/officeDocument/2006/relationships/hyperlink" Target="mailto:ameluski@engr.ucr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Marketing and 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6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&amp; COMMUNICATIONS TEAM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996" y="1181608"/>
            <a:ext cx="2766361" cy="3687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08" y="1181609"/>
            <a:ext cx="2657798" cy="3687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890307" y="5075883"/>
            <a:ext cx="2657799" cy="97971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66507" y="5075882"/>
            <a:ext cx="33213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Angela Meluski</a:t>
            </a:r>
          </a:p>
          <a:p>
            <a:r>
              <a:rPr lang="en-US" sz="1600" dirty="0" smtClean="0">
                <a:solidFill>
                  <a:srgbClr val="F1AB00"/>
                </a:solidFill>
              </a:rPr>
              <a:t>Director</a:t>
            </a:r>
          </a:p>
          <a:p>
            <a:r>
              <a:rPr lang="en-US" sz="1600" dirty="0" smtClean="0">
                <a:solidFill>
                  <a:srgbClr val="F1AB00"/>
                </a:solidFill>
              </a:rPr>
              <a:t>Marketing &amp; Communications </a:t>
            </a:r>
            <a:endParaRPr lang="en-US" sz="1600" dirty="0">
              <a:solidFill>
                <a:srgbClr val="F1AB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46703" y="5075883"/>
            <a:ext cx="2657799" cy="97971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46703" y="5075882"/>
            <a:ext cx="33213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Katharine Hall </a:t>
            </a:r>
          </a:p>
          <a:p>
            <a:r>
              <a:rPr lang="en-US" sz="1600" dirty="0" smtClean="0">
                <a:solidFill>
                  <a:srgbClr val="F1AB00"/>
                </a:solidFill>
              </a:rPr>
              <a:t>Marketing Specialist 2</a:t>
            </a:r>
          </a:p>
          <a:p>
            <a:r>
              <a:rPr lang="en-US" sz="1600" dirty="0" smtClean="0">
                <a:solidFill>
                  <a:srgbClr val="F1AB00"/>
                </a:solidFill>
              </a:rPr>
              <a:t>Marketing &amp; Communications </a:t>
            </a:r>
            <a:endParaRPr lang="en-US" sz="1600" dirty="0">
              <a:solidFill>
                <a:srgbClr val="F1AB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77059" y="1023750"/>
            <a:ext cx="3314941" cy="979714"/>
          </a:xfrm>
          <a:prstGeom prst="rect">
            <a:avLst/>
          </a:prstGeom>
          <a:solidFill>
            <a:srgbClr val="183F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877059" y="2003464"/>
            <a:ext cx="3314941" cy="4429539"/>
          </a:xfrm>
          <a:prstGeom prst="rect">
            <a:avLst/>
          </a:prstGeom>
          <a:solidFill>
            <a:srgbClr val="0058B8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877059" y="1098109"/>
            <a:ext cx="3314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New faculty come to us for three things: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645" y="3338237"/>
            <a:ext cx="924689" cy="924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645" y="2138450"/>
            <a:ext cx="926131" cy="9261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066958" y="2406460"/>
            <a:ext cx="1044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066"/>
                </a:solidFill>
              </a:rPr>
              <a:t>News</a:t>
            </a:r>
            <a:endParaRPr lang="en-US" sz="2400" b="1" dirty="0">
              <a:solidFill>
                <a:srgbClr val="0030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71322" y="3431929"/>
            <a:ext cx="1128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066"/>
                </a:solidFill>
              </a:rPr>
              <a:t>Social Media</a:t>
            </a:r>
            <a:endParaRPr lang="en-US" sz="2400" b="1" dirty="0">
              <a:solidFill>
                <a:srgbClr val="003066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477" y="4609094"/>
            <a:ext cx="1082297" cy="108229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164735" y="4734743"/>
            <a:ext cx="1792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066"/>
                </a:solidFill>
              </a:rPr>
              <a:t>Branding Resources </a:t>
            </a:r>
            <a:endParaRPr lang="en-US" sz="2400" b="1" dirty="0">
              <a:solidFill>
                <a:srgbClr val="003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2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9" grpId="0"/>
      <p:bldP spid="20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29" y="117298"/>
            <a:ext cx="1659433" cy="16594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" y="1208314"/>
            <a:ext cx="2122714" cy="212271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-272754" y="3352799"/>
            <a:ext cx="33213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Meet Holly Ober! 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X25893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Holly.ober@ucr.edu</a:t>
            </a:r>
          </a:p>
          <a:p>
            <a:pPr algn="ctr"/>
            <a:endParaRPr lang="en-US" sz="1600" dirty="0">
              <a:solidFill>
                <a:srgbClr val="F1AB00"/>
              </a:solidFill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326572" y="4281846"/>
            <a:ext cx="3299812" cy="141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6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003066"/>
                </a:solidFill>
                <a:latin typeface="+mn-lt"/>
              </a:rPr>
              <a:t>What she covers: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3066"/>
                </a:solidFill>
                <a:latin typeface="+mn-lt"/>
              </a:rPr>
              <a:t> Research grants </a:t>
            </a:r>
            <a:br>
              <a:rPr lang="en-US" sz="1800" dirty="0" smtClean="0">
                <a:solidFill>
                  <a:srgbClr val="003066"/>
                </a:solidFill>
                <a:latin typeface="+mn-lt"/>
              </a:rPr>
            </a:br>
            <a:r>
              <a:rPr lang="en-US" sz="1800" i="1" dirty="0" smtClean="0">
                <a:solidFill>
                  <a:srgbClr val="0058B8"/>
                </a:solidFill>
                <a:latin typeface="+mn-lt"/>
              </a:rPr>
              <a:t>worth $1M+</a:t>
            </a:r>
            <a:br>
              <a:rPr lang="en-US" sz="1800" i="1" dirty="0" smtClean="0">
                <a:solidFill>
                  <a:srgbClr val="0058B8"/>
                </a:solidFill>
                <a:latin typeface="+mn-lt"/>
              </a:rPr>
            </a:br>
            <a:r>
              <a:rPr lang="en-US" sz="1800" i="1" dirty="0" smtClean="0">
                <a:solidFill>
                  <a:srgbClr val="FF0000"/>
                </a:solidFill>
                <a:latin typeface="+mn-lt"/>
              </a:rPr>
              <a:t>Inform her 3-4 weeks BEFORE you publish! 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522405" y="5825842"/>
            <a:ext cx="2025570" cy="356747"/>
          </a:xfrm>
          <a:prstGeom prst="rect">
            <a:avLst/>
          </a:prstGeom>
          <a:solidFill>
            <a:srgbClr val="0058B8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6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Email ALL of us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6000377" y="3091664"/>
            <a:ext cx="5848085" cy="2485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6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800" dirty="0" smtClean="0">
                <a:solidFill>
                  <a:srgbClr val="548235"/>
                </a:solidFill>
                <a:latin typeface="+mn-lt"/>
              </a:rPr>
              <a:t>What we cover:</a:t>
            </a:r>
          </a:p>
          <a:p>
            <a:pPr algn="r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548235"/>
                </a:solidFill>
                <a:latin typeface="+mn-lt"/>
              </a:rPr>
              <a:t> Research grants </a:t>
            </a:r>
            <a:br>
              <a:rPr lang="en-US" sz="1800" dirty="0" smtClean="0">
                <a:solidFill>
                  <a:srgbClr val="548235"/>
                </a:solidFill>
                <a:latin typeface="+mn-lt"/>
              </a:rPr>
            </a:br>
            <a:r>
              <a:rPr lang="en-US" sz="1800" i="1" dirty="0" smtClean="0">
                <a:solidFill>
                  <a:schemeClr val="accent6"/>
                </a:solidFill>
                <a:latin typeface="+mn-lt"/>
              </a:rPr>
              <a:t>worth $500K+</a:t>
            </a:r>
          </a:p>
          <a:p>
            <a:pPr algn="r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548235"/>
                </a:solidFill>
                <a:latin typeface="+mn-lt"/>
              </a:rPr>
              <a:t>F</a:t>
            </a:r>
            <a:r>
              <a:rPr lang="en-US" sz="1800" dirty="0" smtClean="0">
                <a:solidFill>
                  <a:srgbClr val="548235"/>
                </a:solidFill>
                <a:latin typeface="+mn-lt"/>
              </a:rPr>
              <a:t>aculty achievements </a:t>
            </a:r>
            <a:br>
              <a:rPr lang="en-US" sz="1800" dirty="0" smtClean="0">
                <a:solidFill>
                  <a:srgbClr val="548235"/>
                </a:solidFill>
                <a:latin typeface="+mn-lt"/>
              </a:rPr>
            </a:br>
            <a:r>
              <a:rPr lang="en-US" sz="1800" i="1" dirty="0" smtClean="0">
                <a:solidFill>
                  <a:schemeClr val="accent6"/>
                </a:solidFill>
                <a:latin typeface="+mn-lt"/>
              </a:rPr>
              <a:t>Fellows, journal cover features</a:t>
            </a:r>
          </a:p>
          <a:p>
            <a:pPr algn="r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548235"/>
                </a:solidFill>
                <a:latin typeface="+mn-lt"/>
              </a:rPr>
              <a:t>Graduate/Undergraduate student achievements</a:t>
            </a:r>
            <a:br>
              <a:rPr lang="en-US" sz="1800" dirty="0" smtClean="0">
                <a:solidFill>
                  <a:srgbClr val="548235"/>
                </a:solidFill>
                <a:latin typeface="+mn-lt"/>
              </a:rPr>
            </a:br>
            <a:r>
              <a:rPr lang="en-US" sz="1800" i="1" dirty="0" smtClean="0">
                <a:solidFill>
                  <a:schemeClr val="accent6"/>
                </a:solidFill>
                <a:latin typeface="+mn-lt"/>
              </a:rPr>
              <a:t>Best paper </a:t>
            </a:r>
            <a:r>
              <a:rPr lang="en-US" sz="1800" i="1" dirty="0">
                <a:solidFill>
                  <a:schemeClr val="accent6"/>
                </a:solidFill>
                <a:latin typeface="+mn-lt"/>
              </a:rPr>
              <a:t>a</a:t>
            </a:r>
            <a:r>
              <a:rPr lang="en-US" sz="1800" i="1" dirty="0" smtClean="0">
                <a:solidFill>
                  <a:schemeClr val="accent6"/>
                </a:solidFill>
                <a:latin typeface="+mn-lt"/>
              </a:rPr>
              <a:t>wards, professional org. </a:t>
            </a:r>
            <a:r>
              <a:rPr lang="en-US" sz="1800" i="1" dirty="0">
                <a:solidFill>
                  <a:schemeClr val="accent6"/>
                </a:solidFill>
                <a:latin typeface="+mn-lt"/>
              </a:rPr>
              <a:t>e</a:t>
            </a:r>
            <a:r>
              <a:rPr lang="en-US" sz="1800" i="1" dirty="0" smtClean="0">
                <a:solidFill>
                  <a:schemeClr val="accent6"/>
                </a:solidFill>
                <a:latin typeface="+mn-lt"/>
              </a:rPr>
              <a:t>vents</a:t>
            </a:r>
          </a:p>
          <a:p>
            <a:pPr algn="r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548235"/>
                </a:solidFill>
                <a:latin typeface="+mn-lt"/>
              </a:rPr>
              <a:t>Alumni Stories</a:t>
            </a:r>
          </a:p>
          <a:p>
            <a:pPr algn="r">
              <a:buFont typeface="Wingdings" panose="05000000000000000000" pitchFamily="2" charset="2"/>
              <a:buChar char="ü"/>
            </a:pPr>
            <a:endParaRPr lang="en-US" sz="1800" dirty="0" smtClean="0">
              <a:solidFill>
                <a:srgbClr val="003066"/>
              </a:solidFill>
              <a:latin typeface="+mn-lt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9689954" y="5699108"/>
            <a:ext cx="2025570" cy="356747"/>
          </a:xfrm>
          <a:prstGeom prst="rect">
            <a:avLst/>
          </a:prstGeom>
          <a:solidFill>
            <a:srgbClr val="0058B8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6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Email US</a:t>
            </a:r>
          </a:p>
        </p:txBody>
      </p: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4015110644"/>
              </p:ext>
            </p:extLst>
          </p:nvPr>
        </p:nvGraphicFramePr>
        <p:xfrm>
          <a:off x="2762421" y="1470420"/>
          <a:ext cx="7113472" cy="2467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9" name="Content Placeholder 2"/>
          <p:cNvSpPr txBox="1">
            <a:spLocks/>
          </p:cNvSpPr>
          <p:nvPr/>
        </p:nvSpPr>
        <p:spPr>
          <a:xfrm>
            <a:off x="1662022" y="2380172"/>
            <a:ext cx="8867956" cy="2540812"/>
          </a:xfrm>
          <a:prstGeom prst="rect">
            <a:avLst/>
          </a:prstGeom>
          <a:solidFill>
            <a:srgbClr val="548235">
              <a:alpha val="89804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6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+mn-lt"/>
              </a:rPr>
              <a:t>When in doubt: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Send it to US!</a:t>
            </a:r>
          </a:p>
        </p:txBody>
      </p:sp>
    </p:spTree>
    <p:extLst>
      <p:ext uri="{BB962C8B-B14F-4D97-AF65-F5344CB8AC3E}">
        <p14:creationId xmlns:p14="http://schemas.microsoft.com/office/powerpoint/2010/main" val="100176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/>
      <p:bldP spid="37" grpId="0" animBg="1"/>
      <p:bldGraphic spid="38" grpId="0">
        <p:bldAsOne/>
      </p:bldGraphic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CHANNELS </a:t>
            </a:r>
            <a:endParaRPr lang="en-US" dirty="0"/>
          </a:p>
        </p:txBody>
      </p:sp>
      <p:sp>
        <p:nvSpPr>
          <p:cNvPr id="4" name="Pentagon 3"/>
          <p:cNvSpPr/>
          <p:nvPr/>
        </p:nvSpPr>
        <p:spPr>
          <a:xfrm>
            <a:off x="6940020" y="4300972"/>
            <a:ext cx="3650263" cy="1659108"/>
          </a:xfrm>
          <a:prstGeom prst="homePlate">
            <a:avLst>
              <a:gd name="adj" fmla="val 24734"/>
            </a:avLst>
          </a:prstGeom>
          <a:solidFill>
            <a:srgbClr val="FCE6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2932855" y="5290606"/>
            <a:ext cx="2765450" cy="732974"/>
          </a:xfrm>
          <a:prstGeom prst="homePlate">
            <a:avLst>
              <a:gd name="adj" fmla="val 24734"/>
            </a:avLst>
          </a:prstGeom>
          <a:solidFill>
            <a:srgbClr val="FCE6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2889678" y="4010307"/>
            <a:ext cx="2739864" cy="732974"/>
          </a:xfrm>
          <a:prstGeom prst="homePlate">
            <a:avLst>
              <a:gd name="adj" fmla="val 24734"/>
            </a:avLst>
          </a:prstGeom>
          <a:solidFill>
            <a:srgbClr val="FCE6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/>
          <p:cNvSpPr/>
          <p:nvPr/>
        </p:nvSpPr>
        <p:spPr>
          <a:xfrm rot="5400000">
            <a:off x="5855144" y="-695192"/>
            <a:ext cx="793968" cy="8528592"/>
          </a:xfrm>
          <a:prstGeom prst="homePlate">
            <a:avLst/>
          </a:prstGeom>
          <a:solidFill>
            <a:srgbClr val="FCE6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06944" y="2744562"/>
            <a:ext cx="1308847" cy="535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6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@UCRBCOE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800" dirty="0" smtClean="0">
              <a:solidFill>
                <a:srgbClr val="003066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083" y="282308"/>
            <a:ext cx="1368191" cy="13681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394" y="1208190"/>
            <a:ext cx="1505413" cy="15029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877" y="966404"/>
            <a:ext cx="1986504" cy="19865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204" y="1270794"/>
            <a:ext cx="1440329" cy="1440329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5377084" y="2718510"/>
            <a:ext cx="1750089" cy="535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6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smtClean="0">
                <a:solidFill>
                  <a:schemeClr val="tx1"/>
                </a:solidFill>
                <a:latin typeface="+mn-lt"/>
              </a:rPr>
              <a:t>@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bournscollege</a:t>
            </a:r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800" dirty="0" smtClean="0">
              <a:solidFill>
                <a:srgbClr val="003066"/>
              </a:solidFill>
              <a:latin typeface="+mn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300798" y="2707898"/>
            <a:ext cx="1750089" cy="535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6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smtClean="0">
                <a:solidFill>
                  <a:schemeClr val="tx1"/>
                </a:solidFill>
                <a:latin typeface="+mn-lt"/>
              </a:rPr>
              <a:t>@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bournscollege</a:t>
            </a:r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800" dirty="0" smtClean="0">
              <a:solidFill>
                <a:srgbClr val="003066"/>
              </a:solidFill>
              <a:latin typeface="+mn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006" y="3656127"/>
            <a:ext cx="1374493" cy="1374493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3292781" y="4161421"/>
            <a:ext cx="2002420" cy="396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6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3066"/>
                </a:solidFill>
                <a:latin typeface="+mn-lt"/>
              </a:rPr>
              <a:t>Follow Us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800" dirty="0" smtClean="0">
              <a:solidFill>
                <a:srgbClr val="003066"/>
              </a:solidFill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204" y="4936426"/>
            <a:ext cx="1374493" cy="1374493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3244612" y="5459400"/>
            <a:ext cx="2384930" cy="3837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6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3066"/>
                </a:solidFill>
                <a:latin typeface="+mn-lt"/>
              </a:rPr>
              <a:t>Send us content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800" dirty="0" smtClean="0">
              <a:solidFill>
                <a:srgbClr val="003066"/>
              </a:solidFill>
              <a:latin typeface="+mn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803" y="4378998"/>
            <a:ext cx="1374493" cy="1374493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7232830" y="4413843"/>
            <a:ext cx="3241707" cy="1429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6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 smtClean="0">
                <a:solidFill>
                  <a:srgbClr val="0058B8"/>
                </a:solidFill>
                <a:latin typeface="+mn-lt"/>
              </a:rPr>
              <a:t>Have your own social account?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+mn-lt"/>
              </a:rPr>
            </a:br>
            <a:r>
              <a:rPr lang="en-US" sz="2400" dirty="0" smtClean="0">
                <a:solidFill>
                  <a:srgbClr val="003066"/>
                </a:solidFill>
                <a:latin typeface="+mn-lt"/>
              </a:rPr>
              <a:t>Email us your link and we’ll share your posts</a:t>
            </a:r>
            <a:endParaRPr lang="en-US" sz="1600" dirty="0" smtClean="0">
              <a:solidFill>
                <a:srgbClr val="003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269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3" grpId="0"/>
      <p:bldP spid="14" grpId="0"/>
      <p:bldP spid="16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884298" y="3432284"/>
            <a:ext cx="2657799" cy="97971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0640" y="3432191"/>
            <a:ext cx="2657799" cy="97971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BRANDING RESOURCES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956" y="117298"/>
            <a:ext cx="1232531" cy="1232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6239" y="3537067"/>
            <a:ext cx="1360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Logos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62265" y="3432191"/>
            <a:ext cx="2657799" cy="97971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07967" y="3537067"/>
            <a:ext cx="2738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Letterheads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18290" y="3405734"/>
            <a:ext cx="2601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PowerPoint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Templates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0640" y="4607247"/>
            <a:ext cx="2394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BCOE Logos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Department specific logos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84298" y="4736220"/>
            <a:ext cx="2862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Department specific logos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62265" y="4736220"/>
            <a:ext cx="2862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Department specific </a:t>
            </a:r>
            <a:r>
              <a:rPr lang="en-US" sz="2400" dirty="0" smtClean="0">
                <a:solidFill>
                  <a:srgbClr val="002060"/>
                </a:solidFill>
              </a:rPr>
              <a:t>templates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83602" y="1899654"/>
            <a:ext cx="9519826" cy="130170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599633" y="1987588"/>
            <a:ext cx="95551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University brand guidelines, font and colors:</a:t>
            </a:r>
          </a:p>
          <a:p>
            <a:pPr algn="ctr"/>
            <a:r>
              <a:rPr lang="en-US" sz="3200" dirty="0">
                <a:solidFill>
                  <a:srgbClr val="F1AB00"/>
                </a:solidFill>
              </a:rPr>
              <a:t>https://marketing.ucr.edu/ 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909537" y="1987588"/>
            <a:ext cx="8867956" cy="2993687"/>
          </a:xfrm>
          <a:prstGeom prst="rect">
            <a:avLst/>
          </a:prstGeom>
          <a:solidFill>
            <a:srgbClr val="548235">
              <a:alpha val="89804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6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+mn-lt"/>
              </a:rPr>
              <a:t>All located on our Faculty Resource Page!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Direct Link: https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://www.engr.ucr.edu/marketingresources.html</a:t>
            </a:r>
            <a:endParaRPr lang="en-US" dirty="0" smtClean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47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" r="-116"/>
          <a:stretch/>
        </p:blipFill>
        <p:spPr>
          <a:xfrm>
            <a:off x="-53673" y="0"/>
            <a:ext cx="12267445" cy="8108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084" y="6120026"/>
            <a:ext cx="4109883" cy="643745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</a:t>
            </a:r>
          </a:p>
        </p:txBody>
      </p:sp>
      <p:sp>
        <p:nvSpPr>
          <p:cNvPr id="3" name="Rectangle 2"/>
          <p:cNvSpPr/>
          <p:nvPr/>
        </p:nvSpPr>
        <p:spPr>
          <a:xfrm>
            <a:off x="6819548" y="152399"/>
            <a:ext cx="5050972" cy="315685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96904" y="379868"/>
            <a:ext cx="5296259" cy="2374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6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QUESTIONS? 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X22988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  <a:latin typeface="+mn-lt"/>
                <a:hlinkClick r:id="rId4"/>
              </a:rPr>
              <a:t>ameluski@engr.ucr.edu</a:t>
            </a:r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a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nd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X26566</a:t>
            </a: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chemeClr val="bg1"/>
                </a:solidFill>
                <a:latin typeface="+mn-lt"/>
                <a:hlinkClick r:id="rId5"/>
              </a:rPr>
              <a:t>Khall@engr.ucr.ecu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990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52137</TotalTime>
  <Words>147</Words>
  <Application>Microsoft Office PowerPoint</Application>
  <PresentationFormat>Widescreen</PresentationFormat>
  <Paragraphs>58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Adobe Fan Heiti Std B</vt:lpstr>
      <vt:lpstr>Arial</vt:lpstr>
      <vt:lpstr>Calibri</vt:lpstr>
      <vt:lpstr>Calibri Light</vt:lpstr>
      <vt:lpstr>Tahoma</vt:lpstr>
      <vt:lpstr>Wingdings</vt:lpstr>
      <vt:lpstr>3_Office Theme</vt:lpstr>
      <vt:lpstr>PowerPoint Presentation</vt:lpstr>
      <vt:lpstr>MARKETING &amp; COMMUNICATIONS TEAM </vt:lpstr>
      <vt:lpstr>NEWS</vt:lpstr>
      <vt:lpstr>SOCIAL CHANNELS </vt:lpstr>
      <vt:lpstr>BRANDING RESOURCES </vt:lpstr>
      <vt:lpstr>THANK YOU</vt:lpstr>
    </vt:vector>
  </TitlesOfParts>
  <Company>COE Riverside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Meluski</dc:creator>
  <cp:lastModifiedBy>Katharine Hall</cp:lastModifiedBy>
  <cp:revision>742</cp:revision>
  <cp:lastPrinted>2018-05-10T20:57:26Z</cp:lastPrinted>
  <dcterms:created xsi:type="dcterms:W3CDTF">2016-04-25T16:40:06Z</dcterms:created>
  <dcterms:modified xsi:type="dcterms:W3CDTF">2018-11-06T00:36:31Z</dcterms:modified>
</cp:coreProperties>
</file>