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935" r:id="rId2"/>
  </p:sldMasterIdLst>
  <p:notesMasterIdLst>
    <p:notesMasterId r:id="rId15"/>
  </p:notesMasterIdLst>
  <p:handoutMasterIdLst>
    <p:handoutMasterId r:id="rId16"/>
  </p:handoutMasterIdLst>
  <p:sldIdLst>
    <p:sldId id="256" r:id="rId3"/>
    <p:sldId id="431" r:id="rId4"/>
    <p:sldId id="480" r:id="rId5"/>
    <p:sldId id="481" r:id="rId6"/>
    <p:sldId id="484" r:id="rId7"/>
    <p:sldId id="483" r:id="rId8"/>
    <p:sldId id="482" r:id="rId9"/>
    <p:sldId id="478" r:id="rId10"/>
    <p:sldId id="479" r:id="rId11"/>
    <p:sldId id="486" r:id="rId12"/>
    <p:sldId id="485" r:id="rId13"/>
    <p:sldId id="475" r:id="rId14"/>
  </p:sldIdLst>
  <p:sldSz cx="9144000" cy="6858000" type="screen4x3"/>
  <p:notesSz cx="6845300" cy="91963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66"/>
    <a:srgbClr val="FF9933"/>
    <a:srgbClr val="FF6600"/>
    <a:srgbClr val="339933"/>
    <a:srgbClr val="660066"/>
    <a:srgbClr val="0099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761" autoAdjust="0"/>
  </p:normalViewPr>
  <p:slideViewPr>
    <p:cSldViewPr snapToGrid="0">
      <p:cViewPr varScale="1">
        <p:scale>
          <a:sx n="92" d="100"/>
          <a:sy n="92" d="100"/>
        </p:scale>
        <p:origin x="13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722" y="-72"/>
      </p:cViewPr>
      <p:guideLst>
        <p:guide orient="horz" pos="2896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7117598-71D1-4FF5-8199-8B5FB8D2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1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2A2D882-C469-4BB4-B83D-DECA7AF1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32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A30C7-376E-4776-899A-1234E86C8D6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261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8A38-0B7C-4175-ABA3-2142AF6132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8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8A38-0B7C-4175-ABA3-2142AF6132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9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C48D11-FC65-4637-A915-BF45B1BEB3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711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crbackgroun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595313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95488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D512-9827-4E39-B0F7-C0F3CEC37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4239-6B2D-4DC6-8452-9BC051FF6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30CE0-A23B-4F19-A3EF-247C7FDF7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A7233-728F-41E5-B6FB-C1C8B7915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7290-258C-4B3D-99F7-BF01A975F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39A57-A9B3-440C-8C19-2366CAD88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3302" r="35829" b="181"/>
          <a:stretch/>
        </p:blipFill>
        <p:spPr>
          <a:xfrm>
            <a:off x="4944645" y="1041931"/>
            <a:ext cx="4200988" cy="5247938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1" t="10880" b="3052"/>
          <a:stretch/>
        </p:blipFill>
        <p:spPr>
          <a:xfrm>
            <a:off x="1025716" y="1043426"/>
            <a:ext cx="5162382" cy="5246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8" t="4308" b="18948"/>
          <a:stretch/>
        </p:blipFill>
        <p:spPr>
          <a:xfrm>
            <a:off x="1" y="1042749"/>
            <a:ext cx="2928868" cy="52471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928869" y="1041387"/>
            <a:ext cx="0" cy="52484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88098" y="1041387"/>
            <a:ext cx="2344" cy="52490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1041387"/>
            <a:ext cx="9144000" cy="524848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3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8358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8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3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8358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55576"/>
            <a:ext cx="8502650" cy="711199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Perpetua Titling MT" panose="020205020605050208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35894"/>
            <a:ext cx="7886700" cy="4351338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1pPr>
            <a:lvl2pPr>
              <a:defRPr b="1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2pPr>
            <a:lvl3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3pPr>
            <a:lvl4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4pPr>
            <a:lvl5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55576"/>
            <a:ext cx="8502650" cy="711199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Perpetua Titling MT" panose="020205020605050208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35894"/>
            <a:ext cx="7886700" cy="4351338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1pPr>
            <a:lvl2pPr>
              <a:defRPr b="1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2pPr>
            <a:lvl3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3pPr>
            <a:lvl4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4pPr>
            <a:lvl5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2060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rgbClr val="002060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4A14-7A4A-4F44-80E4-E2305886D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E907-73A6-45A7-A9D2-F9DC1BA66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299A8-D9E7-4B70-9944-C9153E17B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89CC-C868-4360-997B-B4EACA5A1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92832-DCD9-4B08-A2F0-1AA862AAF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crbackgroun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869238" y="6267450"/>
          <a:ext cx="817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73" name="Photo Editor Photo" r:id="rId4" imgW="7857143" imgH="5001323" progId="">
                  <p:embed/>
                </p:oleObj>
              </mc:Choice>
              <mc:Fallback>
                <p:oleObj name="Photo Editor Photo" r:id="rId4" imgW="7857143" imgH="5001323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238" y="6267450"/>
                        <a:ext cx="8175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Ravishankar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0C4B-9708-4A56-B78F-6CFDAE793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6C892-7806-4429-9348-C60DEC584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3281-808D-4943-9DE3-DC8A896A9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 descr="ucrbackground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E7D98802-D7C1-4596-A5B7-080FC38C0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1319" name="Freeform 7"/>
          <p:cNvSpPr>
            <a:spLocks noChangeArrowheads="1"/>
          </p:cNvSpPr>
          <p:nvPr/>
        </p:nvSpPr>
        <p:spPr bwMode="auto">
          <a:xfrm>
            <a:off x="438150" y="271463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473075" y="6129338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869238" y="6267450"/>
          <a:ext cx="817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Photo Editor Photo" r:id="rId18" imgW="7857143" imgH="5001323" progId="">
                  <p:embed/>
                </p:oleObj>
              </mc:Choice>
              <mc:Fallback>
                <p:oleObj name="Photo Editor Photo" r:id="rId18" imgW="7857143" imgH="5001323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238" y="6267450"/>
                        <a:ext cx="8175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34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9144000" cy="10217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28575" y="1027907"/>
            <a:ext cx="919162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-19051" y="6307375"/>
            <a:ext cx="91821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-27518" y="6307375"/>
            <a:ext cx="919162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19051" y="-10506"/>
            <a:ext cx="916305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92" y="6429966"/>
            <a:ext cx="2304094" cy="3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hyperlink" Target="http://student.engr.ucr.edu/people/staffcontacts.html" TargetMode="External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hyperlink" Target="http://student.engr.ucr.edu/" TargetMode="External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2.jpeg"/><Relationship Id="rId10" Type="http://schemas.openxmlformats.org/officeDocument/2006/relationships/image" Target="../media/image16.png"/><Relationship Id="rId4" Type="http://schemas.openxmlformats.org/officeDocument/2006/relationships/hyperlink" Target="http://student.engr.ucr.edu/people/staffcontacts.html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927860" y="3530286"/>
            <a:ext cx="7216140" cy="1981200"/>
          </a:xfrm>
        </p:spPr>
        <p:txBody>
          <a:bodyPr/>
          <a:lstStyle/>
          <a:p>
            <a:pPr eaLnBrk="1" hangingPunct="1"/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4600" dirty="0" smtClean="0"/>
              <a:t>		</a:t>
            </a:r>
            <a:r>
              <a:rPr lang="en-US" sz="5400" dirty="0" smtClean="0">
                <a:solidFill>
                  <a:srgbClr val="CC0000"/>
                </a:solidFill>
                <a:latin typeface="Edwardian Script ITC" pitchFamily="66" charset="0"/>
              </a:rPr>
              <a:t>We Engineer Excellence</a:t>
            </a:r>
          </a:p>
        </p:txBody>
      </p:sp>
      <p:sp>
        <p:nvSpPr>
          <p:cNvPr id="921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60355" y="5248799"/>
            <a:ext cx="7593013" cy="1387671"/>
          </a:xfrm>
        </p:spPr>
        <p:txBody>
          <a:bodyPr/>
          <a:lstStyle/>
          <a:p>
            <a:pPr algn="ctr" eaLnBrk="1" hangingPunct="1"/>
            <a:r>
              <a:rPr lang="en-US" sz="2400" dirty="0" smtClean="0"/>
              <a:t>Marko Princevac</a:t>
            </a:r>
          </a:p>
          <a:p>
            <a:pPr algn="ctr" eaLnBrk="1" hangingPunct="1"/>
            <a:r>
              <a:rPr lang="en-US" sz="2400" dirty="0" smtClean="0"/>
              <a:t>Associate Dean </a:t>
            </a:r>
            <a:r>
              <a:rPr lang="en-US" sz="2400" dirty="0"/>
              <a:t>for Student Academic Affairs </a:t>
            </a:r>
            <a:endParaRPr lang="en-US" sz="2400" dirty="0" smtClean="0"/>
          </a:p>
          <a:p>
            <a:pPr algn="ctr" eaLnBrk="1" hangingPunct="1"/>
            <a:r>
              <a:rPr lang="en-US" sz="2400" dirty="0" smtClean="0"/>
              <a:t>Professor of Mechanics Engineering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5" y="2672097"/>
            <a:ext cx="8253547" cy="1118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32755" y="1277521"/>
            <a:ext cx="6433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Welcome!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BCOE Transfer Initiatives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823" y="845557"/>
            <a:ext cx="1773897" cy="1773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07684" y="2619454"/>
            <a:ext cx="14541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Guadalupe Ruiz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0092" y="1219200"/>
            <a:ext cx="6588008" cy="1302619"/>
          </a:xfrm>
        </p:spPr>
        <p:txBody>
          <a:bodyPr/>
          <a:lstStyle/>
          <a:p>
            <a:pPr marL="344487" lvl="1" indent="0">
              <a:buNone/>
              <a:defRPr/>
            </a:pPr>
            <a:r>
              <a:rPr lang="en-US" sz="1800" b="1" dirty="0" smtClean="0">
                <a:ea typeface="ＭＳ Ｐゴシック" pitchFamily="34" charset="-128"/>
              </a:rPr>
              <a:t>Community College Outreach</a:t>
            </a:r>
            <a:endParaRPr lang="en-US" sz="1800" b="1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1600" dirty="0" smtClean="0">
                <a:ea typeface="ＭＳ Ｐゴシック" pitchFamily="34" charset="-128"/>
              </a:rPr>
              <a:t>1-1 Advising, Workshops, Career &amp; Job Fairs, Wind Turbine Competition with assistance from BCOE Peer Mentor, A Day in Life (CC students partnered BCOE students)</a:t>
            </a:r>
            <a:endParaRPr lang="en-US" sz="16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4" y="2359025"/>
            <a:ext cx="2677795" cy="178054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94" y="2329815"/>
            <a:ext cx="2413000" cy="180975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4" y="4285381"/>
            <a:ext cx="1790700" cy="23876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01" y="4285381"/>
            <a:ext cx="2657475" cy="17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64" y="1028700"/>
            <a:ext cx="4534975" cy="4530725"/>
          </a:xfrm>
        </p:spPr>
        <p:txBody>
          <a:bodyPr/>
          <a:lstStyle/>
          <a:p>
            <a:r>
              <a:rPr lang="en-US" sz="2000" dirty="0" smtClean="0"/>
              <a:t>Our Outreach/Connection with Local Schools</a:t>
            </a:r>
            <a:endParaRPr lang="en-US" sz="2000" dirty="0"/>
          </a:p>
        </p:txBody>
      </p:sp>
      <p:pic>
        <p:nvPicPr>
          <p:cNvPr id="5" name="Picture 6" descr="MESA 3d pop up poppy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89034" y="4529552"/>
            <a:ext cx="52578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5768" y="5275202"/>
            <a:ext cx="3821229" cy="738664"/>
          </a:xfrm>
          <a:prstGeom prst="rect">
            <a:avLst/>
          </a:prstGeom>
          <a:solidFill>
            <a:srgbClr val="6076B4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10000"/>
                  </a:srgbClr>
                </a:solidFill>
                <a:effectLst/>
                <a:uLnTx/>
                <a:uFillTx/>
              </a:rPr>
              <a:t>Engaging and enriching STEM opportunities for our region’s underserved students…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1953385"/>
            <a:ext cx="8839200" cy="2462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Mission Statement (MESA California)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"MESA enables educationally disadvantaged students to prepare for and graduate from a four-year college or university with a math-based degree in areas such as engineering, the sciences, computer science, and mathematics…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…MESA has particular interest in and focus on students from those groups who historically have had the lowest levels of attainment to four-year and graduate level programs…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…MESA students and graduates will be better able to make significant contributions to the socioeconomic well-being of their families and their communities.”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59" y="171854"/>
            <a:ext cx="1667577" cy="16675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32626" y="1867963"/>
            <a:ext cx="14541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Vanessa Guzman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8764" y="1907564"/>
            <a:ext cx="14541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Carlos Gonzales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439" y="344420"/>
            <a:ext cx="1528010" cy="14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8069" y="1363279"/>
            <a:ext cx="8565931" cy="1752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Welcome to the </a:t>
            </a:r>
            <a:br>
              <a:rPr lang="en-US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Marlan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and Rosemary Bourns College of Engineering!</a:t>
            </a: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1724660" y="3870960"/>
            <a:ext cx="721614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0" cap="none" spc="0" normalizeH="0" baseline="0" noProof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/>
            </a:r>
            <a:br>
              <a:rPr kumimoji="0" lang="en-US" sz="4600" b="0" i="0" u="none" strike="noStrike" kern="0" cap="none" spc="0" normalizeH="0" baseline="0" noProof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</a:br>
            <a:r>
              <a:rPr kumimoji="0" lang="en-US" sz="4600" b="0" i="0" u="none" strike="noStrike" kern="0" cap="none" spc="0" normalizeH="0" baseline="0" noProof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		</a:t>
            </a: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Edwardian Script ITC" pitchFamily="66" charset="0"/>
                <a:ea typeface="+mj-ea"/>
                <a:cs typeface="+mj-cs"/>
              </a:rPr>
              <a:t>We Engineer Excellence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06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37" y="1572428"/>
            <a:ext cx="8955463" cy="2087015"/>
          </a:xfrm>
        </p:spPr>
        <p:txBody>
          <a:bodyPr/>
          <a:lstStyle/>
          <a:p>
            <a:pPr algn="ctr"/>
            <a:r>
              <a:rPr lang="en-US" sz="6000" dirty="0" smtClean="0"/>
              <a:t>A few words on Research, Teaching and Service…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5268" y="4449175"/>
            <a:ext cx="8955463" cy="6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3200" kern="0" dirty="0" smtClean="0"/>
              <a:t>(what is there for you in each)</a:t>
            </a:r>
            <a:endParaRPr lang="en-US" sz="32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4" y="6249971"/>
            <a:ext cx="4001004" cy="5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31" y="271529"/>
            <a:ext cx="8748074" cy="2087015"/>
          </a:xfrm>
        </p:spPr>
        <p:txBody>
          <a:bodyPr/>
          <a:lstStyle/>
          <a:p>
            <a:pPr algn="ctr"/>
            <a:r>
              <a:rPr lang="en-US" sz="6000" dirty="0" smtClean="0"/>
              <a:t>Our Students</a:t>
            </a:r>
            <a:br>
              <a:rPr lang="en-US" sz="6000" dirty="0" smtClean="0"/>
            </a:br>
            <a:r>
              <a:rPr lang="en-US" sz="6000" dirty="0" smtClean="0"/>
              <a:t>Impact Factor vs. Impact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4" y="6249971"/>
            <a:ext cx="4001004" cy="5420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865" y="2226570"/>
            <a:ext cx="8549135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Always keep in mind:</a:t>
            </a:r>
          </a:p>
          <a:p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 - you are a role model</a:t>
            </a:r>
          </a:p>
          <a:p>
            <a:r>
              <a:rPr lang="en-US" sz="4000" kern="0" dirty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 </a:t>
            </a:r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- you are a mentor</a:t>
            </a:r>
          </a:p>
          <a:p>
            <a:r>
              <a:rPr lang="en-US" sz="4000" kern="0" dirty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 </a:t>
            </a:r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- likely the first person with </a:t>
            </a:r>
          </a:p>
          <a:p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advanced degrees that they interact</a:t>
            </a:r>
          </a:p>
          <a:p>
            <a:r>
              <a:rPr lang="en-US" sz="4000" kern="0" dirty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 </a:t>
            </a:r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- you can make a difference in many lives </a:t>
            </a:r>
          </a:p>
        </p:txBody>
      </p:sp>
    </p:spTree>
    <p:extLst>
      <p:ext uri="{BB962C8B-B14F-4D97-AF65-F5344CB8AC3E}">
        <p14:creationId xmlns:p14="http://schemas.microsoft.com/office/powerpoint/2010/main" val="25128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91" y="346943"/>
            <a:ext cx="8748074" cy="2087015"/>
          </a:xfrm>
        </p:spPr>
        <p:txBody>
          <a:bodyPr/>
          <a:lstStyle/>
          <a:p>
            <a:pPr algn="ctr"/>
            <a:r>
              <a:rPr lang="en-US" sz="6000" dirty="0" smtClean="0"/>
              <a:t>Undergraduate Research – Invaluable for student.</a:t>
            </a:r>
            <a:br>
              <a:rPr lang="en-US" sz="6000" dirty="0" smtClean="0"/>
            </a:b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4" y="6249971"/>
            <a:ext cx="4001004" cy="5420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231" y="2433958"/>
            <a:ext cx="4594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What is there for you?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65415" y="3454917"/>
            <a:ext cx="724268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At the very least:</a:t>
            </a:r>
          </a:p>
          <a:p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 - needed assistance in the lab</a:t>
            </a:r>
          </a:p>
          <a:p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 - possible verified graduate student</a:t>
            </a:r>
          </a:p>
          <a:p>
            <a:r>
              <a:rPr lang="en-US" sz="4000" kern="0" dirty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 </a:t>
            </a:r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- publications, visibility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91" y="346943"/>
            <a:ext cx="8748074" cy="2087015"/>
          </a:xfrm>
        </p:spPr>
        <p:txBody>
          <a:bodyPr/>
          <a:lstStyle/>
          <a:p>
            <a:pPr algn="ctr"/>
            <a:r>
              <a:rPr lang="en-US" sz="6000" dirty="0" smtClean="0"/>
              <a:t>Undergraduate Research – Invaluable for student.</a:t>
            </a:r>
            <a:br>
              <a:rPr lang="en-US" sz="6000" dirty="0" smtClean="0"/>
            </a:b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4" y="6249971"/>
            <a:ext cx="4001004" cy="5420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231" y="2433958"/>
            <a:ext cx="5246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What is there for </a:t>
            </a:r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BCOE?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65415" y="3454917"/>
            <a:ext cx="69434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Our recruitment tool: freshmen, transfer GPP, international  - what makes us different in their eyes.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91" y="160256"/>
            <a:ext cx="8748074" cy="1027522"/>
          </a:xfrm>
        </p:spPr>
        <p:txBody>
          <a:bodyPr/>
          <a:lstStyle/>
          <a:p>
            <a:pPr algn="ctr"/>
            <a:r>
              <a:rPr lang="en-US" sz="6000" dirty="0" smtClean="0"/>
              <a:t>Involvement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4" y="6249971"/>
            <a:ext cx="4001004" cy="5420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448" y="1006883"/>
            <a:ext cx="78148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With university: Undergraduate Journal, Mini Grants, Undergraduate Research Symposium, major scholarship application preparation (Fulbright, Goldwater,…) 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36898" y="3130783"/>
            <a:ext cx="78148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With community: RUSD Science Fair – (mentoring, judging, presenting), MS/HS Science </a:t>
            </a:r>
            <a:r>
              <a:rPr lang="en-US" sz="3200" kern="0" dirty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P</a:t>
            </a:r>
            <a:r>
              <a:rPr lang="en-US" sz="32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roject </a:t>
            </a:r>
            <a:r>
              <a:rPr lang="en-US" sz="3200" kern="0" dirty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M</a:t>
            </a:r>
            <a:r>
              <a:rPr lang="en-US" sz="32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entoring, MS/HS  Teachers in the lab… - very valuable activities and connections for your grants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78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91" y="160256"/>
            <a:ext cx="8748074" cy="1027522"/>
          </a:xfrm>
        </p:spPr>
        <p:txBody>
          <a:bodyPr/>
          <a:lstStyle/>
          <a:p>
            <a:pPr algn="ctr"/>
            <a:r>
              <a:rPr lang="en-US" sz="6000" dirty="0" smtClean="0"/>
              <a:t>ABET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4" y="6249971"/>
            <a:ext cx="4001004" cy="5420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933" y="2283129"/>
            <a:ext cx="84369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Nothing unreasonable</a:t>
            </a:r>
          </a:p>
          <a:p>
            <a:pPr algn="ctr"/>
            <a:r>
              <a:rPr lang="en-US" sz="40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Quality control system: documenting, involving constituencies, making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61" y="6225898"/>
            <a:ext cx="2409524" cy="638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2040" y="235273"/>
            <a:ext cx="84005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Your best friends – OSAA staff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95625" y="1127686"/>
            <a:ext cx="88729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The Office of Student Academic </a:t>
            </a:r>
            <a:r>
              <a:rPr lang="en-US" sz="3200" dirty="0" smtClean="0">
                <a:latin typeface="+mj-lt"/>
              </a:rPr>
              <a:t>Affairs</a:t>
            </a:r>
          </a:p>
          <a:p>
            <a:r>
              <a:rPr lang="en-US" sz="3200" dirty="0">
                <a:latin typeface="+mj-lt"/>
                <a:hlinkClick r:id="rId4"/>
              </a:rPr>
              <a:t>http://student.engr.ucr.edu</a:t>
            </a:r>
            <a:r>
              <a:rPr lang="en-US" sz="3200" dirty="0" smtClean="0">
                <a:latin typeface="+mj-lt"/>
                <a:hlinkClick r:id="rId4"/>
              </a:rPr>
              <a:t>/</a:t>
            </a:r>
            <a:endParaRPr lang="en-US" sz="3200" dirty="0" smtClean="0">
              <a:latin typeface="+mj-lt"/>
            </a:endParaRPr>
          </a:p>
          <a:p>
            <a:r>
              <a:rPr lang="en-US" sz="3200" dirty="0">
                <a:latin typeface="+mj-lt"/>
                <a:hlinkClick r:id="rId5"/>
              </a:rPr>
              <a:t>http://</a:t>
            </a:r>
            <a:r>
              <a:rPr lang="en-US" sz="3200" dirty="0" smtClean="0">
                <a:latin typeface="+mj-lt"/>
                <a:hlinkClick r:id="rId5"/>
              </a:rPr>
              <a:t>student.engr.ucr.edu/people/staffcontacts.html</a:t>
            </a:r>
            <a:r>
              <a:rPr lang="en-US" sz="3200" dirty="0" smtClean="0">
                <a:latin typeface="+mj-lt"/>
              </a:rPr>
              <a:t> </a:t>
            </a: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35467" y="2714920"/>
            <a:ext cx="7286919" cy="3308808"/>
            <a:chOff x="1601762" y="3086416"/>
            <a:chExt cx="6156498" cy="2605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4289" y="3128092"/>
              <a:ext cx="901192" cy="12115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013" y="3133119"/>
              <a:ext cx="837337" cy="120655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33" y="3086416"/>
              <a:ext cx="883474" cy="123111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762" y="4458350"/>
              <a:ext cx="902806" cy="1186484"/>
            </a:xfrm>
            <a:prstGeom prst="rect">
              <a:avLst/>
            </a:prstGeom>
          </p:spPr>
        </p:pic>
        <p:pic>
          <p:nvPicPr>
            <p:cNvPr id="15" name="Picture 10" descr="Thomas McGraw"/>
            <p:cNvPicPr>
              <a:picLocks noChangeAspect="1" noChangeArrowheads="1"/>
            </p:cNvPicPr>
            <p:nvPr/>
          </p:nvPicPr>
          <p:blipFill rotWithShape="1">
            <a:blip r:embed="rId10"/>
            <a:srcRect l="-219" r="1078"/>
            <a:stretch/>
          </p:blipFill>
          <p:spPr bwMode="auto">
            <a:xfrm>
              <a:off x="6024370" y="4484168"/>
              <a:ext cx="744877" cy="117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51690" y="4458524"/>
              <a:ext cx="796708" cy="1182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028" y="4461643"/>
              <a:ext cx="818236" cy="119517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253" y="4469526"/>
              <a:ext cx="975089" cy="117530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28418" y="3116625"/>
              <a:ext cx="1195070" cy="1195070"/>
            </a:xfrm>
            <a:prstGeom prst="rect">
              <a:avLst/>
            </a:prstGeom>
          </p:spPr>
        </p:pic>
        <p:pic>
          <p:nvPicPr>
            <p:cNvPr id="178178" name="Picture 2" descr="kimwol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45" y="4482710"/>
              <a:ext cx="1095101" cy="1209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80" name="Picture 4" descr="Katelyn.Robinso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76" y="3282911"/>
              <a:ext cx="1028784" cy="1028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http://www.iep.ucr.edu/images/program_uploads/headshots/michael_cruz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5" y="2919239"/>
            <a:ext cx="1358861" cy="135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61" y="6225898"/>
            <a:ext cx="2409524" cy="638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2040" y="235273"/>
            <a:ext cx="84005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OSAA Staff </a:t>
            </a:r>
            <a:r>
              <a:rPr lang="en-US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(</a:t>
            </a:r>
            <a:r>
              <a:rPr lang="en-US" dirty="0">
                <a:hlinkClick r:id="rId4"/>
              </a:rPr>
              <a:t>http://student.engr.ucr.edu/people/staffcontacts.html</a:t>
            </a:r>
            <a:r>
              <a:rPr lang="en-US" kern="0" dirty="0" smtClean="0">
                <a:solidFill>
                  <a:srgbClr val="002060"/>
                </a:solidFill>
                <a:latin typeface="Garamond"/>
                <a:ea typeface="+mj-ea"/>
                <a:cs typeface="+mj-cs"/>
              </a:rPr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29" y="957579"/>
            <a:ext cx="1066664" cy="153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96" y="871868"/>
            <a:ext cx="991084" cy="153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6" y="4687952"/>
            <a:ext cx="1045692" cy="15631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09" y="4709469"/>
            <a:ext cx="1068574" cy="1506514"/>
          </a:xfrm>
          <a:prstGeom prst="rect">
            <a:avLst/>
          </a:prstGeom>
        </p:spPr>
      </p:pic>
      <p:pic>
        <p:nvPicPr>
          <p:cNvPr id="15" name="Picture 10" descr="Thomas McGraw"/>
          <p:cNvPicPr>
            <a:picLocks noChangeAspect="1" noChangeArrowheads="1"/>
          </p:cNvPicPr>
          <p:nvPr/>
        </p:nvPicPr>
        <p:blipFill rotWithShape="1">
          <a:blip r:embed="rId9"/>
          <a:srcRect l="-219" r="1078"/>
          <a:stretch/>
        </p:blipFill>
        <p:spPr bwMode="auto">
          <a:xfrm>
            <a:off x="354387" y="2565499"/>
            <a:ext cx="881647" cy="14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8638" y="2578145"/>
            <a:ext cx="942995" cy="15013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25" y="3555130"/>
            <a:ext cx="968476" cy="15175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34" y="2534633"/>
            <a:ext cx="1154129" cy="1492322"/>
          </a:xfrm>
          <a:prstGeom prst="rect">
            <a:avLst/>
          </a:prstGeom>
        </p:spPr>
      </p:pic>
      <p:pic>
        <p:nvPicPr>
          <p:cNvPr id="178178" name="Picture 2" descr="kimwol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20" y="867975"/>
            <a:ext cx="1296177" cy="153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0" name="Picture 4" descr="Katelyn.Robins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78" y="867976"/>
            <a:ext cx="1416944" cy="15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61764" y="871868"/>
            <a:ext cx="1385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Rod Smith</a:t>
            </a:r>
          </a:p>
          <a:p>
            <a:r>
              <a:rPr lang="en-US" sz="1200" dirty="0"/>
              <a:t>Director of </a:t>
            </a:r>
            <a:r>
              <a:rPr lang="en-US" sz="1200" dirty="0" smtClean="0"/>
              <a:t>OSAA</a:t>
            </a:r>
            <a:endParaRPr lang="en-US" sz="1200" dirty="0"/>
          </a:p>
          <a:p>
            <a:r>
              <a:rPr lang="en-US" sz="1200" dirty="0"/>
              <a:t>Change of </a:t>
            </a:r>
            <a:r>
              <a:rPr lang="en-US" sz="1200" dirty="0" smtClean="0"/>
              <a:t>Majors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3811222" y="838764"/>
            <a:ext cx="21486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200" dirty="0"/>
              <a:t>Tara Brown</a:t>
            </a:r>
          </a:p>
          <a:p>
            <a:r>
              <a:rPr lang="en-US" sz="1200" dirty="0"/>
              <a:t>Assistant Director of </a:t>
            </a:r>
            <a:r>
              <a:rPr lang="en-US" sz="1200" dirty="0" smtClean="0"/>
              <a:t>OSAA</a:t>
            </a:r>
            <a:endParaRPr lang="en-US" sz="1200" dirty="0"/>
          </a:p>
          <a:p>
            <a:r>
              <a:rPr lang="en-US" sz="1200" dirty="0" smtClean="0"/>
              <a:t>Readmission Petitions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Engineering Undeclared; Engineering Limited Student; Engineering Prep; Pre-Engineering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68223" y="2377128"/>
            <a:ext cx="14541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200" dirty="0" smtClean="0"/>
              <a:t>Kimberly Wolf</a:t>
            </a:r>
          </a:p>
          <a:p>
            <a:r>
              <a:rPr lang="en-US" sz="1200" dirty="0" smtClean="0"/>
              <a:t>Scheduling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481752" y="2420882"/>
            <a:ext cx="145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Katelyn Robinson</a:t>
            </a:r>
          </a:p>
          <a:p>
            <a:r>
              <a:rPr lang="en-US" sz="1200" dirty="0" smtClean="0"/>
              <a:t>Enrollment</a:t>
            </a:r>
            <a:endParaRPr lang="en-US" sz="1200" dirty="0"/>
          </a:p>
        </p:txBody>
      </p:sp>
      <p:pic>
        <p:nvPicPr>
          <p:cNvPr id="179202" name="Picture 2" descr="http://www.iep.ucr.edu/images/program_uploads/headshots/michael_cruz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20" y="48695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858917" y="5082733"/>
            <a:ext cx="145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Emily Nudge</a:t>
            </a:r>
          </a:p>
          <a:p>
            <a:r>
              <a:rPr lang="en-US" sz="1200" dirty="0" smtClean="0"/>
              <a:t>Bioengineering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237956" y="4072013"/>
            <a:ext cx="1454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Thomas McGraw</a:t>
            </a:r>
          </a:p>
          <a:p>
            <a:r>
              <a:rPr lang="en-US" sz="1200" dirty="0" smtClean="0"/>
              <a:t>Computer </a:t>
            </a:r>
            <a:r>
              <a:rPr lang="en-US" sz="1200" dirty="0" err="1" smtClean="0"/>
              <a:t>Engr</a:t>
            </a:r>
            <a:r>
              <a:rPr lang="en-US" sz="1200" dirty="0" smtClean="0"/>
              <a:t> and Material SE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4038841" y="6296501"/>
            <a:ext cx="190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Michael Cruz</a:t>
            </a:r>
          </a:p>
          <a:p>
            <a:r>
              <a:rPr lang="en-US" sz="1200" dirty="0" smtClean="0"/>
              <a:t>Electrical Engineering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2297338" y="6215983"/>
            <a:ext cx="145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Janeth Jauregui</a:t>
            </a:r>
          </a:p>
          <a:p>
            <a:r>
              <a:rPr lang="en-US" sz="1200" dirty="0" smtClean="0"/>
              <a:t>Computer Science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257105" y="6249366"/>
            <a:ext cx="1454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Desmond Harvey</a:t>
            </a:r>
          </a:p>
          <a:p>
            <a:r>
              <a:rPr lang="en-US" sz="1200" dirty="0" smtClean="0"/>
              <a:t>Chemical and Environmental 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2207063" y="4092003"/>
            <a:ext cx="1454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Terri Phonharath</a:t>
            </a:r>
          </a:p>
          <a:p>
            <a:r>
              <a:rPr lang="en-US" sz="1200" dirty="0" smtClean="0"/>
              <a:t>Computer Science with Business App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4122848" y="4103533"/>
            <a:ext cx="145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Malcolm Manuel</a:t>
            </a:r>
          </a:p>
          <a:p>
            <a:r>
              <a:rPr lang="en-US" sz="1200" dirty="0" smtClean="0"/>
              <a:t>Mechanical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46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6470</TotalTime>
  <Words>472</Words>
  <Application>Microsoft Office PowerPoint</Application>
  <PresentationFormat>On-screen Show (4:3)</PresentationFormat>
  <Paragraphs>82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ＭＳ Ｐゴシック</vt:lpstr>
      <vt:lpstr>Adobe Fan Heiti Std B</vt:lpstr>
      <vt:lpstr>Arial</vt:lpstr>
      <vt:lpstr>Calibri</vt:lpstr>
      <vt:lpstr>Calibri Light</vt:lpstr>
      <vt:lpstr>Edwardian Script ITC</vt:lpstr>
      <vt:lpstr>Garamond</vt:lpstr>
      <vt:lpstr>Perpetua Titling MT</vt:lpstr>
      <vt:lpstr>Times New Roman</vt:lpstr>
      <vt:lpstr>Trajan Pro 3</vt:lpstr>
      <vt:lpstr>Wingdings</vt:lpstr>
      <vt:lpstr>Edge</vt:lpstr>
      <vt:lpstr>2_Office Theme</vt:lpstr>
      <vt:lpstr>Photo Editor Photo</vt:lpstr>
      <vt:lpstr>   We Engineer Excellence</vt:lpstr>
      <vt:lpstr>A few words on Research, Teaching and Service…</vt:lpstr>
      <vt:lpstr>Our Students Impact Factor vs. Impact</vt:lpstr>
      <vt:lpstr>Undergraduate Research – Invaluable for student. </vt:lpstr>
      <vt:lpstr>Undergraduate Research – Invaluable for student. </vt:lpstr>
      <vt:lpstr>Involvement</vt:lpstr>
      <vt:lpstr>ABET</vt:lpstr>
      <vt:lpstr>PowerPoint Presentation</vt:lpstr>
      <vt:lpstr>PowerPoint Presentation</vt:lpstr>
      <vt:lpstr>BCOE Transfer Initiatives</vt:lpstr>
      <vt:lpstr>MESA Program</vt:lpstr>
      <vt:lpstr>Welcome to the   Marlan and Rosemary Bourns College of Engineering!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Mark Matsumoto</dc:creator>
  <cp:lastModifiedBy>Marko Princevac</cp:lastModifiedBy>
  <cp:revision>231</cp:revision>
  <cp:lastPrinted>1601-01-01T00:00:00Z</cp:lastPrinted>
  <dcterms:created xsi:type="dcterms:W3CDTF">2002-02-15T21:15:57Z</dcterms:created>
  <dcterms:modified xsi:type="dcterms:W3CDTF">2018-11-06T01:53:19Z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