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handoutMasterIdLst>
    <p:handoutMasterId r:id="rId22"/>
  </p:handoutMasterIdLst>
  <p:sldIdLst>
    <p:sldId id="256" r:id="rId2"/>
    <p:sldId id="257" r:id="rId3"/>
    <p:sldId id="258" r:id="rId4"/>
    <p:sldId id="259" r:id="rId5"/>
    <p:sldId id="268" r:id="rId6"/>
    <p:sldId id="270" r:id="rId7"/>
    <p:sldId id="269" r:id="rId8"/>
    <p:sldId id="271" r:id="rId9"/>
    <p:sldId id="272" r:id="rId10"/>
    <p:sldId id="273" r:id="rId11"/>
    <p:sldId id="274" r:id="rId12"/>
    <p:sldId id="275" r:id="rId13"/>
    <p:sldId id="276" r:id="rId14"/>
    <p:sldId id="277" r:id="rId15"/>
    <p:sldId id="278" r:id="rId16"/>
    <p:sldId id="279" r:id="rId17"/>
    <p:sldId id="280" r:id="rId18"/>
    <p:sldId id="281" r:id="rId19"/>
    <p:sldId id="28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B00"/>
    <a:srgbClr val="003066"/>
    <a:srgbClr val="393B41"/>
    <a:srgbClr val="6F8135"/>
    <a:srgbClr val="183F74"/>
    <a:srgbClr val="2C6CC0"/>
    <a:srgbClr val="FFFFFF"/>
    <a:srgbClr val="000000"/>
    <a:srgbClr val="FCAAF2"/>
    <a:srgbClr val="F62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7" autoAdjust="0"/>
    <p:restoredTop sz="93605" autoAdjust="0"/>
  </p:normalViewPr>
  <p:slideViewPr>
    <p:cSldViewPr snapToGrid="0">
      <p:cViewPr varScale="1">
        <p:scale>
          <a:sx n="103" d="100"/>
          <a:sy n="103" d="100"/>
        </p:scale>
        <p:origin x="1140" y="96"/>
      </p:cViewPr>
      <p:guideLst/>
    </p:cSldViewPr>
  </p:slideViewPr>
  <p:notesTextViewPr>
    <p:cViewPr>
      <p:scale>
        <a:sx n="3" d="2"/>
        <a:sy n="3" d="2"/>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4D211A-3B73-4D57-A691-4EDF285D7122}" type="datetimeFigureOut">
              <a:rPr lang="en-US" smtClean="0"/>
              <a:t>9/12/2019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0859A7-A398-4089-A2FD-D570FC4878B9}" type="slidenum">
              <a:rPr lang="en-US" smtClean="0"/>
              <a:t>‹#›</a:t>
            </a:fld>
            <a:endParaRPr lang="en-US"/>
          </a:p>
        </p:txBody>
      </p:sp>
    </p:spTree>
    <p:extLst>
      <p:ext uri="{BB962C8B-B14F-4D97-AF65-F5344CB8AC3E}">
        <p14:creationId xmlns:p14="http://schemas.microsoft.com/office/powerpoint/2010/main" val="3807523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144218-2F9C-2E48-A998-7CD5885DCAE3}" type="datetimeFigureOut">
              <a:rPr lang="en-US" smtClean="0"/>
              <a:t>9/12/2019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12BF29B-DF1C-504F-924A-E68968CEBBA0}" type="slidenum">
              <a:rPr lang="en-US" smtClean="0"/>
              <a:t>‹#›</a:t>
            </a:fld>
            <a:endParaRPr lang="en-US"/>
          </a:p>
        </p:txBody>
      </p:sp>
    </p:spTree>
    <p:extLst>
      <p:ext uri="{BB962C8B-B14F-4D97-AF65-F5344CB8AC3E}">
        <p14:creationId xmlns:p14="http://schemas.microsoft.com/office/powerpoint/2010/main" val="44702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59163" y="647178"/>
            <a:ext cx="3871245" cy="1085093"/>
          </a:xfrm>
          <a:prstGeom prst="rect">
            <a:avLst/>
          </a:prstGeom>
        </p:spPr>
        <p:txBody>
          <a:bodyPr/>
          <a:lstStyle>
            <a:lvl1pPr marL="0" indent="0" algn="ctr">
              <a:buNone/>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TITLE/</a:t>
            </a:r>
            <a:br>
              <a:rPr lang="en-US" dirty="0" smtClean="0"/>
            </a:br>
            <a:r>
              <a:rPr lang="en-US" dirty="0" smtClean="0"/>
              <a:t>WELCOME</a:t>
            </a:r>
            <a:endParaRPr lang="en-US" dirty="0"/>
          </a:p>
        </p:txBody>
      </p:sp>
      <p:sp>
        <p:nvSpPr>
          <p:cNvPr id="6" name="Text Placeholder 5"/>
          <p:cNvSpPr>
            <a:spLocks noGrp="1"/>
          </p:cNvSpPr>
          <p:nvPr>
            <p:ph type="body" sz="quarter" idx="11" hasCustomPrompt="1"/>
          </p:nvPr>
        </p:nvSpPr>
        <p:spPr>
          <a:xfrm>
            <a:off x="4277073" y="2799051"/>
            <a:ext cx="3871245" cy="332885"/>
          </a:xfrm>
          <a:prstGeom prst="rect">
            <a:avLst/>
          </a:prstGeom>
        </p:spPr>
        <p:txBody>
          <a:bodyPr/>
          <a:lstStyle>
            <a:lvl1pPr marL="0" indent="0" algn="ctr">
              <a:buNone/>
              <a:defRPr sz="1800" b="1">
                <a:solidFill>
                  <a:schemeClr val="bg1"/>
                </a:solidFill>
              </a:defRPr>
            </a:lvl1pPr>
          </a:lstStyle>
          <a:p>
            <a:pPr lvl="0"/>
            <a:r>
              <a:rPr lang="en-US" dirty="0" smtClean="0"/>
              <a:t>Name</a:t>
            </a:r>
          </a:p>
        </p:txBody>
      </p:sp>
      <p:sp>
        <p:nvSpPr>
          <p:cNvPr id="8" name="Text Placeholder 7"/>
          <p:cNvSpPr>
            <a:spLocks noGrp="1"/>
          </p:cNvSpPr>
          <p:nvPr>
            <p:ph type="body" sz="quarter" idx="12" hasCustomPrompt="1"/>
          </p:nvPr>
        </p:nvSpPr>
        <p:spPr>
          <a:xfrm>
            <a:off x="1565045" y="5264448"/>
            <a:ext cx="3871245" cy="324695"/>
          </a:xfrm>
          <a:prstGeom prst="rect">
            <a:avLst/>
          </a:prstGeom>
        </p:spPr>
        <p:txBody>
          <a:bodyPr/>
          <a:lstStyle>
            <a:lvl1pPr marL="0" indent="0" algn="ctr">
              <a:buNone/>
              <a:defRPr sz="1800">
                <a:solidFill>
                  <a:srgbClr val="F1AB00"/>
                </a:solidFill>
              </a:defRPr>
            </a:lvl1pPr>
          </a:lstStyle>
          <a:p>
            <a:pPr lvl="0"/>
            <a:r>
              <a:rPr lang="en-US" dirty="0" smtClean="0"/>
              <a:t>Professional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1569" y="209073"/>
            <a:ext cx="2492523" cy="337678"/>
          </a:xfrm>
          <a:prstGeom prst="rect">
            <a:avLst/>
          </a:prstGeom>
        </p:spPr>
      </p:pic>
    </p:spTree>
    <p:extLst>
      <p:ext uri="{BB962C8B-B14F-4D97-AF65-F5344CB8AC3E}">
        <p14:creationId xmlns:p14="http://schemas.microsoft.com/office/powerpoint/2010/main" val="251202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a:spLocks noGrp="1"/>
          </p:cNvSpPr>
          <p:nvPr>
            <p:ph idx="1" hasCustomPrompt="1"/>
          </p:nvPr>
        </p:nvSpPr>
        <p:spPr>
          <a:xfrm>
            <a:off x="838200" y="1338515"/>
            <a:ext cx="10515600" cy="4351338"/>
          </a:xfrm>
          <a:prstGeom prst="rect">
            <a:avLst/>
          </a:prstGeom>
        </p:spPr>
        <p:txBody>
          <a:bodyPr vert="horz" lIns="91440" tIns="45720" rIns="91440" bIns="45720" rtlCol="0">
            <a:normAutofit/>
          </a:bodyPr>
          <a:lstStyle>
            <a:lvl1pPr marL="457200" indent="-457200">
              <a:buFont typeface="Arial" panose="020B0604020202020204" pitchFamily="34" charset="0"/>
              <a:buChar char="•"/>
              <a:defRPr sz="2800">
                <a:solidFill>
                  <a:srgbClr val="183F74"/>
                </a:solidFill>
                <a:latin typeface="Tahoma" panose="020B0604030504040204" pitchFamily="34" charset="0"/>
                <a:ea typeface="Tahoma" panose="020B0604030504040204" pitchFamily="34" charset="0"/>
                <a:cs typeface="Tahoma" panose="020B0604030504040204" pitchFamily="34" charset="0"/>
              </a:defRPr>
            </a:lvl1pPr>
            <a:lvl2pPr marL="800100" indent="-342900">
              <a:buFont typeface="Arial" panose="020B0604020202020204" pitchFamily="34" charset="0"/>
              <a:buChar char="•"/>
              <a:defRPr sz="2400">
                <a:solidFill>
                  <a:srgbClr val="2C6CC0"/>
                </a:solidFill>
                <a:latin typeface="Tahoma" panose="020B0604030504040204" pitchFamily="34" charset="0"/>
                <a:ea typeface="Tahoma" panose="020B0604030504040204" pitchFamily="34" charset="0"/>
                <a:cs typeface="Tahoma" panose="020B0604030504040204" pitchFamily="34" charset="0"/>
              </a:defRPr>
            </a:lvl2pPr>
            <a:lvl3pPr marL="1257300" indent="-342900">
              <a:buFont typeface="Arial" panose="020B0604020202020204" pitchFamily="34" charset="0"/>
              <a:buChar char="•"/>
              <a:defRPr sz="2000">
                <a:solidFill>
                  <a:srgbClr val="393B41"/>
                </a:solidFill>
                <a:latin typeface="Tahoma" panose="020B0604030504040204" pitchFamily="34" charset="0"/>
                <a:ea typeface="Tahoma" panose="020B0604030504040204" pitchFamily="34" charset="0"/>
                <a:cs typeface="Tahoma" panose="020B0604030504040204" pitchFamily="34" charset="0"/>
              </a:defRPr>
            </a:lvl3pPr>
            <a:lvl4pPr marL="1657350" indent="-285750">
              <a:buFont typeface="Arial" panose="020B0604020202020204" pitchFamily="34" charset="0"/>
              <a:buChar char="•"/>
              <a:defRPr>
                <a:solidFill>
                  <a:srgbClr val="6F8135"/>
                </a:solidFill>
                <a:latin typeface="Tahoma" panose="020B0604030504040204" pitchFamily="34" charset="0"/>
                <a:ea typeface="Tahoma" panose="020B0604030504040204" pitchFamily="34" charset="0"/>
                <a:cs typeface="Tahoma" panose="020B0604030504040204" pitchFamily="34" charset="0"/>
              </a:defRPr>
            </a:lvl4pPr>
            <a:lvl5pPr marL="2114550" indent="-28575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smtClean="0"/>
              <a:t>Second level</a:t>
            </a:r>
          </a:p>
          <a:p>
            <a:pPr lvl="2"/>
            <a:r>
              <a:rPr lang="en-US" dirty="0" smtClean="0"/>
              <a:t>Third level</a:t>
            </a:r>
          </a:p>
        </p:txBody>
      </p:sp>
      <p:sp>
        <p:nvSpPr>
          <p:cNvPr id="5" name="Rectangle 4"/>
          <p:cNvSpPr/>
          <p:nvPr userDrawn="1"/>
        </p:nvSpPr>
        <p:spPr>
          <a:xfrm>
            <a:off x="-25401" y="6307375"/>
            <a:ext cx="122428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5401" y="-10506"/>
            <a:ext cx="12217401" cy="1021770"/>
          </a:xfrm>
          <a:prstGeom prst="rect">
            <a:avLst/>
          </a:prstGeom>
          <a:gradFill flip="none" rotWithShape="1">
            <a:gsLst>
              <a:gs pos="100000">
                <a:srgbClr val="2C6CC0"/>
              </a:gs>
              <a:gs pos="59000">
                <a:srgbClr val="003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
          <p:cNvSpPr>
            <a:spLocks noGrp="1"/>
          </p:cNvSpPr>
          <p:nvPr>
            <p:ph type="title"/>
          </p:nvPr>
        </p:nvSpPr>
        <p:spPr>
          <a:xfrm>
            <a:off x="838200" y="168568"/>
            <a:ext cx="10515600" cy="710242"/>
          </a:xfrm>
          <a:prstGeom prst="rect">
            <a:avLst/>
          </a:prstGeom>
        </p:spPr>
        <p:txBody>
          <a:bodyPr vert="horz" lIns="91440" tIns="45720" rIns="91440" bIns="45720" rtlCol="0" anchor="ctr">
            <a:normAutofit/>
          </a:bodyPr>
          <a:lstStyle>
            <a:lvl1pPr algn="ctr">
              <a:defRPr sz="3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38100" y="1027907"/>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6691" y="6307375"/>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Tree>
    <p:extLst>
      <p:ext uri="{BB962C8B-B14F-4D97-AF65-F5344CB8AC3E}">
        <p14:creationId xmlns:p14="http://schemas.microsoft.com/office/powerpoint/2010/main" val="36922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a:spLocks noGrp="1"/>
          </p:cNvSpPr>
          <p:nvPr>
            <p:ph idx="1" hasCustomPrompt="1"/>
          </p:nvPr>
        </p:nvSpPr>
        <p:spPr>
          <a:xfrm>
            <a:off x="838200" y="1338515"/>
            <a:ext cx="10515600" cy="4351338"/>
          </a:xfrm>
          <a:prstGeom prst="rect">
            <a:avLst/>
          </a:prstGeom>
        </p:spPr>
        <p:txBody>
          <a:bodyPr vert="horz" lIns="91440" tIns="45720" rIns="91440" bIns="45720" rtlCol="0">
            <a:normAutofit/>
          </a:bodyPr>
          <a:lstStyle>
            <a:lvl1pPr marL="457200" indent="-457200">
              <a:buFont typeface="Arial" panose="020B0604020202020204" pitchFamily="34" charset="0"/>
              <a:buChar char="•"/>
              <a:defRPr sz="2800">
                <a:solidFill>
                  <a:srgbClr val="183F74"/>
                </a:solidFill>
                <a:latin typeface="Tahoma" panose="020B0604030504040204" pitchFamily="34" charset="0"/>
                <a:ea typeface="Tahoma" panose="020B0604030504040204" pitchFamily="34" charset="0"/>
                <a:cs typeface="Tahoma" panose="020B0604030504040204" pitchFamily="34" charset="0"/>
              </a:defRPr>
            </a:lvl1pPr>
            <a:lvl2pPr marL="800100" indent="-342900">
              <a:buFont typeface="Arial" panose="020B0604020202020204" pitchFamily="34" charset="0"/>
              <a:buChar char="•"/>
              <a:defRPr sz="2400">
                <a:solidFill>
                  <a:srgbClr val="2C6CC0"/>
                </a:solidFill>
                <a:latin typeface="Tahoma" panose="020B0604030504040204" pitchFamily="34" charset="0"/>
                <a:ea typeface="Tahoma" panose="020B0604030504040204" pitchFamily="34" charset="0"/>
                <a:cs typeface="Tahoma" panose="020B0604030504040204" pitchFamily="34" charset="0"/>
              </a:defRPr>
            </a:lvl2pPr>
            <a:lvl3pPr marL="1257300" indent="-342900">
              <a:buFont typeface="Arial" panose="020B0604020202020204" pitchFamily="34" charset="0"/>
              <a:buChar char="•"/>
              <a:defRPr sz="2000">
                <a:solidFill>
                  <a:srgbClr val="393B41"/>
                </a:solidFill>
                <a:latin typeface="Tahoma" panose="020B0604030504040204" pitchFamily="34" charset="0"/>
                <a:ea typeface="Tahoma" panose="020B0604030504040204" pitchFamily="34" charset="0"/>
                <a:cs typeface="Tahoma" panose="020B0604030504040204" pitchFamily="34" charset="0"/>
              </a:defRPr>
            </a:lvl3pPr>
            <a:lvl4pPr marL="1657350" indent="-285750">
              <a:buFont typeface="Arial" panose="020B0604020202020204" pitchFamily="34" charset="0"/>
              <a:buChar char="•"/>
              <a:defRPr>
                <a:solidFill>
                  <a:srgbClr val="6F8135"/>
                </a:solidFill>
                <a:latin typeface="Tahoma" panose="020B0604030504040204" pitchFamily="34" charset="0"/>
                <a:ea typeface="Tahoma" panose="020B0604030504040204" pitchFamily="34" charset="0"/>
                <a:cs typeface="Tahoma" panose="020B0604030504040204" pitchFamily="34" charset="0"/>
              </a:defRPr>
            </a:lvl4pPr>
            <a:lvl5pPr marL="2114550" indent="-28575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smtClean="0"/>
              <a:t>Second level</a:t>
            </a:r>
          </a:p>
          <a:p>
            <a:pPr lvl="2"/>
            <a:r>
              <a:rPr lang="en-US" dirty="0" smtClean="0"/>
              <a:t>Third level</a:t>
            </a:r>
          </a:p>
        </p:txBody>
      </p:sp>
      <p:sp>
        <p:nvSpPr>
          <p:cNvPr id="5" name="Rectangle 4"/>
          <p:cNvSpPr/>
          <p:nvPr userDrawn="1"/>
        </p:nvSpPr>
        <p:spPr>
          <a:xfrm>
            <a:off x="-25401" y="6307375"/>
            <a:ext cx="122428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5401" y="-10506"/>
            <a:ext cx="12217401" cy="1021770"/>
          </a:xfrm>
          <a:prstGeom prst="rect">
            <a:avLst/>
          </a:prstGeom>
          <a:gradFill flip="none" rotWithShape="1">
            <a:gsLst>
              <a:gs pos="100000">
                <a:srgbClr val="2C6CC0"/>
              </a:gs>
              <a:gs pos="59000">
                <a:srgbClr val="003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
          <p:cNvSpPr>
            <a:spLocks noGrp="1"/>
          </p:cNvSpPr>
          <p:nvPr>
            <p:ph type="title"/>
          </p:nvPr>
        </p:nvSpPr>
        <p:spPr>
          <a:xfrm>
            <a:off x="838200" y="168568"/>
            <a:ext cx="10515600" cy="710242"/>
          </a:xfrm>
          <a:prstGeom prst="rect">
            <a:avLst/>
          </a:prstGeom>
        </p:spPr>
        <p:txBody>
          <a:bodyPr vert="horz" lIns="91440" tIns="45720" rIns="91440" bIns="45720" rtlCol="0" anchor="ctr">
            <a:normAutofit/>
          </a:bodyPr>
          <a:lstStyle>
            <a:lvl1pPr algn="ctr">
              <a:defRPr sz="3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38100" y="1027907"/>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6691" y="6307375"/>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Tree>
    <p:extLst>
      <p:ext uri="{BB962C8B-B14F-4D97-AF65-F5344CB8AC3E}">
        <p14:creationId xmlns:p14="http://schemas.microsoft.com/office/powerpoint/2010/main" val="787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401" y="6307375"/>
            <a:ext cx="122428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5401" y="-10506"/>
            <a:ext cx="12217401" cy="1021770"/>
          </a:xfrm>
          <a:prstGeom prst="rect">
            <a:avLst/>
          </a:prstGeom>
          <a:gradFill flip="none" rotWithShape="1">
            <a:gsLst>
              <a:gs pos="100000">
                <a:srgbClr val="2C6CC0"/>
              </a:gs>
              <a:gs pos="59000">
                <a:srgbClr val="003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
          <p:cNvSpPr>
            <a:spLocks noGrp="1"/>
          </p:cNvSpPr>
          <p:nvPr>
            <p:ph type="title"/>
          </p:nvPr>
        </p:nvSpPr>
        <p:spPr>
          <a:xfrm>
            <a:off x="838200" y="168568"/>
            <a:ext cx="10515600" cy="710242"/>
          </a:xfrm>
          <a:prstGeom prst="rect">
            <a:avLst/>
          </a:prstGeom>
        </p:spPr>
        <p:txBody>
          <a:bodyPr vert="horz" lIns="91440" tIns="45720" rIns="91440" bIns="45720" rtlCol="0" anchor="ctr">
            <a:normAutofit/>
          </a:bodyPr>
          <a:lstStyle>
            <a:lvl1pPr algn="ctr">
              <a:defRPr sz="3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38100" y="1027907"/>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6691" y="6307375"/>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
        <p:nvSpPr>
          <p:cNvPr id="11" name="Content Placeholder 2"/>
          <p:cNvSpPr>
            <a:spLocks noGrp="1"/>
          </p:cNvSpPr>
          <p:nvPr>
            <p:ph sz="half" idx="1"/>
          </p:nvPr>
        </p:nvSpPr>
        <p:spPr>
          <a:xfrm>
            <a:off x="838200" y="1389790"/>
            <a:ext cx="5181600" cy="4351338"/>
          </a:xfrm>
          <a:prstGeom prst="rect">
            <a:avLst/>
          </a:prstGeom>
        </p:spPr>
        <p:txBody>
          <a:bodyPr/>
          <a:lstStyle>
            <a:lvl1pPr>
              <a:defRPr>
                <a:solidFill>
                  <a:srgbClr val="183F74"/>
                </a:solidFill>
                <a:latin typeface="Tahoma" panose="020B0604030504040204" pitchFamily="34" charset="0"/>
                <a:ea typeface="Tahoma" panose="020B0604030504040204" pitchFamily="34" charset="0"/>
                <a:cs typeface="Tahoma" panose="020B0604030504040204" pitchFamily="34" charset="0"/>
              </a:defRPr>
            </a:lvl1pPr>
            <a:lvl2pPr>
              <a:defRPr>
                <a:solidFill>
                  <a:srgbClr val="2C6CC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93B41"/>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F8135"/>
                </a:solidFill>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a:t>
            </a:r>
            <a:r>
              <a:rPr lang="en-US" dirty="0" smtClean="0"/>
              <a:t>level</a:t>
            </a:r>
            <a:endParaRPr lang="en-US" dirty="0"/>
          </a:p>
        </p:txBody>
      </p:sp>
      <p:sp>
        <p:nvSpPr>
          <p:cNvPr id="12" name="Content Placeholder 3"/>
          <p:cNvSpPr>
            <a:spLocks noGrp="1"/>
          </p:cNvSpPr>
          <p:nvPr>
            <p:ph sz="half" idx="2"/>
          </p:nvPr>
        </p:nvSpPr>
        <p:spPr>
          <a:xfrm>
            <a:off x="6172200" y="1389790"/>
            <a:ext cx="5181600" cy="4351338"/>
          </a:xfrm>
          <a:prstGeom prst="rect">
            <a:avLst/>
          </a:prstGeom>
        </p:spPr>
        <p:txBody>
          <a:bodyPr/>
          <a:lstStyle>
            <a:lvl1pPr>
              <a:defRPr>
                <a:solidFill>
                  <a:srgbClr val="183F74"/>
                </a:solidFill>
                <a:latin typeface="Tahoma" panose="020B0604030504040204" pitchFamily="34" charset="0"/>
                <a:ea typeface="Tahoma" panose="020B0604030504040204" pitchFamily="34" charset="0"/>
                <a:cs typeface="Tahoma" panose="020B0604030504040204" pitchFamily="34" charset="0"/>
              </a:defRPr>
            </a:lvl1pPr>
            <a:lvl2pPr>
              <a:defRPr>
                <a:solidFill>
                  <a:srgbClr val="2C6CC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93B41"/>
                </a:solidFill>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a:t>
            </a:r>
            <a:r>
              <a:rPr lang="en-US" dirty="0" smtClean="0"/>
              <a:t>level</a:t>
            </a:r>
            <a:endParaRPr lang="en-US" dirty="0"/>
          </a:p>
        </p:txBody>
      </p:sp>
    </p:spTree>
    <p:extLst>
      <p:ext uri="{BB962C8B-B14F-4D97-AF65-F5344CB8AC3E}">
        <p14:creationId xmlns:p14="http://schemas.microsoft.com/office/powerpoint/2010/main" val="238260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401" y="6307375"/>
            <a:ext cx="122428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5401" y="-10506"/>
            <a:ext cx="12217401" cy="1021770"/>
          </a:xfrm>
          <a:prstGeom prst="rect">
            <a:avLst/>
          </a:prstGeom>
          <a:gradFill flip="none" rotWithShape="1">
            <a:gsLst>
              <a:gs pos="100000">
                <a:srgbClr val="2C6CC0"/>
              </a:gs>
              <a:gs pos="59000">
                <a:srgbClr val="003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8100" y="1027907"/>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6691" y="6307375"/>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
        <p:nvSpPr>
          <p:cNvPr id="11" name="Text Placeholder 2"/>
          <p:cNvSpPr>
            <a:spLocks noGrp="1"/>
          </p:cNvSpPr>
          <p:nvPr>
            <p:ph idx="1" hasCustomPrompt="1"/>
          </p:nvPr>
        </p:nvSpPr>
        <p:spPr>
          <a:xfrm>
            <a:off x="4383993" y="1338515"/>
            <a:ext cx="7657030" cy="4351338"/>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2800">
                <a:solidFill>
                  <a:srgbClr val="183F74"/>
                </a:solidFill>
              </a:defRPr>
            </a:lvl1pPr>
            <a:lvl2pPr marL="742950" indent="-285750">
              <a:buFont typeface="Arial" panose="020B0604020202020204" pitchFamily="34" charset="0"/>
              <a:buChar char="•"/>
              <a:defRPr sz="2400">
                <a:solidFill>
                  <a:srgbClr val="6F8135"/>
                </a:solidFill>
              </a:defRPr>
            </a:lvl2pPr>
            <a:lvl3pPr marL="1200150" indent="-285750">
              <a:buFont typeface="Arial" panose="020B0604020202020204" pitchFamily="34" charset="0"/>
              <a:buChar char="•"/>
              <a:defRPr sz="2000">
                <a:solidFill>
                  <a:srgbClr val="393B41"/>
                </a:solidFill>
              </a:defRPr>
            </a:lvl3pPr>
          </a:lstStyle>
          <a:p>
            <a:pPr lvl="0"/>
            <a:r>
              <a:rPr lang="en-US" dirty="0"/>
              <a:t>Edit Master text styles</a:t>
            </a:r>
          </a:p>
          <a:p>
            <a:pPr lvl="1"/>
            <a:r>
              <a:rPr lang="en-US" dirty="0" smtClean="0"/>
              <a:t>Second level</a:t>
            </a:r>
          </a:p>
          <a:p>
            <a:pPr lvl="2"/>
            <a:r>
              <a:rPr lang="en-US" dirty="0" smtClean="0"/>
              <a:t>Third level</a:t>
            </a:r>
          </a:p>
        </p:txBody>
      </p:sp>
      <p:sp>
        <p:nvSpPr>
          <p:cNvPr id="12" name="Title Placeholder 1"/>
          <p:cNvSpPr txBox="1">
            <a:spLocks/>
          </p:cNvSpPr>
          <p:nvPr userDrawn="1"/>
        </p:nvSpPr>
        <p:spPr>
          <a:xfrm>
            <a:off x="4383992" y="168568"/>
            <a:ext cx="7657031" cy="710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CLICK TO EDIT MASTER TITLE STYLE</a:t>
            </a:r>
            <a:endPar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1" r="29139"/>
          <a:stretch/>
        </p:blipFill>
        <p:spPr>
          <a:xfrm>
            <a:off x="0" y="-10507"/>
            <a:ext cx="4214949" cy="6858000"/>
          </a:xfrm>
          <a:prstGeom prst="rect">
            <a:avLst/>
          </a:prstGeom>
        </p:spPr>
      </p:pic>
      <p:sp>
        <p:nvSpPr>
          <p:cNvPr id="13" name="Rectangle 12"/>
          <p:cNvSpPr/>
          <p:nvPr userDrawn="1"/>
        </p:nvSpPr>
        <p:spPr>
          <a:xfrm>
            <a:off x="-26187" y="-10507"/>
            <a:ext cx="4248355" cy="6875216"/>
          </a:xfrm>
          <a:prstGeom prst="rect">
            <a:avLst/>
          </a:prstGeom>
          <a:solidFill>
            <a:srgbClr val="2C6C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7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401" y="6307375"/>
            <a:ext cx="122428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5401" y="-10506"/>
            <a:ext cx="12217401" cy="1021770"/>
          </a:xfrm>
          <a:prstGeom prst="rect">
            <a:avLst/>
          </a:prstGeom>
          <a:gradFill flip="none" rotWithShape="1">
            <a:gsLst>
              <a:gs pos="100000">
                <a:srgbClr val="2C6CC0"/>
              </a:gs>
              <a:gs pos="59000">
                <a:srgbClr val="003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8100" y="1027907"/>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6691" y="6307375"/>
            <a:ext cx="12255501"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
        <p:nvSpPr>
          <p:cNvPr id="11" name="Text Placeholder 2"/>
          <p:cNvSpPr>
            <a:spLocks noGrp="1"/>
          </p:cNvSpPr>
          <p:nvPr>
            <p:ph idx="1" hasCustomPrompt="1"/>
          </p:nvPr>
        </p:nvSpPr>
        <p:spPr>
          <a:xfrm>
            <a:off x="4383993" y="1338515"/>
            <a:ext cx="7657030" cy="4351338"/>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2800">
                <a:solidFill>
                  <a:srgbClr val="183F74"/>
                </a:solidFill>
              </a:defRPr>
            </a:lvl1pPr>
            <a:lvl2pPr marL="742950" indent="-285750">
              <a:buFont typeface="Arial" panose="020B0604020202020204" pitchFamily="34" charset="0"/>
              <a:buChar char="•"/>
              <a:defRPr sz="2400">
                <a:solidFill>
                  <a:srgbClr val="6F8135"/>
                </a:solidFill>
              </a:defRPr>
            </a:lvl2pPr>
            <a:lvl3pPr marL="1200150" indent="-285750">
              <a:buFont typeface="Arial" panose="020B0604020202020204" pitchFamily="34" charset="0"/>
              <a:buChar char="•"/>
              <a:defRPr sz="2000">
                <a:solidFill>
                  <a:srgbClr val="393B41"/>
                </a:solidFill>
              </a:defRPr>
            </a:lvl3pPr>
          </a:lstStyle>
          <a:p>
            <a:pPr lvl="0"/>
            <a:r>
              <a:rPr lang="en-US" dirty="0"/>
              <a:t>Edit Master text styles</a:t>
            </a:r>
          </a:p>
          <a:p>
            <a:pPr lvl="1"/>
            <a:r>
              <a:rPr lang="en-US" dirty="0" smtClean="0"/>
              <a:t>Second level</a:t>
            </a:r>
          </a:p>
          <a:p>
            <a:pPr lvl="2"/>
            <a:r>
              <a:rPr lang="en-US" dirty="0" smtClean="0"/>
              <a:t>Third level</a:t>
            </a:r>
          </a:p>
        </p:txBody>
      </p:sp>
      <p:sp>
        <p:nvSpPr>
          <p:cNvPr id="12" name="Title Placeholder 1"/>
          <p:cNvSpPr txBox="1">
            <a:spLocks/>
          </p:cNvSpPr>
          <p:nvPr userDrawn="1"/>
        </p:nvSpPr>
        <p:spPr>
          <a:xfrm>
            <a:off x="4383992" y="168568"/>
            <a:ext cx="7657031" cy="710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CLICK TO EDIT MASTER TITLE STYLE</a:t>
            </a:r>
            <a:endPar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32232" r="26702"/>
          <a:stretch/>
        </p:blipFill>
        <p:spPr>
          <a:xfrm>
            <a:off x="-8872" y="62"/>
            <a:ext cx="4224417" cy="6858000"/>
          </a:xfrm>
          <a:prstGeom prst="rect">
            <a:avLst/>
          </a:prstGeom>
        </p:spPr>
      </p:pic>
      <p:sp>
        <p:nvSpPr>
          <p:cNvPr id="13" name="Rectangle 12"/>
          <p:cNvSpPr/>
          <p:nvPr userDrawn="1"/>
        </p:nvSpPr>
        <p:spPr>
          <a:xfrm>
            <a:off x="-26187" y="-10507"/>
            <a:ext cx="4248355" cy="6875216"/>
          </a:xfrm>
          <a:prstGeom prst="rect">
            <a:avLst/>
          </a:prstGeom>
          <a:solidFill>
            <a:srgbClr val="2C6C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4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2" b="17409"/>
          <a:stretch/>
        </p:blipFill>
        <p:spPr>
          <a:xfrm>
            <a:off x="0" y="-17092"/>
            <a:ext cx="12192000" cy="6887911"/>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960429" y="6420453"/>
            <a:ext cx="1987004" cy="301024"/>
          </a:xfrm>
          <a:prstGeom prst="rect">
            <a:avLst/>
          </a:prstGeom>
        </p:spPr>
      </p:pic>
      <p:sp>
        <p:nvSpPr>
          <p:cNvPr id="14" name="Flowchart: Process 13"/>
          <p:cNvSpPr/>
          <p:nvPr userDrawn="1"/>
        </p:nvSpPr>
        <p:spPr>
          <a:xfrm>
            <a:off x="570179" y="-17093"/>
            <a:ext cx="4117976" cy="2033900"/>
          </a:xfrm>
          <a:prstGeom prst="flowChartProcess">
            <a:avLst/>
          </a:prstGeom>
          <a:solidFill>
            <a:srgbClr val="0030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81956" y="123387"/>
            <a:ext cx="3894421" cy="1384995"/>
          </a:xfrm>
          <a:prstGeom prst="rect">
            <a:avLst/>
          </a:prstGeom>
          <a:noFill/>
        </p:spPr>
        <p:txBody>
          <a:bodyPr wrap="square" rtlCol="0">
            <a:spAutoFit/>
          </a:bodyPr>
          <a:lstStyle/>
          <a:p>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AMERICA’S FASTEST RISING RANKED UNIVERSITY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userDrawn="1"/>
        </p:nvSpPr>
        <p:spPr>
          <a:xfrm>
            <a:off x="737845" y="1508382"/>
            <a:ext cx="3894421" cy="369332"/>
          </a:xfrm>
          <a:prstGeom prst="rect">
            <a:avLst/>
          </a:prstGeom>
          <a:noFill/>
        </p:spPr>
        <p:txBody>
          <a:bodyPr wrap="square" rtlCol="0">
            <a:spAutoFit/>
          </a:bodyPr>
          <a:lstStyle/>
          <a:p>
            <a:r>
              <a:rPr lang="en-US" sz="1800" b="1" dirty="0" smtClean="0">
                <a:solidFill>
                  <a:srgbClr val="F1AB00"/>
                </a:solidFill>
                <a:latin typeface="Tahoma" panose="020B0604030504040204" pitchFamily="34" charset="0"/>
                <a:ea typeface="Tahoma" panose="020B0604030504040204" pitchFamily="34" charset="0"/>
                <a:cs typeface="Tahoma" panose="020B0604030504040204" pitchFamily="34" charset="0"/>
              </a:rPr>
              <a:t>U.S. News &amp; World Report</a:t>
            </a:r>
            <a:endParaRPr lang="en-US" sz="1800" b="1" dirty="0">
              <a:solidFill>
                <a:srgbClr val="F1AB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45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1"/>
          <p:cNvSpPr txBox="1">
            <a:spLocks/>
          </p:cNvSpPr>
          <p:nvPr userDrawn="1"/>
        </p:nvSpPr>
        <p:spPr>
          <a:xfrm>
            <a:off x="838200" y="117298"/>
            <a:ext cx="10515600" cy="771466"/>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14" name="Content Placeholder 2"/>
          <p:cNvSpPr txBox="1">
            <a:spLocks/>
          </p:cNvSpPr>
          <p:nvPr userDrawn="1"/>
        </p:nvSpPr>
        <p:spPr>
          <a:xfrm>
            <a:off x="838200" y="144688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F7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6C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AB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Edit Master text styles</a:t>
            </a:r>
          </a:p>
          <a:p>
            <a:pPr lvl="1"/>
            <a:r>
              <a:rPr lang="en-US" smtClean="0"/>
              <a:t>Second level</a:t>
            </a:r>
          </a:p>
          <a:p>
            <a:pPr lvl="2"/>
            <a:r>
              <a:rPr lang="en-US" smtClean="0"/>
              <a:t>Third level</a:t>
            </a:r>
          </a:p>
          <a:p>
            <a:pPr lvl="3"/>
            <a:r>
              <a:rPr lang="en-US" smtClean="0"/>
              <a:t>Fourth level</a:t>
            </a:r>
            <a:endParaRPr lang="en-US" dirty="0"/>
          </a:p>
        </p:txBody>
      </p:sp>
      <p:pic>
        <p:nvPicPr>
          <p:cNvPr id="15" name="Picture 14"/>
          <p:cNvPicPr>
            <a:picLocks noChangeAspect="1"/>
          </p:cNvPicPr>
          <p:nvPr userDrawn="1"/>
        </p:nvPicPr>
        <p:blipFill rotWithShape="1">
          <a:blip r:embed="rId9" cstate="print">
            <a:extLst>
              <a:ext uri="{28A0092B-C50C-407E-A947-70E740481C1C}">
                <a14:useLocalDpi xmlns:a14="http://schemas.microsoft.com/office/drawing/2010/main" val="0"/>
              </a:ext>
            </a:extLst>
          </a:blip>
          <a:srcRect t="11970" b="3406"/>
          <a:stretch/>
        </p:blipFill>
        <p:spPr>
          <a:xfrm>
            <a:off x="0" y="-8546"/>
            <a:ext cx="12192000" cy="6884475"/>
          </a:xfrm>
          <a:prstGeom prst="rect">
            <a:avLst/>
          </a:prstGeom>
        </p:spPr>
      </p:pic>
      <p:sp>
        <p:nvSpPr>
          <p:cNvPr id="16" name="Flowchart: Process 15"/>
          <p:cNvSpPr/>
          <p:nvPr userDrawn="1"/>
        </p:nvSpPr>
        <p:spPr>
          <a:xfrm>
            <a:off x="570179" y="-1"/>
            <a:ext cx="4117976" cy="2871388"/>
          </a:xfrm>
          <a:prstGeom prst="flowChartProcess">
            <a:avLst/>
          </a:prstGeom>
          <a:solidFill>
            <a:srgbClr val="0030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07713"/>
      </p:ext>
    </p:extLst>
  </p:cSld>
  <p:clrMap bg1="lt1" tx1="dk1" bg2="lt2" tx2="dk2" accent1="accent1" accent2="accent2" accent3="accent3" accent4="accent4" accent5="accent5" accent6="accent6" hlink="hlink" folHlink="folHlink"/>
  <p:sldLayoutIdLst>
    <p:sldLayoutId id="2147483712" r:id="rId1"/>
    <p:sldLayoutId id="2147483710" r:id="rId2"/>
    <p:sldLayoutId id="2147483705" r:id="rId3"/>
    <p:sldLayoutId id="2147483706" r:id="rId4"/>
    <p:sldLayoutId id="2147483708" r:id="rId5"/>
    <p:sldLayoutId id="2147483709" r:id="rId6"/>
    <p:sldLayoutId id="214748371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eanna.vorhees@ucr.edu" TargetMode="External"/><Relationship Id="rId2" Type="http://schemas.openxmlformats.org/officeDocument/2006/relationships/hyperlink" Target="mailto:angela.cherry@ucr.edu" TargetMode="External"/><Relationship Id="rId1" Type="http://schemas.openxmlformats.org/officeDocument/2006/relationships/slideLayout" Target="../slideLayouts/slideLayout2.xml"/><Relationship Id="rId6" Type="http://schemas.openxmlformats.org/officeDocument/2006/relationships/hyperlink" Target="mailto:juana.guerrero@ucr.edu" TargetMode="External"/><Relationship Id="rId5" Type="http://schemas.openxmlformats.org/officeDocument/2006/relationships/hyperlink" Target="mailto:kellie.mcdonald@ucr.edu" TargetMode="External"/><Relationship Id="rId4" Type="http://schemas.openxmlformats.org/officeDocument/2006/relationships/hyperlink" Target="mailto:jessica.duarte@ucr.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tsupply.ucr.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space.uc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483" y="666539"/>
            <a:ext cx="4719132" cy="2342991"/>
          </a:xfrm>
        </p:spPr>
        <p:txBody>
          <a:bodyPr/>
          <a:lstStyle/>
          <a:p>
            <a:r>
              <a:rPr lang="en-US" sz="3300" dirty="0" err="1" smtClean="0"/>
              <a:t>eBuy</a:t>
            </a:r>
            <a:r>
              <a:rPr lang="en-US" sz="3300" dirty="0" smtClean="0"/>
              <a:t> UCR  Purchasing System Requestor Instructions</a:t>
            </a:r>
            <a:endParaRPr lang="en-US" sz="3300" dirty="0"/>
          </a:p>
        </p:txBody>
      </p:sp>
    </p:spTree>
    <p:extLst>
      <p:ext uri="{BB962C8B-B14F-4D97-AF65-F5344CB8AC3E}">
        <p14:creationId xmlns:p14="http://schemas.microsoft.com/office/powerpoint/2010/main" val="365149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99" y="1097116"/>
            <a:ext cx="3631618" cy="5481237"/>
          </a:xfrm>
        </p:spPr>
        <p:txBody>
          <a:bodyPr>
            <a:normAutofit fontScale="92500" lnSpcReduction="10000"/>
          </a:bodyPr>
          <a:lstStyle/>
          <a:p>
            <a:pPr marL="0" indent="0">
              <a:buNone/>
            </a:pPr>
            <a:r>
              <a:rPr lang="en-US" sz="2100" dirty="0" smtClean="0"/>
              <a:t>When you have completed filling in the order form click the “Submit” button and the order will be sent directly to the Purchasing Assistant.  The assistant will review the information, place the order and request a confirmation from the vendor.</a:t>
            </a:r>
          </a:p>
          <a:p>
            <a:pPr marL="0" indent="0">
              <a:buNone/>
            </a:pPr>
            <a:endParaRPr lang="en-US" sz="2100" dirty="0" smtClean="0"/>
          </a:p>
          <a:p>
            <a:pPr marL="0" indent="0">
              <a:buNone/>
            </a:pPr>
            <a:r>
              <a:rPr lang="en-US" sz="2100" dirty="0" smtClean="0"/>
              <a:t>The steps </a:t>
            </a:r>
            <a:r>
              <a:rPr lang="en-US" sz="2100" dirty="0"/>
              <a:t>are the same for </a:t>
            </a:r>
            <a:r>
              <a:rPr lang="en-US" sz="2100" dirty="0" smtClean="0"/>
              <a:t>Sub-Requestors </a:t>
            </a:r>
            <a:r>
              <a:rPr lang="en-US" sz="2100" dirty="0"/>
              <a:t>except their order goes </a:t>
            </a:r>
            <a:r>
              <a:rPr lang="en-US" sz="2100" dirty="0" smtClean="0"/>
              <a:t>to the </a:t>
            </a:r>
            <a:r>
              <a:rPr lang="en-US" sz="2100" dirty="0"/>
              <a:t>PI once submitted</a:t>
            </a:r>
            <a:r>
              <a:rPr lang="en-US" sz="2100" dirty="0" smtClean="0"/>
              <a:t>. </a:t>
            </a:r>
            <a:r>
              <a:rPr lang="en-US" sz="2100" dirty="0"/>
              <a:t>An </a:t>
            </a:r>
            <a:r>
              <a:rPr lang="en-US" sz="2100" dirty="0" smtClean="0"/>
              <a:t>email is sent to notify the (</a:t>
            </a:r>
            <a:r>
              <a:rPr lang="en-US" sz="2100" dirty="0"/>
              <a:t>PI). </a:t>
            </a:r>
            <a:r>
              <a:rPr lang="en-US" sz="2100" dirty="0" smtClean="0"/>
              <a:t>Once </a:t>
            </a:r>
            <a:r>
              <a:rPr lang="en-US" sz="2100" dirty="0"/>
              <a:t>the PI reviews the order and indicates a funding </a:t>
            </a:r>
            <a:r>
              <a:rPr lang="en-US" sz="2100" dirty="0" smtClean="0"/>
              <a:t>source, he/she </a:t>
            </a:r>
            <a:r>
              <a:rPr lang="en-US" sz="2100" dirty="0"/>
              <a:t>then </a:t>
            </a:r>
            <a:r>
              <a:rPr lang="en-US" sz="2100" dirty="0" smtClean="0"/>
              <a:t>clicks the submit button </a:t>
            </a:r>
            <a:r>
              <a:rPr lang="en-US" sz="2100" dirty="0"/>
              <a:t>and the order is sent directly to the Purchasing </a:t>
            </a:r>
            <a:r>
              <a:rPr lang="en-US" sz="2100" dirty="0" smtClean="0"/>
              <a:t>Assistant.</a:t>
            </a:r>
            <a:endParaRPr lang="en-US" sz="2100"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sz="3600" dirty="0"/>
              <a:t>N</a:t>
            </a:r>
            <a:r>
              <a:rPr lang="en-US" sz="3600" dirty="0" smtClean="0"/>
              <a:t>on-</a:t>
            </a:r>
            <a:r>
              <a:rPr lang="en-US" sz="3600" dirty="0" err="1" smtClean="0"/>
              <a:t>eCatalog</a:t>
            </a:r>
            <a:r>
              <a:rPr lang="en-US" sz="3600" dirty="0" smtClean="0"/>
              <a:t> Orders cont.</a:t>
            </a:r>
            <a:endParaRPr lang="en-US" dirty="0"/>
          </a:p>
        </p:txBody>
      </p:sp>
      <p:pic>
        <p:nvPicPr>
          <p:cNvPr id="4" name="Picture 3"/>
          <p:cNvPicPr>
            <a:picLocks noChangeAspect="1"/>
          </p:cNvPicPr>
          <p:nvPr/>
        </p:nvPicPr>
        <p:blipFill>
          <a:blip r:embed="rId2"/>
          <a:stretch>
            <a:fillRect/>
          </a:stretch>
        </p:blipFill>
        <p:spPr>
          <a:xfrm>
            <a:off x="4050097" y="1097116"/>
            <a:ext cx="6499289" cy="4850216"/>
          </a:xfrm>
          <a:prstGeom prst="rect">
            <a:avLst/>
          </a:prstGeom>
          <a:ln>
            <a:solidFill>
              <a:schemeClr val="tx2"/>
            </a:solidFill>
          </a:ln>
        </p:spPr>
      </p:pic>
      <p:sp>
        <p:nvSpPr>
          <p:cNvPr id="12" name="Text Box 2"/>
          <p:cNvSpPr txBox="1"/>
          <p:nvPr/>
        </p:nvSpPr>
        <p:spPr>
          <a:xfrm>
            <a:off x="8481419" y="1808845"/>
            <a:ext cx="3135876" cy="83199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You can include attachments as needed, such as quotes and approvals. </a:t>
            </a:r>
          </a:p>
          <a:p>
            <a:r>
              <a:rPr lang="en-US" sz="1200" dirty="0">
                <a:latin typeface="Tahoma" panose="020B0604030504040204" pitchFamily="34" charset="0"/>
                <a:ea typeface="Tahoma" panose="020B0604030504040204" pitchFamily="34" charset="0"/>
                <a:cs typeface="Tahoma" panose="020B0604030504040204" pitchFamily="34" charset="0"/>
              </a:rPr>
              <a:t>You can also leave comments </a:t>
            </a:r>
            <a:r>
              <a:rPr lang="en-US" sz="1200" dirty="0" smtClean="0">
                <a:latin typeface="Tahoma" panose="020B0604030504040204" pitchFamily="34" charset="0"/>
                <a:ea typeface="Tahoma" panose="020B0604030504040204" pitchFamily="34" charset="0"/>
                <a:cs typeface="Tahoma" panose="020B0604030504040204" pitchFamily="34" charset="0"/>
              </a:rPr>
              <a:t>for </a:t>
            </a:r>
            <a:r>
              <a:rPr lang="en-US" sz="1200" dirty="0">
                <a:latin typeface="Tahoma" panose="020B0604030504040204" pitchFamily="34" charset="0"/>
                <a:ea typeface="Tahoma" panose="020B0604030504040204" pitchFamily="34" charset="0"/>
                <a:cs typeface="Tahoma" panose="020B0604030504040204" pitchFamily="34" charset="0"/>
              </a:rPr>
              <a:t>special handling, urgency, etc.</a:t>
            </a:r>
          </a:p>
          <a:p>
            <a:pPr marL="0" marR="0">
              <a:spcBef>
                <a:spcPts val="0"/>
              </a:spcBef>
              <a:spcAft>
                <a:spcPts val="0"/>
              </a:spcAft>
            </a:pPr>
            <a:r>
              <a:rPr lang="en-US" sz="1200" dirty="0">
                <a:effectLst/>
                <a:latin typeface="Arial"/>
                <a:ea typeface="Times New Roman"/>
                <a:cs typeface="Times New Roman"/>
              </a:rPr>
              <a:t> </a:t>
            </a:r>
          </a:p>
        </p:txBody>
      </p:sp>
      <p:cxnSp>
        <p:nvCxnSpPr>
          <p:cNvPr id="10" name="Straight Arrow Connector 9"/>
          <p:cNvCxnSpPr>
            <a:stCxn id="12" idx="1"/>
          </p:cNvCxnSpPr>
          <p:nvPr/>
        </p:nvCxnSpPr>
        <p:spPr>
          <a:xfrm flipH="1">
            <a:off x="5104660" y="2224844"/>
            <a:ext cx="3376759" cy="58649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 Box 13"/>
          <p:cNvSpPr txBox="1"/>
          <p:nvPr/>
        </p:nvSpPr>
        <p:spPr>
          <a:xfrm>
            <a:off x="7679184" y="3015845"/>
            <a:ext cx="4227539" cy="1529522"/>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Requestors </a:t>
            </a:r>
            <a:r>
              <a:rPr lang="en-US" sz="1200" b="1" dirty="0">
                <a:latin typeface="Tahoma" panose="020B0604030504040204" pitchFamily="34" charset="0"/>
                <a:ea typeface="Tahoma" panose="020B0604030504040204" pitchFamily="34" charset="0"/>
                <a:cs typeface="Tahoma" panose="020B0604030504040204" pitchFamily="34" charset="0"/>
              </a:rPr>
              <a:t>MUST</a:t>
            </a:r>
            <a:r>
              <a:rPr lang="en-US" sz="1200" dirty="0">
                <a:latin typeface="Tahoma" panose="020B0604030504040204" pitchFamily="34" charset="0"/>
                <a:ea typeface="Tahoma" panose="020B0604030504040204" pitchFamily="34" charset="0"/>
                <a:cs typeface="Tahoma" panose="020B0604030504040204" pitchFamily="34" charset="0"/>
              </a:rPr>
              <a:t> indicate the funding source to be charged (IC, NSF, Academic Senate, etc.) otherwise the Purchasing Asst. cannot proceed with the order and there will be a delay in processing.</a:t>
            </a:r>
          </a:p>
          <a:p>
            <a:r>
              <a:rPr lang="en-US" sz="1200" dirty="0">
                <a:latin typeface="Tahoma" panose="020B0604030504040204" pitchFamily="34" charset="0"/>
                <a:ea typeface="Tahoma" panose="020B0604030504040204" pitchFamily="34" charset="0"/>
                <a:cs typeface="Tahoma" panose="020B0604030504040204" pitchFamily="34" charset="0"/>
              </a:rPr>
              <a:t> </a:t>
            </a:r>
          </a:p>
          <a:p>
            <a:r>
              <a:rPr lang="en-US" sz="1200" dirty="0">
                <a:latin typeface="Tahoma" panose="020B0604030504040204" pitchFamily="34" charset="0"/>
                <a:ea typeface="Tahoma" panose="020B0604030504040204" pitchFamily="34" charset="0"/>
                <a:cs typeface="Tahoma" panose="020B0604030504040204" pitchFamily="34" charset="0"/>
              </a:rPr>
              <a:t>You </a:t>
            </a:r>
            <a:r>
              <a:rPr lang="en-US" sz="1200" b="1" dirty="0">
                <a:latin typeface="Tahoma" panose="020B0604030504040204" pitchFamily="34" charset="0"/>
                <a:ea typeface="Tahoma" panose="020B0604030504040204" pitchFamily="34" charset="0"/>
                <a:cs typeface="Tahoma" panose="020B0604030504040204" pitchFamily="34" charset="0"/>
              </a:rPr>
              <a:t>DO NOT </a:t>
            </a:r>
            <a:r>
              <a:rPr lang="en-US" sz="1200" dirty="0">
                <a:latin typeface="Tahoma" panose="020B0604030504040204" pitchFamily="34" charset="0"/>
                <a:ea typeface="Tahoma" panose="020B0604030504040204" pitchFamily="34" charset="0"/>
                <a:cs typeface="Tahoma" panose="020B0604030504040204" pitchFamily="34" charset="0"/>
              </a:rPr>
              <a:t>need to list the specific FAU. </a:t>
            </a:r>
            <a:r>
              <a:rPr lang="en-US" sz="1200" dirty="0" smtClean="0">
                <a:latin typeface="Tahoma" panose="020B0604030504040204" pitchFamily="34" charset="0"/>
                <a:ea typeface="Tahoma" panose="020B0604030504040204" pitchFamily="34" charset="0"/>
                <a:cs typeface="Tahoma" panose="020B0604030504040204" pitchFamily="34" charset="0"/>
              </a:rPr>
              <a:t>The </a:t>
            </a:r>
            <a:r>
              <a:rPr lang="en-US" sz="1200" dirty="0">
                <a:latin typeface="Tahoma" panose="020B0604030504040204" pitchFamily="34" charset="0"/>
                <a:ea typeface="Tahoma" panose="020B0604030504040204" pitchFamily="34" charset="0"/>
                <a:cs typeface="Tahoma" panose="020B0604030504040204" pitchFamily="34" charset="0"/>
              </a:rPr>
              <a:t>Purchasing Asst. will fill this in based on the funding source description you </a:t>
            </a:r>
            <a:r>
              <a:rPr lang="en-US" sz="1200" dirty="0" smtClean="0">
                <a:latin typeface="Tahoma" panose="020B0604030504040204" pitchFamily="34" charset="0"/>
                <a:ea typeface="Tahoma" panose="020B0604030504040204" pitchFamily="34" charset="0"/>
                <a:cs typeface="Tahoma" panose="020B0604030504040204" pitchFamily="34" charset="0"/>
              </a:rPr>
              <a:t>provide. </a:t>
            </a:r>
            <a:r>
              <a:rPr lang="en-US" sz="1200" dirty="0">
                <a:effectLst/>
                <a:latin typeface="Tahoma" panose="020B0604030504040204" pitchFamily="34" charset="0"/>
                <a:ea typeface="Tahoma" panose="020B0604030504040204" pitchFamily="34" charset="0"/>
                <a:cs typeface="Tahoma" panose="020B0604030504040204" pitchFamily="34" charset="0"/>
              </a:rPr>
              <a:t> </a:t>
            </a:r>
          </a:p>
        </p:txBody>
      </p:sp>
      <p:cxnSp>
        <p:nvCxnSpPr>
          <p:cNvPr id="26" name="Straight Arrow Connector 25"/>
          <p:cNvCxnSpPr>
            <a:stCxn id="25" idx="1"/>
          </p:cNvCxnSpPr>
          <p:nvPr/>
        </p:nvCxnSpPr>
        <p:spPr>
          <a:xfrm flipH="1">
            <a:off x="5877018" y="3780606"/>
            <a:ext cx="1802166" cy="11397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1"/>
          </p:cNvCxnSpPr>
          <p:nvPr/>
        </p:nvCxnSpPr>
        <p:spPr>
          <a:xfrm flipH="1">
            <a:off x="5548544" y="2224844"/>
            <a:ext cx="2932875" cy="63430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 Box 13"/>
          <p:cNvSpPr txBox="1"/>
          <p:nvPr/>
        </p:nvSpPr>
        <p:spPr>
          <a:xfrm>
            <a:off x="6322379" y="5761166"/>
            <a:ext cx="2741722" cy="658828"/>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Click the “Submit” button once you are ready to send the order to the Purchasing Asst.</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32" name="Straight Arrow Connector 31"/>
          <p:cNvCxnSpPr>
            <a:stCxn id="31" idx="1"/>
          </p:cNvCxnSpPr>
          <p:nvPr/>
        </p:nvCxnSpPr>
        <p:spPr>
          <a:xfrm flipH="1" flipV="1">
            <a:off x="4421081" y="5899520"/>
            <a:ext cx="1901298" cy="19106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333737" y="1055177"/>
            <a:ext cx="6858000" cy="5208521"/>
          </a:xfrm>
          <a:prstGeom prst="rect">
            <a:avLst/>
          </a:prstGeom>
          <a:ln>
            <a:solidFill>
              <a:schemeClr val="tx2"/>
            </a:solidFill>
          </a:ln>
        </p:spPr>
      </p:pic>
      <p:sp>
        <p:nvSpPr>
          <p:cNvPr id="2" name="Content Placeholder 1"/>
          <p:cNvSpPr>
            <a:spLocks noGrp="1"/>
          </p:cNvSpPr>
          <p:nvPr>
            <p:ph idx="1"/>
          </p:nvPr>
        </p:nvSpPr>
        <p:spPr>
          <a:xfrm>
            <a:off x="340234" y="1142217"/>
            <a:ext cx="3631618" cy="4850209"/>
          </a:xfrm>
        </p:spPr>
        <p:txBody>
          <a:bodyPr>
            <a:normAutofit lnSpcReduction="10000"/>
          </a:bodyPr>
          <a:lstStyle/>
          <a:p>
            <a:pPr marL="0" indent="0">
              <a:buNone/>
            </a:pPr>
            <a:r>
              <a:rPr lang="en-US" dirty="0"/>
              <a:t>To initiate </a:t>
            </a:r>
            <a:r>
              <a:rPr lang="en-US" dirty="0" smtClean="0"/>
              <a:t>an </a:t>
            </a:r>
            <a:r>
              <a:rPr lang="en-US" dirty="0" err="1" smtClean="0"/>
              <a:t>eCatalog</a:t>
            </a:r>
            <a:r>
              <a:rPr lang="en-US" dirty="0" smtClean="0"/>
              <a:t> request </a:t>
            </a:r>
            <a:r>
              <a:rPr lang="en-US" dirty="0"/>
              <a:t>click </a:t>
            </a:r>
            <a:r>
              <a:rPr lang="en-US" dirty="0" smtClean="0"/>
              <a:t>“Create </a:t>
            </a:r>
            <a:r>
              <a:rPr lang="en-US" dirty="0" err="1" smtClean="0"/>
              <a:t>eCatalog</a:t>
            </a:r>
            <a:r>
              <a:rPr lang="en-US" dirty="0" smtClean="0"/>
              <a:t>” Request </a:t>
            </a:r>
            <a:r>
              <a:rPr lang="en-US" dirty="0"/>
              <a:t>under the Requestor Options</a:t>
            </a:r>
            <a:r>
              <a:rPr lang="en-US" dirty="0" smtClean="0"/>
              <a:t>.</a:t>
            </a:r>
          </a:p>
          <a:p>
            <a:pPr marL="0" indent="0">
              <a:buNone/>
            </a:pPr>
            <a:r>
              <a:rPr lang="en-US" dirty="0" smtClean="0"/>
              <a:t> </a:t>
            </a:r>
          </a:p>
          <a:p>
            <a:pPr marL="0" indent="0">
              <a:buNone/>
            </a:pPr>
            <a:r>
              <a:rPr lang="en-US" dirty="0" smtClean="0"/>
              <a:t>A Sub-Requestor can also initiate an </a:t>
            </a:r>
            <a:r>
              <a:rPr lang="en-US" dirty="0" err="1"/>
              <a:t>eCatalog</a:t>
            </a:r>
            <a:r>
              <a:rPr lang="en-US" dirty="0"/>
              <a:t> </a:t>
            </a:r>
            <a:r>
              <a:rPr lang="en-US" dirty="0" smtClean="0"/>
              <a:t>request by clicking “Create </a:t>
            </a:r>
            <a:r>
              <a:rPr lang="en-US" dirty="0" err="1" smtClean="0"/>
              <a:t>eCatalog</a:t>
            </a:r>
            <a:r>
              <a:rPr lang="en-US" dirty="0" smtClean="0"/>
              <a:t>” </a:t>
            </a:r>
            <a:r>
              <a:rPr lang="en-US" dirty="0"/>
              <a:t>under the Sub-Requestor </a:t>
            </a:r>
            <a:r>
              <a:rPr lang="en-US" dirty="0" smtClean="0"/>
              <a:t>Options</a:t>
            </a:r>
            <a:r>
              <a:rPr lang="en-US" dirty="0"/>
              <a:t>.</a:t>
            </a:r>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sz="3600" dirty="0" err="1" smtClean="0"/>
              <a:t>eCatalog</a:t>
            </a:r>
            <a:r>
              <a:rPr lang="en-US" sz="3600" dirty="0" smtClean="0"/>
              <a:t> Orders</a:t>
            </a:r>
            <a:endParaRPr lang="en-US" dirty="0"/>
          </a:p>
        </p:txBody>
      </p:sp>
      <p:sp>
        <p:nvSpPr>
          <p:cNvPr id="12" name="Text Box 2"/>
          <p:cNvSpPr txBox="1"/>
          <p:nvPr/>
        </p:nvSpPr>
        <p:spPr>
          <a:xfrm>
            <a:off x="7558142" y="3766804"/>
            <a:ext cx="3135876" cy="83199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err="1" smtClean="0">
                <a:latin typeface="Tahoma" panose="020B0604030504040204" pitchFamily="34" charset="0"/>
                <a:ea typeface="Tahoma" panose="020B0604030504040204" pitchFamily="34" charset="0"/>
                <a:cs typeface="Tahoma" panose="020B0604030504040204" pitchFamily="34" charset="0"/>
              </a:rPr>
              <a:t>eCatalog</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has a list of vendors who have an agreement with the University. Shopping through </a:t>
            </a:r>
            <a:r>
              <a:rPr lang="en-US" sz="1200" dirty="0" err="1" smtClean="0">
                <a:latin typeface="Tahoma" panose="020B0604030504040204" pitchFamily="34" charset="0"/>
                <a:ea typeface="Tahoma" panose="020B0604030504040204" pitchFamily="34" charset="0"/>
                <a:cs typeface="Tahoma" panose="020B0604030504040204" pitchFamily="34" charset="0"/>
              </a:rPr>
              <a:t>eCatalog</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is similar to shopping on other on-line sites such as Amazon.com.  </a:t>
            </a:r>
          </a:p>
        </p:txBody>
      </p:sp>
      <p:cxnSp>
        <p:nvCxnSpPr>
          <p:cNvPr id="10" name="Straight Arrow Connector 9"/>
          <p:cNvCxnSpPr>
            <a:stCxn id="12" idx="1"/>
          </p:cNvCxnSpPr>
          <p:nvPr/>
        </p:nvCxnSpPr>
        <p:spPr>
          <a:xfrm flipH="1">
            <a:off x="5584054" y="4182803"/>
            <a:ext cx="1974088" cy="4159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1"/>
          </p:cNvCxnSpPr>
          <p:nvPr/>
        </p:nvCxnSpPr>
        <p:spPr>
          <a:xfrm flipH="1">
            <a:off x="5584054" y="4182803"/>
            <a:ext cx="1974088" cy="15876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9986" y="1083081"/>
            <a:ext cx="6565981" cy="4846320"/>
          </a:xfrm>
          <a:prstGeom prst="rect">
            <a:avLst/>
          </a:prstGeom>
          <a:ln>
            <a:solidFill>
              <a:schemeClr val="tx2"/>
            </a:solidFill>
          </a:ln>
        </p:spPr>
      </p:pic>
      <p:sp>
        <p:nvSpPr>
          <p:cNvPr id="2" name="Content Placeholder 1"/>
          <p:cNvSpPr>
            <a:spLocks noGrp="1"/>
          </p:cNvSpPr>
          <p:nvPr>
            <p:ph idx="1"/>
          </p:nvPr>
        </p:nvSpPr>
        <p:spPr>
          <a:xfrm>
            <a:off x="159798" y="1302015"/>
            <a:ext cx="3701988" cy="4486225"/>
          </a:xfrm>
        </p:spPr>
        <p:txBody>
          <a:bodyPr>
            <a:normAutofit/>
          </a:bodyPr>
          <a:lstStyle/>
          <a:p>
            <a:pPr marL="0" indent="0">
              <a:buNone/>
            </a:pPr>
            <a:r>
              <a:rPr lang="en-US" dirty="0"/>
              <a:t>All fields in red must be </a:t>
            </a:r>
            <a:r>
              <a:rPr lang="en-US" dirty="0" smtClean="0"/>
              <a:t>completed before you can shop in the catalog. Once you have completed the required fields click </a:t>
            </a:r>
            <a:r>
              <a:rPr lang="en-US" dirty="0"/>
              <a:t>the </a:t>
            </a:r>
            <a:r>
              <a:rPr lang="en-US" dirty="0" smtClean="0"/>
              <a:t>“Shop” </a:t>
            </a:r>
            <a:r>
              <a:rPr lang="en-US" dirty="0"/>
              <a:t>button to </a:t>
            </a:r>
            <a:r>
              <a:rPr lang="en-US" dirty="0" smtClean="0"/>
              <a:t>launch the </a:t>
            </a:r>
            <a:r>
              <a:rPr lang="en-US" dirty="0" err="1" smtClean="0"/>
              <a:t>eCatalog</a:t>
            </a:r>
            <a:r>
              <a:rPr lang="en-US" dirty="0"/>
              <a:t> </a:t>
            </a:r>
            <a:r>
              <a:rPr lang="en-US" dirty="0" smtClean="0"/>
              <a:t>within the same web browser tab.</a:t>
            </a:r>
            <a:endParaRPr lang="en-US" dirty="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sz="3600" dirty="0" err="1" smtClean="0"/>
              <a:t>eCatalog</a:t>
            </a:r>
            <a:r>
              <a:rPr lang="en-US" sz="3600" dirty="0" smtClean="0"/>
              <a:t> Orders cont.</a:t>
            </a:r>
            <a:endParaRPr lang="en-US" dirty="0"/>
          </a:p>
        </p:txBody>
      </p:sp>
      <p:sp>
        <p:nvSpPr>
          <p:cNvPr id="12" name="Text Box 2"/>
          <p:cNvSpPr txBox="1"/>
          <p:nvPr/>
        </p:nvSpPr>
        <p:spPr>
          <a:xfrm>
            <a:off x="6456206" y="3879936"/>
            <a:ext cx="1826660" cy="461245"/>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Click the “Shop” button to launch the </a:t>
            </a:r>
            <a:r>
              <a:rPr lang="en-US" sz="1200" dirty="0" err="1" smtClean="0">
                <a:latin typeface="Tahoma" panose="020B0604030504040204" pitchFamily="34" charset="0"/>
                <a:ea typeface="Tahoma" panose="020B0604030504040204" pitchFamily="34" charset="0"/>
                <a:cs typeface="Tahoma" panose="020B0604030504040204" pitchFamily="34" charset="0"/>
              </a:rPr>
              <a:t>eCatalog</a:t>
            </a:r>
            <a:r>
              <a:rPr lang="en-US" sz="1200" dirty="0" smtClean="0">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a:stCxn id="12" idx="1"/>
          </p:cNvCxnSpPr>
          <p:nvPr/>
        </p:nvCxnSpPr>
        <p:spPr>
          <a:xfrm flipH="1" flipV="1">
            <a:off x="4838330" y="4012707"/>
            <a:ext cx="1617876" cy="9785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1" idx="1"/>
          </p:cNvCxnSpPr>
          <p:nvPr/>
        </p:nvCxnSpPr>
        <p:spPr>
          <a:xfrm flipH="1" flipV="1">
            <a:off x="7208670" y="2183907"/>
            <a:ext cx="1880006" cy="11420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p:nvPr/>
        </p:nvSpPr>
        <p:spPr>
          <a:xfrm>
            <a:off x="9088676" y="3056421"/>
            <a:ext cx="1919636" cy="539035"/>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Begin by </a:t>
            </a:r>
            <a:r>
              <a:rPr lang="en-US" sz="1200" dirty="0" smtClean="0">
                <a:latin typeface="Tahoma" panose="020B0604030504040204" pitchFamily="34" charset="0"/>
                <a:ea typeface="Tahoma" panose="020B0604030504040204" pitchFamily="34" charset="0"/>
                <a:cs typeface="Tahoma" panose="020B0604030504040204" pitchFamily="34" charset="0"/>
              </a:rPr>
              <a:t>completing the required red italic fields.</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14" name="Straight Arrow Connector 13"/>
          <p:cNvCxnSpPr>
            <a:stCxn id="11" idx="1"/>
          </p:cNvCxnSpPr>
          <p:nvPr/>
        </p:nvCxnSpPr>
        <p:spPr>
          <a:xfrm flipH="1" flipV="1">
            <a:off x="6329734" y="2334827"/>
            <a:ext cx="2758942" cy="9911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flipV="1">
            <a:off x="6365200" y="2459115"/>
            <a:ext cx="2723476" cy="8668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1"/>
          </p:cNvCxnSpPr>
          <p:nvPr/>
        </p:nvCxnSpPr>
        <p:spPr>
          <a:xfrm flipH="1" flipV="1">
            <a:off x="8864928" y="2183907"/>
            <a:ext cx="223748" cy="11420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730"/>
          <a:stretch/>
        </p:blipFill>
        <p:spPr>
          <a:xfrm>
            <a:off x="3400148" y="1172297"/>
            <a:ext cx="8613842" cy="4908907"/>
          </a:xfrm>
          <a:prstGeom prst="rect">
            <a:avLst/>
          </a:prstGeom>
          <a:ln>
            <a:solidFill>
              <a:schemeClr val="tx2"/>
            </a:solidFill>
          </a:ln>
        </p:spPr>
      </p:pic>
      <p:sp>
        <p:nvSpPr>
          <p:cNvPr id="2" name="Content Placeholder 1"/>
          <p:cNvSpPr>
            <a:spLocks noGrp="1"/>
          </p:cNvSpPr>
          <p:nvPr>
            <p:ph idx="1"/>
          </p:nvPr>
        </p:nvSpPr>
        <p:spPr>
          <a:xfrm>
            <a:off x="159798" y="1186601"/>
            <a:ext cx="3103945" cy="4965620"/>
          </a:xfrm>
        </p:spPr>
        <p:txBody>
          <a:bodyPr>
            <a:normAutofit fontScale="70000" lnSpcReduction="20000"/>
          </a:bodyPr>
          <a:lstStyle/>
          <a:p>
            <a:pPr marL="0" indent="0">
              <a:buNone/>
            </a:pPr>
            <a:r>
              <a:rPr lang="en-US" dirty="0" smtClean="0"/>
              <a:t>Vendors </a:t>
            </a:r>
            <a:r>
              <a:rPr lang="en-US" dirty="0"/>
              <a:t>listed in the “Hosted </a:t>
            </a:r>
            <a:r>
              <a:rPr lang="en-US" dirty="0" smtClean="0"/>
              <a:t>Catalog </a:t>
            </a:r>
            <a:r>
              <a:rPr lang="en-US" dirty="0"/>
              <a:t>Suppliers” </a:t>
            </a:r>
            <a:r>
              <a:rPr lang="en-US" dirty="0" smtClean="0"/>
              <a:t>menu </a:t>
            </a:r>
            <a:r>
              <a:rPr lang="en-US" dirty="0"/>
              <a:t>require you to </a:t>
            </a:r>
            <a:r>
              <a:rPr lang="en-US" dirty="0" smtClean="0"/>
              <a:t>know  </a:t>
            </a:r>
            <a:r>
              <a:rPr lang="en-US" dirty="0"/>
              <a:t>the item or part number that you are searching for.  </a:t>
            </a:r>
            <a:endParaRPr lang="en-US" dirty="0" smtClean="0"/>
          </a:p>
          <a:p>
            <a:pPr marL="0" indent="0">
              <a:buNone/>
            </a:pPr>
            <a:endParaRPr lang="en-US" dirty="0" smtClean="0"/>
          </a:p>
          <a:p>
            <a:pPr marL="0" indent="0">
              <a:buNone/>
            </a:pPr>
            <a:r>
              <a:rPr lang="en-US" dirty="0" smtClean="0"/>
              <a:t>Vendors </a:t>
            </a:r>
            <a:r>
              <a:rPr lang="en-US" dirty="0"/>
              <a:t>listed in the “</a:t>
            </a:r>
            <a:r>
              <a:rPr lang="en-US" dirty="0" smtClean="0"/>
              <a:t>Punch-Out</a:t>
            </a:r>
            <a:r>
              <a:rPr lang="en-US" dirty="0"/>
              <a:t>” </a:t>
            </a:r>
            <a:r>
              <a:rPr lang="en-US" dirty="0" smtClean="0"/>
              <a:t>menu </a:t>
            </a:r>
            <a:r>
              <a:rPr lang="en-US" dirty="0"/>
              <a:t>have direct links to their website with UCR </a:t>
            </a:r>
            <a:r>
              <a:rPr lang="en-US" dirty="0" smtClean="0"/>
              <a:t>pricing. </a:t>
            </a:r>
            <a:r>
              <a:rPr lang="en-US" dirty="0"/>
              <a:t>You can simply browse and add items to </a:t>
            </a:r>
            <a:r>
              <a:rPr lang="en-US" dirty="0" smtClean="0"/>
              <a:t>the cart </a:t>
            </a:r>
            <a:r>
              <a:rPr lang="en-US" dirty="0"/>
              <a:t>as needed. </a:t>
            </a:r>
            <a:r>
              <a:rPr lang="en-US" dirty="0" smtClean="0"/>
              <a:t>Once </a:t>
            </a:r>
            <a:r>
              <a:rPr lang="en-US" dirty="0"/>
              <a:t>you click “checkout” the cart information is automatically populated in </a:t>
            </a:r>
            <a:r>
              <a:rPr lang="en-US" dirty="0" err="1" smtClean="0"/>
              <a:t>eBuy</a:t>
            </a:r>
            <a:r>
              <a:rPr lang="en-US" dirty="0"/>
              <a:t>.  Items ordered via the Punch Out section are automatically sent to the vendor.  </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sz="3600" dirty="0" err="1" smtClean="0"/>
              <a:t>eCatalog</a:t>
            </a:r>
            <a:r>
              <a:rPr lang="en-US" sz="3600" dirty="0" smtClean="0"/>
              <a:t> Orders cont.</a:t>
            </a:r>
            <a:endParaRPr lang="en-US" dirty="0"/>
          </a:p>
        </p:txBody>
      </p:sp>
      <p:sp>
        <p:nvSpPr>
          <p:cNvPr id="11" name="Text Box 2"/>
          <p:cNvSpPr txBox="1"/>
          <p:nvPr/>
        </p:nvSpPr>
        <p:spPr>
          <a:xfrm>
            <a:off x="10627756" y="2892527"/>
            <a:ext cx="1249829" cy="1336089"/>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Vendors in this menu require you to know the item or part number you want to order.</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14" name="Straight Arrow Connector 13"/>
          <p:cNvCxnSpPr>
            <a:stCxn id="13" idx="1"/>
          </p:cNvCxnSpPr>
          <p:nvPr/>
        </p:nvCxnSpPr>
        <p:spPr>
          <a:xfrm flipH="1">
            <a:off x="10501130" y="4990345"/>
            <a:ext cx="156104" cy="13354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1"/>
            <a:endCxn id="6" idx="3"/>
          </p:cNvCxnSpPr>
          <p:nvPr/>
        </p:nvCxnSpPr>
        <p:spPr>
          <a:xfrm flipH="1">
            <a:off x="10491351" y="3560572"/>
            <a:ext cx="136405" cy="1769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 Box 2"/>
          <p:cNvSpPr txBox="1"/>
          <p:nvPr/>
        </p:nvSpPr>
        <p:spPr>
          <a:xfrm>
            <a:off x="10657234" y="4406167"/>
            <a:ext cx="1221089" cy="1168356"/>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Vendors in this menu </a:t>
            </a:r>
            <a:r>
              <a:rPr lang="en-US" sz="1200" dirty="0">
                <a:latin typeface="Tahoma" panose="020B0604030504040204" pitchFamily="34" charset="0"/>
                <a:ea typeface="Tahoma" panose="020B0604030504040204" pitchFamily="34" charset="0"/>
                <a:cs typeface="Tahoma" panose="020B0604030504040204" pitchFamily="34" charset="0"/>
              </a:rPr>
              <a:t>have direct links to their website with UCR pricing.</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7714697" y="2947384"/>
            <a:ext cx="2776654" cy="15802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14697" y="4591232"/>
            <a:ext cx="2778128" cy="14899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7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333737" y="1055177"/>
            <a:ext cx="6858000" cy="5208521"/>
          </a:xfrm>
          <a:prstGeom prst="rect">
            <a:avLst/>
          </a:prstGeom>
          <a:ln>
            <a:solidFill>
              <a:schemeClr val="tx2"/>
            </a:solidFill>
          </a:ln>
        </p:spPr>
      </p:pic>
      <p:sp>
        <p:nvSpPr>
          <p:cNvPr id="2" name="Content Placeholder 1"/>
          <p:cNvSpPr>
            <a:spLocks noGrp="1"/>
          </p:cNvSpPr>
          <p:nvPr>
            <p:ph idx="1"/>
          </p:nvPr>
        </p:nvSpPr>
        <p:spPr>
          <a:xfrm>
            <a:off x="159798" y="1302015"/>
            <a:ext cx="3861786" cy="4779189"/>
          </a:xfrm>
        </p:spPr>
        <p:txBody>
          <a:bodyPr>
            <a:normAutofit/>
          </a:bodyPr>
          <a:lstStyle/>
          <a:p>
            <a:pPr marL="0" indent="0">
              <a:buNone/>
            </a:pPr>
            <a:r>
              <a:rPr lang="en-US" dirty="0"/>
              <a:t>Only the Requestor can assign Sub-Requestor </a:t>
            </a:r>
            <a:r>
              <a:rPr lang="en-US" dirty="0" smtClean="0"/>
              <a:t>roles</a:t>
            </a:r>
            <a:r>
              <a:rPr lang="en-US" dirty="0"/>
              <a:t>. </a:t>
            </a:r>
            <a:r>
              <a:rPr lang="en-US" dirty="0" smtClean="0"/>
              <a:t>The Sub-Requestor must complete the </a:t>
            </a:r>
            <a:r>
              <a:rPr lang="en-US" dirty="0"/>
              <a:t>mandatory Purchasing training through the UC Learning Center (</a:t>
            </a:r>
            <a:r>
              <a:rPr lang="en-US" dirty="0" smtClean="0"/>
              <a:t>LMS) and have </a:t>
            </a:r>
            <a:r>
              <a:rPr lang="en-US" dirty="0"/>
              <a:t>a </a:t>
            </a:r>
            <a:r>
              <a:rPr lang="en-US" dirty="0" err="1" smtClean="0"/>
              <a:t>NetID</a:t>
            </a:r>
            <a:r>
              <a:rPr lang="en-US" dirty="0" smtClean="0"/>
              <a:t> </a:t>
            </a:r>
            <a:r>
              <a:rPr lang="en-US" dirty="0"/>
              <a:t>in order to be granted access. </a:t>
            </a:r>
          </a:p>
        </p:txBody>
      </p:sp>
      <p:sp>
        <p:nvSpPr>
          <p:cNvPr id="3" name="Title 2"/>
          <p:cNvSpPr>
            <a:spLocks noGrp="1"/>
          </p:cNvSpPr>
          <p:nvPr>
            <p:ph type="title"/>
          </p:nvPr>
        </p:nvSpPr>
        <p:spPr/>
        <p:txBody>
          <a:bodyPr/>
          <a:lstStyle/>
          <a:p>
            <a:r>
              <a:rPr lang="en-US" sz="3600" dirty="0" smtClean="0"/>
              <a:t>Adding Sub-Requestor Roles</a:t>
            </a:r>
            <a:endParaRPr lang="en-US" dirty="0"/>
          </a:p>
        </p:txBody>
      </p:sp>
      <p:sp>
        <p:nvSpPr>
          <p:cNvPr id="11" name="Text Box 2"/>
          <p:cNvSpPr txBox="1"/>
          <p:nvPr/>
        </p:nvSpPr>
        <p:spPr>
          <a:xfrm>
            <a:off x="6400800" y="4958575"/>
            <a:ext cx="2476870" cy="323639"/>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Click “Maintain Sub-Requestors.”</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16" name="Straight Arrow Connector 15"/>
          <p:cNvCxnSpPr>
            <a:stCxn id="11" idx="1"/>
          </p:cNvCxnSpPr>
          <p:nvPr/>
        </p:nvCxnSpPr>
        <p:spPr>
          <a:xfrm flipH="1">
            <a:off x="5717220" y="5120395"/>
            <a:ext cx="683580" cy="375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6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3915057" y="1266675"/>
            <a:ext cx="8009851" cy="4195938"/>
          </a:xfrm>
          <a:prstGeom prst="rect">
            <a:avLst/>
          </a:prstGeom>
          <a:ln>
            <a:solidFill>
              <a:schemeClr val="tx2"/>
            </a:solidFill>
          </a:ln>
        </p:spPr>
      </p:pic>
      <p:sp>
        <p:nvSpPr>
          <p:cNvPr id="2" name="Content Placeholder 1"/>
          <p:cNvSpPr>
            <a:spLocks noGrp="1"/>
          </p:cNvSpPr>
          <p:nvPr>
            <p:ph idx="1"/>
          </p:nvPr>
        </p:nvSpPr>
        <p:spPr>
          <a:xfrm>
            <a:off x="159797" y="1246088"/>
            <a:ext cx="3755260" cy="3678357"/>
          </a:xfrm>
        </p:spPr>
        <p:txBody>
          <a:bodyPr>
            <a:noAutofit/>
          </a:bodyPr>
          <a:lstStyle/>
          <a:p>
            <a:pPr marL="0" indent="0">
              <a:buNone/>
            </a:pPr>
            <a:r>
              <a:rPr lang="en-US" dirty="0"/>
              <a:t>You can enter multiple Sub-Requestors as long as </a:t>
            </a:r>
            <a:r>
              <a:rPr lang="en-US" dirty="0" smtClean="0"/>
              <a:t>they have:</a:t>
            </a:r>
          </a:p>
          <a:p>
            <a:r>
              <a:rPr lang="en-US" dirty="0" smtClean="0"/>
              <a:t>completed the required training</a:t>
            </a:r>
          </a:p>
          <a:p>
            <a:r>
              <a:rPr lang="en-US" dirty="0" smtClean="0"/>
              <a:t>a </a:t>
            </a:r>
            <a:r>
              <a:rPr lang="en-US" dirty="0" err="1" smtClean="0"/>
              <a:t>NetID</a:t>
            </a:r>
            <a:r>
              <a:rPr lang="en-US" dirty="0" smtClean="0"/>
              <a:t> </a:t>
            </a:r>
          </a:p>
          <a:p>
            <a:r>
              <a:rPr lang="en-US" dirty="0" smtClean="0"/>
              <a:t>purchasing </a:t>
            </a:r>
            <a:r>
              <a:rPr lang="en-US" dirty="0"/>
              <a:t>authority </a:t>
            </a:r>
            <a:r>
              <a:rPr lang="en-US" dirty="0" smtClean="0"/>
              <a:t>for     </a:t>
            </a:r>
            <a:r>
              <a:rPr lang="en-US" dirty="0"/>
              <a:t>your </a:t>
            </a:r>
            <a:r>
              <a:rPr lang="en-US" dirty="0" smtClean="0"/>
              <a:t>lab</a:t>
            </a:r>
            <a:endParaRPr lang="en-US" dirty="0"/>
          </a:p>
        </p:txBody>
      </p:sp>
      <p:sp>
        <p:nvSpPr>
          <p:cNvPr id="3" name="Title 2"/>
          <p:cNvSpPr>
            <a:spLocks noGrp="1"/>
          </p:cNvSpPr>
          <p:nvPr>
            <p:ph type="title"/>
          </p:nvPr>
        </p:nvSpPr>
        <p:spPr/>
        <p:txBody>
          <a:bodyPr/>
          <a:lstStyle/>
          <a:p>
            <a:r>
              <a:rPr lang="en-US" sz="3600" dirty="0" smtClean="0"/>
              <a:t>Adding Sub-Requestor Roles cont.</a:t>
            </a:r>
            <a:endParaRPr lang="en-US" dirty="0"/>
          </a:p>
        </p:txBody>
      </p:sp>
      <p:sp>
        <p:nvSpPr>
          <p:cNvPr id="11" name="Text Box 2"/>
          <p:cNvSpPr txBox="1"/>
          <p:nvPr/>
        </p:nvSpPr>
        <p:spPr>
          <a:xfrm>
            <a:off x="4021588" y="4834290"/>
            <a:ext cx="3195961" cy="1095999"/>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First, click </a:t>
            </a:r>
            <a:r>
              <a:rPr lang="en-US" sz="1200" dirty="0" smtClean="0">
                <a:latin typeface="Tahoma" panose="020B0604030504040204" pitchFamily="34" charset="0"/>
                <a:ea typeface="Tahoma" panose="020B0604030504040204" pitchFamily="34" charset="0"/>
                <a:cs typeface="Tahoma" panose="020B0604030504040204" pitchFamily="34" charset="0"/>
              </a:rPr>
              <a:t>the “Add </a:t>
            </a:r>
            <a:r>
              <a:rPr lang="en-US" sz="1200" dirty="0">
                <a:latin typeface="Tahoma" panose="020B0604030504040204" pitchFamily="34" charset="0"/>
                <a:ea typeface="Tahoma" panose="020B0604030504040204" pitchFamily="34" charset="0"/>
                <a:cs typeface="Tahoma" panose="020B0604030504040204" pitchFamily="34" charset="0"/>
              </a:rPr>
              <a:t>New </a:t>
            </a:r>
            <a:r>
              <a:rPr lang="en-US" sz="1200" dirty="0" smtClean="0">
                <a:latin typeface="Tahoma" panose="020B0604030504040204" pitchFamily="34" charset="0"/>
                <a:ea typeface="Tahoma" panose="020B0604030504040204" pitchFamily="34" charset="0"/>
                <a:cs typeface="Tahoma" panose="020B0604030504040204" pitchFamily="34" charset="0"/>
              </a:rPr>
              <a:t>Sub-Requestor” </a:t>
            </a:r>
            <a:r>
              <a:rPr lang="en-US" sz="1200" dirty="0">
                <a:latin typeface="Tahoma" panose="020B0604030504040204" pitchFamily="34" charset="0"/>
                <a:ea typeface="Tahoma" panose="020B0604030504040204" pitchFamily="34" charset="0"/>
                <a:cs typeface="Tahoma" panose="020B0604030504040204" pitchFamily="34" charset="0"/>
              </a:rPr>
              <a:t>link.  A pop up </a:t>
            </a:r>
            <a:r>
              <a:rPr lang="en-US" sz="1200" dirty="0" smtClean="0">
                <a:latin typeface="Tahoma" panose="020B0604030504040204" pitchFamily="34" charset="0"/>
                <a:ea typeface="Tahoma" panose="020B0604030504040204" pitchFamily="34" charset="0"/>
                <a:cs typeface="Tahoma" panose="020B0604030504040204" pitchFamily="34" charset="0"/>
              </a:rPr>
              <a:t>box will </a:t>
            </a:r>
            <a:r>
              <a:rPr lang="en-US" sz="1200" dirty="0">
                <a:latin typeface="Tahoma" panose="020B0604030504040204" pitchFamily="34" charset="0"/>
                <a:ea typeface="Tahoma" panose="020B0604030504040204" pitchFamily="34" charset="0"/>
                <a:cs typeface="Tahoma" panose="020B0604030504040204" pitchFamily="34" charset="0"/>
              </a:rPr>
              <a:t>appear. </a:t>
            </a:r>
          </a:p>
          <a:p>
            <a:r>
              <a:rPr lang="en-US" sz="1200" dirty="0">
                <a:latin typeface="Tahoma" panose="020B0604030504040204" pitchFamily="34" charset="0"/>
                <a:ea typeface="Tahoma" panose="020B0604030504040204" pitchFamily="34" charset="0"/>
                <a:cs typeface="Tahoma" panose="020B0604030504040204" pitchFamily="34" charset="0"/>
              </a:rPr>
              <a:t> </a:t>
            </a:r>
          </a:p>
          <a:p>
            <a:r>
              <a:rPr lang="en-US" sz="1200" dirty="0">
                <a:latin typeface="Tahoma" panose="020B0604030504040204" pitchFamily="34" charset="0"/>
                <a:ea typeface="Tahoma" panose="020B0604030504040204" pitchFamily="34" charset="0"/>
                <a:cs typeface="Tahoma" panose="020B0604030504040204" pitchFamily="34" charset="0"/>
              </a:rPr>
              <a:t>Enter the last name in </a:t>
            </a:r>
            <a:r>
              <a:rPr lang="en-US" sz="1200" dirty="0" smtClean="0">
                <a:latin typeface="Tahoma" panose="020B0604030504040204" pitchFamily="34" charset="0"/>
                <a:ea typeface="Tahoma" panose="020B0604030504040204" pitchFamily="34" charset="0"/>
                <a:cs typeface="Tahoma" panose="020B0604030504040204" pitchFamily="34" charset="0"/>
              </a:rPr>
              <a:t>the search field, </a:t>
            </a:r>
            <a:r>
              <a:rPr lang="en-US" sz="1200" dirty="0">
                <a:latin typeface="Tahoma" panose="020B0604030504040204" pitchFamily="34" charset="0"/>
                <a:ea typeface="Tahoma" panose="020B0604030504040204" pitchFamily="34" charset="0"/>
                <a:cs typeface="Tahoma" panose="020B0604030504040204" pitchFamily="34" charset="0"/>
              </a:rPr>
              <a:t>then “Add” the appropriate person from the list.</a:t>
            </a:r>
          </a:p>
          <a:p>
            <a:pPr marL="0" marR="0">
              <a:spcBef>
                <a:spcPts val="0"/>
              </a:spcBef>
              <a:spcAft>
                <a:spcPts val="0"/>
              </a:spcAft>
            </a:pPr>
            <a:r>
              <a:rPr lang="en-US" sz="1200" dirty="0">
                <a:effectLst/>
                <a:latin typeface="Arial"/>
                <a:ea typeface="Times New Roman"/>
                <a:cs typeface="Times New Roman"/>
              </a:rPr>
              <a:t> </a:t>
            </a:r>
          </a:p>
        </p:txBody>
      </p:sp>
      <p:cxnSp>
        <p:nvCxnSpPr>
          <p:cNvPr id="16" name="Straight Arrow Connector 15"/>
          <p:cNvCxnSpPr>
            <a:stCxn id="11" idx="0"/>
          </p:cNvCxnSpPr>
          <p:nvPr/>
        </p:nvCxnSpPr>
        <p:spPr>
          <a:xfrm flipH="1" flipV="1">
            <a:off x="5038269" y="4163632"/>
            <a:ext cx="581300" cy="67065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p:cNvCxnSpPr>
          <p:nvPr/>
        </p:nvCxnSpPr>
        <p:spPr>
          <a:xfrm flipV="1">
            <a:off x="7217549" y="2915314"/>
            <a:ext cx="3701989" cy="246697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p:cNvCxnSpPr>
          <p:nvPr/>
        </p:nvCxnSpPr>
        <p:spPr>
          <a:xfrm flipV="1">
            <a:off x="7217549" y="3710874"/>
            <a:ext cx="3639845" cy="16714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30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333737" y="1055177"/>
            <a:ext cx="6858000" cy="5208521"/>
          </a:xfrm>
          <a:prstGeom prst="rect">
            <a:avLst/>
          </a:prstGeom>
          <a:ln>
            <a:solidFill>
              <a:schemeClr val="tx2"/>
            </a:solidFill>
          </a:ln>
        </p:spPr>
      </p:pic>
      <p:sp>
        <p:nvSpPr>
          <p:cNvPr id="2" name="Content Placeholder 1"/>
          <p:cNvSpPr>
            <a:spLocks noGrp="1"/>
          </p:cNvSpPr>
          <p:nvPr>
            <p:ph idx="1"/>
          </p:nvPr>
        </p:nvSpPr>
        <p:spPr>
          <a:xfrm>
            <a:off x="159796" y="1302015"/>
            <a:ext cx="4024591" cy="2364463"/>
          </a:xfrm>
        </p:spPr>
        <p:txBody>
          <a:bodyPr>
            <a:normAutofit lnSpcReduction="10000"/>
          </a:bodyPr>
          <a:lstStyle/>
          <a:p>
            <a:pPr marL="0" marR="0" indent="0">
              <a:spcBef>
                <a:spcPts val="0"/>
              </a:spcBef>
              <a:spcAft>
                <a:spcPts val="0"/>
              </a:spcAft>
              <a:buNone/>
            </a:pPr>
            <a:r>
              <a:rPr lang="en-US" dirty="0"/>
              <a:t>Requestors can View Requests (WIP) or Search Orders from within the Requestor Options </a:t>
            </a:r>
            <a:r>
              <a:rPr lang="en-US" dirty="0" smtClean="0"/>
              <a:t>section on the </a:t>
            </a:r>
            <a:r>
              <a:rPr lang="en-US" dirty="0" err="1" smtClean="0"/>
              <a:t>eBuy</a:t>
            </a:r>
            <a:r>
              <a:rPr lang="en-US" dirty="0" smtClean="0"/>
              <a:t> main menu.</a:t>
            </a:r>
            <a:endParaRPr lang="en-US" dirty="0"/>
          </a:p>
        </p:txBody>
      </p:sp>
      <p:sp>
        <p:nvSpPr>
          <p:cNvPr id="3" name="Title 2"/>
          <p:cNvSpPr>
            <a:spLocks noGrp="1"/>
          </p:cNvSpPr>
          <p:nvPr>
            <p:ph type="title"/>
          </p:nvPr>
        </p:nvSpPr>
        <p:spPr/>
        <p:txBody>
          <a:bodyPr>
            <a:normAutofit/>
          </a:bodyPr>
          <a:lstStyle/>
          <a:p>
            <a:r>
              <a:rPr lang="en-US" sz="3600" dirty="0" smtClean="0"/>
              <a:t>Viewing Requests &amp; </a:t>
            </a:r>
            <a:r>
              <a:rPr lang="en-US" sz="3600" dirty="0"/>
              <a:t>Searching </a:t>
            </a:r>
            <a:r>
              <a:rPr lang="en-US" sz="3600" dirty="0" smtClean="0"/>
              <a:t>Orders</a:t>
            </a:r>
            <a:endParaRPr lang="en-US" sz="3600" dirty="0"/>
          </a:p>
        </p:txBody>
      </p:sp>
      <p:sp>
        <p:nvSpPr>
          <p:cNvPr id="11" name="Text Box 2"/>
          <p:cNvSpPr txBox="1"/>
          <p:nvPr/>
        </p:nvSpPr>
        <p:spPr>
          <a:xfrm>
            <a:off x="182349" y="4342586"/>
            <a:ext cx="3728621" cy="1312490"/>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Click “View Requests” to view those that are a Work in Progress (WIP). Note that a zero (0) indicates there are no requests pending.</a:t>
            </a: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 </a:t>
            </a:r>
          </a:p>
          <a:p>
            <a:r>
              <a:rPr lang="en-US" sz="1200" dirty="0">
                <a:latin typeface="Tahoma" panose="020B0604030504040204" pitchFamily="34" charset="0"/>
                <a:ea typeface="Tahoma" panose="020B0604030504040204" pitchFamily="34" charset="0"/>
                <a:cs typeface="Tahoma" panose="020B0604030504040204" pitchFamily="34" charset="0"/>
              </a:rPr>
              <a:t>Click </a:t>
            </a:r>
            <a:r>
              <a:rPr lang="en-US" sz="1200" dirty="0" smtClean="0">
                <a:latin typeface="Tahoma" panose="020B0604030504040204" pitchFamily="34" charset="0"/>
                <a:ea typeface="Tahoma" panose="020B0604030504040204" pitchFamily="34" charset="0"/>
                <a:cs typeface="Tahoma" panose="020B0604030504040204" pitchFamily="34" charset="0"/>
              </a:rPr>
              <a:t>“Search Orders” to </a:t>
            </a:r>
            <a:r>
              <a:rPr lang="en-US" sz="1200" dirty="0">
                <a:latin typeface="Tahoma" panose="020B0604030504040204" pitchFamily="34" charset="0"/>
                <a:ea typeface="Tahoma" panose="020B0604030504040204" pitchFamily="34" charset="0"/>
                <a:cs typeface="Tahoma" panose="020B0604030504040204" pitchFamily="34" charset="0"/>
              </a:rPr>
              <a:t>view those that </a:t>
            </a:r>
            <a:r>
              <a:rPr lang="en-US" sz="1200" dirty="0" smtClean="0">
                <a:latin typeface="Tahoma" panose="020B0604030504040204" pitchFamily="34" charset="0"/>
                <a:ea typeface="Tahoma" panose="020B0604030504040204" pitchFamily="34" charset="0"/>
                <a:cs typeface="Tahoma" panose="020B0604030504040204" pitchFamily="34" charset="0"/>
              </a:rPr>
              <a:t>have been submitted by your department Purchasing Assistant.</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Arrow Connector 12"/>
          <p:cNvCxnSpPr>
            <a:stCxn id="11" idx="3"/>
          </p:cNvCxnSpPr>
          <p:nvPr/>
        </p:nvCxnSpPr>
        <p:spPr>
          <a:xfrm flipV="1">
            <a:off x="3910970" y="4767311"/>
            <a:ext cx="422767" cy="2315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p:cNvCxnSpPr>
          <p:nvPr/>
        </p:nvCxnSpPr>
        <p:spPr>
          <a:xfrm>
            <a:off x="3910970" y="4998831"/>
            <a:ext cx="422767" cy="817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54122" y="1526450"/>
            <a:ext cx="8143989" cy="3746885"/>
          </a:xfrm>
          <a:prstGeom prst="rect">
            <a:avLst/>
          </a:prstGeom>
          <a:ln>
            <a:solidFill>
              <a:schemeClr val="tx2"/>
            </a:solidFill>
          </a:ln>
        </p:spPr>
      </p:pic>
      <p:sp>
        <p:nvSpPr>
          <p:cNvPr id="2" name="Content Placeholder 1"/>
          <p:cNvSpPr>
            <a:spLocks noGrp="1"/>
          </p:cNvSpPr>
          <p:nvPr>
            <p:ph idx="1"/>
          </p:nvPr>
        </p:nvSpPr>
        <p:spPr>
          <a:xfrm>
            <a:off x="138203" y="1526450"/>
            <a:ext cx="3609383" cy="4077853"/>
          </a:xfrm>
        </p:spPr>
        <p:txBody>
          <a:bodyPr>
            <a:normAutofit/>
          </a:bodyPr>
          <a:lstStyle/>
          <a:p>
            <a:pPr marL="0" marR="0" indent="0">
              <a:spcBef>
                <a:spcPts val="0"/>
              </a:spcBef>
              <a:spcAft>
                <a:spcPts val="0"/>
              </a:spcAft>
              <a:buNone/>
            </a:pPr>
            <a:r>
              <a:rPr lang="en-US" dirty="0"/>
              <a:t>View Requests (WIP) are orders submitted by </a:t>
            </a:r>
            <a:r>
              <a:rPr lang="en-US" dirty="0" smtClean="0"/>
              <a:t>Sub-Requestors </a:t>
            </a:r>
            <a:r>
              <a:rPr lang="en-US" dirty="0"/>
              <a:t>or orders that you have saved, </a:t>
            </a:r>
            <a:r>
              <a:rPr lang="en-US" dirty="0" smtClean="0"/>
              <a:t>but have </a:t>
            </a:r>
            <a:r>
              <a:rPr lang="en-US" dirty="0"/>
              <a:t>not submitted to </a:t>
            </a:r>
            <a:r>
              <a:rPr lang="en-US" dirty="0" smtClean="0"/>
              <a:t>your department </a:t>
            </a:r>
            <a:r>
              <a:rPr lang="en-US" dirty="0"/>
              <a:t>Purchasing Assistant.</a:t>
            </a:r>
          </a:p>
        </p:txBody>
      </p:sp>
      <p:sp>
        <p:nvSpPr>
          <p:cNvPr id="3" name="Title 2"/>
          <p:cNvSpPr>
            <a:spLocks noGrp="1"/>
          </p:cNvSpPr>
          <p:nvPr>
            <p:ph type="title"/>
          </p:nvPr>
        </p:nvSpPr>
        <p:spPr/>
        <p:txBody>
          <a:bodyPr>
            <a:normAutofit/>
          </a:bodyPr>
          <a:lstStyle/>
          <a:p>
            <a:r>
              <a:rPr lang="en-US" sz="3600" dirty="0" smtClean="0"/>
              <a:t>View Requests</a:t>
            </a:r>
            <a:endParaRPr lang="en-US" dirty="0"/>
          </a:p>
        </p:txBody>
      </p:sp>
    </p:spTree>
    <p:extLst>
      <p:ext uri="{BB962C8B-B14F-4D97-AF65-F5344CB8AC3E}">
        <p14:creationId xmlns:p14="http://schemas.microsoft.com/office/powerpoint/2010/main" val="33237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22850" y="1452099"/>
            <a:ext cx="7579002" cy="3226433"/>
          </a:xfrm>
          <a:prstGeom prst="rect">
            <a:avLst/>
          </a:prstGeom>
          <a:ln>
            <a:solidFill>
              <a:schemeClr val="tx2"/>
            </a:solidFill>
          </a:ln>
        </p:spPr>
      </p:pic>
      <p:sp>
        <p:nvSpPr>
          <p:cNvPr id="2" name="Content Placeholder 1"/>
          <p:cNvSpPr>
            <a:spLocks noGrp="1"/>
          </p:cNvSpPr>
          <p:nvPr>
            <p:ph idx="1"/>
          </p:nvPr>
        </p:nvSpPr>
        <p:spPr>
          <a:xfrm>
            <a:off x="159796" y="1452099"/>
            <a:ext cx="3491454" cy="3376517"/>
          </a:xfrm>
        </p:spPr>
        <p:txBody>
          <a:bodyPr>
            <a:normAutofit/>
          </a:bodyPr>
          <a:lstStyle/>
          <a:p>
            <a:pPr marL="0" marR="0" indent="0">
              <a:spcBef>
                <a:spcPts val="0"/>
              </a:spcBef>
              <a:spcAft>
                <a:spcPts val="0"/>
              </a:spcAft>
              <a:buNone/>
            </a:pPr>
            <a:r>
              <a:rPr lang="en-US" dirty="0" smtClean="0"/>
              <a:t>Search Orders </a:t>
            </a:r>
            <a:r>
              <a:rPr lang="en-US" dirty="0"/>
              <a:t>gives you the ability to search </a:t>
            </a:r>
            <a:r>
              <a:rPr lang="en-US" dirty="0" smtClean="0"/>
              <a:t>your previous orders, </a:t>
            </a:r>
            <a:r>
              <a:rPr lang="en-US" dirty="0"/>
              <a:t>your </a:t>
            </a:r>
            <a:r>
              <a:rPr lang="en-US" dirty="0" smtClean="0"/>
              <a:t>Sub-Requestor’s orders, </a:t>
            </a:r>
            <a:r>
              <a:rPr lang="en-US" dirty="0"/>
              <a:t>or </a:t>
            </a:r>
            <a:r>
              <a:rPr lang="en-US" dirty="0" smtClean="0"/>
              <a:t>other orders in your department.</a:t>
            </a:r>
            <a:endParaRPr lang="en-US" dirty="0"/>
          </a:p>
        </p:txBody>
      </p:sp>
      <p:sp>
        <p:nvSpPr>
          <p:cNvPr id="3" name="Title 2"/>
          <p:cNvSpPr>
            <a:spLocks noGrp="1"/>
          </p:cNvSpPr>
          <p:nvPr>
            <p:ph type="title"/>
          </p:nvPr>
        </p:nvSpPr>
        <p:spPr/>
        <p:txBody>
          <a:bodyPr>
            <a:normAutofit/>
          </a:bodyPr>
          <a:lstStyle/>
          <a:p>
            <a:r>
              <a:rPr lang="en-US" sz="3600" dirty="0" smtClean="0"/>
              <a:t>Search Orders</a:t>
            </a:r>
            <a:endParaRPr lang="en-US" dirty="0"/>
          </a:p>
        </p:txBody>
      </p:sp>
      <p:sp>
        <p:nvSpPr>
          <p:cNvPr id="11" name="Text Box 2"/>
          <p:cNvSpPr txBox="1"/>
          <p:nvPr/>
        </p:nvSpPr>
        <p:spPr>
          <a:xfrm>
            <a:off x="4702576" y="4932927"/>
            <a:ext cx="2786848" cy="63778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Use any one or all of the available fields to help narrow the search for your orders. </a:t>
            </a: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Arial"/>
                <a:ea typeface="Times New Roman"/>
                <a:cs typeface="Times New Roman"/>
              </a:rPr>
              <a:t> </a:t>
            </a:r>
          </a:p>
        </p:txBody>
      </p:sp>
      <p:cxnSp>
        <p:nvCxnSpPr>
          <p:cNvPr id="13" name="Straight Arrow Connector 12"/>
          <p:cNvCxnSpPr>
            <a:stCxn id="11" idx="0"/>
          </p:cNvCxnSpPr>
          <p:nvPr/>
        </p:nvCxnSpPr>
        <p:spPr>
          <a:xfrm flipH="1" flipV="1">
            <a:off x="6027939" y="4091078"/>
            <a:ext cx="68061" cy="84184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p:cNvCxnSpPr>
          <p:nvPr/>
        </p:nvCxnSpPr>
        <p:spPr>
          <a:xfrm flipV="1">
            <a:off x="6096000" y="3897297"/>
            <a:ext cx="1231407" cy="103563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p:cNvCxnSpPr>
          <p:nvPr/>
        </p:nvCxnSpPr>
        <p:spPr>
          <a:xfrm flipV="1">
            <a:off x="10208428" y="3249230"/>
            <a:ext cx="1021824" cy="16836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6096000" y="3657600"/>
            <a:ext cx="1098350" cy="12753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2"/>
          <p:cNvSpPr txBox="1"/>
          <p:nvPr/>
        </p:nvSpPr>
        <p:spPr>
          <a:xfrm>
            <a:off x="8815004" y="4932928"/>
            <a:ext cx="2786848" cy="637786"/>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Click “Check All” in the Status section to include all options available.</a:t>
            </a: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Arial"/>
                <a:ea typeface="Times New Roman"/>
                <a:cs typeface="Times New Roman"/>
              </a:rPr>
              <a:t> </a:t>
            </a:r>
          </a:p>
        </p:txBody>
      </p:sp>
      <p:cxnSp>
        <p:nvCxnSpPr>
          <p:cNvPr id="21" name="Straight Arrow Connector 20"/>
          <p:cNvCxnSpPr>
            <a:stCxn id="11" idx="0"/>
          </p:cNvCxnSpPr>
          <p:nvPr/>
        </p:nvCxnSpPr>
        <p:spPr>
          <a:xfrm flipV="1">
            <a:off x="6096000" y="4091078"/>
            <a:ext cx="1851319" cy="84184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394" y="1292296"/>
            <a:ext cx="11248008" cy="847218"/>
          </a:xfrm>
        </p:spPr>
        <p:txBody>
          <a:bodyPr>
            <a:normAutofit lnSpcReduction="10000"/>
          </a:bodyPr>
          <a:lstStyle/>
          <a:p>
            <a:pPr marL="0" marR="0" indent="0">
              <a:spcBef>
                <a:spcPts val="0"/>
              </a:spcBef>
              <a:spcAft>
                <a:spcPts val="0"/>
              </a:spcAft>
              <a:buNone/>
            </a:pPr>
            <a:r>
              <a:rPr lang="en-US" dirty="0" smtClean="0"/>
              <a:t>If you require additional assistance or have questions, please contact your departmental Purchasing Assistant.</a:t>
            </a:r>
            <a:endParaRPr lang="en-US" dirty="0"/>
          </a:p>
        </p:txBody>
      </p:sp>
      <p:sp>
        <p:nvSpPr>
          <p:cNvPr id="3" name="Title 2"/>
          <p:cNvSpPr>
            <a:spLocks noGrp="1"/>
          </p:cNvSpPr>
          <p:nvPr>
            <p:ph type="title"/>
          </p:nvPr>
        </p:nvSpPr>
        <p:spPr/>
        <p:txBody>
          <a:bodyPr>
            <a:normAutofit/>
          </a:bodyPr>
          <a:lstStyle/>
          <a:p>
            <a:r>
              <a:rPr lang="en-US" sz="3600" dirty="0" smtClean="0"/>
              <a:t>Additional Assistance</a:t>
            </a:r>
            <a:endParaRPr lang="en-US" sz="3600" dirty="0"/>
          </a:p>
        </p:txBody>
      </p:sp>
      <p:graphicFrame>
        <p:nvGraphicFramePr>
          <p:cNvPr id="12" name="Table 11"/>
          <p:cNvGraphicFramePr>
            <a:graphicFrameLocks noGrp="1"/>
          </p:cNvGraphicFramePr>
          <p:nvPr>
            <p:extLst>
              <p:ext uri="{D42A27DB-BD31-4B8C-83A1-F6EECF244321}">
                <p14:modId xmlns:p14="http://schemas.microsoft.com/office/powerpoint/2010/main" val="3284700662"/>
              </p:ext>
            </p:extLst>
          </p:nvPr>
        </p:nvGraphicFramePr>
        <p:xfrm>
          <a:off x="594804" y="2339875"/>
          <a:ext cx="10990555" cy="3688080"/>
        </p:xfrm>
        <a:graphic>
          <a:graphicData uri="http://schemas.openxmlformats.org/drawingml/2006/table">
            <a:tbl>
              <a:tblPr firstRow="1" bandRow="1">
                <a:tableStyleId>{2D5ABB26-0587-4C30-8999-92F81FD0307C}</a:tableStyleId>
              </a:tblPr>
              <a:tblGrid>
                <a:gridCol w="5504155">
                  <a:extLst>
                    <a:ext uri="{9D8B030D-6E8A-4147-A177-3AD203B41FA5}">
                      <a16:colId xmlns:a16="http://schemas.microsoft.com/office/drawing/2014/main" val="1346670498"/>
                    </a:ext>
                  </a:extLst>
                </a:gridCol>
                <a:gridCol w="5486400">
                  <a:extLst>
                    <a:ext uri="{9D8B030D-6E8A-4147-A177-3AD203B41FA5}">
                      <a16:colId xmlns:a16="http://schemas.microsoft.com/office/drawing/2014/main" val="2931594752"/>
                    </a:ext>
                  </a:extLst>
                </a:gridCol>
              </a:tblGrid>
              <a:tr h="12105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Bioengineering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Angela Cherry</a:t>
                      </a:r>
                    </a:p>
                    <a:p>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827-4303</a:t>
                      </a:r>
                    </a:p>
                    <a:p>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2"/>
                        </a:rPr>
                        <a:t>angela.cherry@ucr.edu</a:t>
                      </a:r>
                      <a:endPar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Chemical and Environmental 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Deanna Vorhees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827-2423</a:t>
                      </a:r>
                    </a:p>
                    <a:p>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deanna.vorhees@ucr.edu</a:t>
                      </a:r>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65990584"/>
                  </a:ext>
                </a:extLst>
              </a:tr>
              <a:tr h="4376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Computer Science</a:t>
                      </a:r>
                      <a:r>
                        <a:rPr lang="en-US" sz="1600" b="1" baseline="0" dirty="0" smtClean="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and Environmental 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Sara Galloway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827-2401</a:t>
                      </a:r>
                    </a:p>
                    <a:p>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sara.galloway@ucr.edu</a:t>
                      </a:r>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Electrical and Computer 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Jessica</a:t>
                      </a:r>
                      <a:r>
                        <a:rPr lang="en-US" sz="1600" baseline="0" dirty="0" smtClean="0">
                          <a:latin typeface="Tahoma" panose="020B0604030504040204" pitchFamily="34" charset="0"/>
                          <a:ea typeface="Tahoma" panose="020B0604030504040204" pitchFamily="34" charset="0"/>
                          <a:cs typeface="Tahoma" panose="020B0604030504040204" pitchFamily="34" charset="0"/>
                        </a:rPr>
                        <a:t> Duarte</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827-2254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jessica.duarte@ucr.edu</a:t>
                      </a:r>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7473734"/>
                  </a:ext>
                </a:extLst>
              </a:tr>
              <a:tr h="4376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Materials Science and 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Christina</a:t>
                      </a:r>
                      <a:r>
                        <a:rPr lang="en-US" sz="1600" baseline="0" dirty="0" smtClean="0">
                          <a:latin typeface="Tahoma" panose="020B0604030504040204" pitchFamily="34" charset="0"/>
                          <a:ea typeface="Tahoma" panose="020B0604030504040204" pitchFamily="34" charset="0"/>
                          <a:cs typeface="Tahoma" panose="020B0604030504040204" pitchFamily="34" charset="0"/>
                        </a:rPr>
                        <a:t> Gnuschke</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a:t>
                      </a: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827-3392</a:t>
                      </a:r>
                      <a:endPar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hlinkClick r:id="rId5"/>
                        </a:rPr>
                        <a:t>christina.gnuschke@ucr.edu</a:t>
                      </a:r>
                      <a:r>
                        <a:rPr lang="en-US"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Tahoma" panose="020B0604030504040204" pitchFamily="34" charset="0"/>
                          <a:ea typeface="Tahoma" panose="020B0604030504040204" pitchFamily="34" charset="0"/>
                          <a:cs typeface="Tahoma" panose="020B0604030504040204" pitchFamily="34" charset="0"/>
                        </a:rPr>
                        <a:t>Mechanical 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Juana Guerrero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(951) 827-2414</a:t>
                      </a:r>
                    </a:p>
                    <a:p>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juana.guerrero@ucr.edu</a:t>
                      </a:r>
                      <a:r>
                        <a:rPr lang="en-US" sz="16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93489770"/>
                  </a:ext>
                </a:extLst>
              </a:tr>
            </a:tbl>
          </a:graphicData>
        </a:graphic>
      </p:graphicFrame>
    </p:spTree>
    <p:extLst>
      <p:ext uri="{BB962C8B-B14F-4D97-AF65-F5344CB8AC3E}">
        <p14:creationId xmlns:p14="http://schemas.microsoft.com/office/powerpoint/2010/main" val="247483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The following instructions will provide guidance for BCOE department Requestors on how to:</a:t>
            </a:r>
          </a:p>
          <a:p>
            <a:pPr marL="0" indent="0">
              <a:buNone/>
            </a:pPr>
            <a:endParaRPr lang="en-US" dirty="0" smtClean="0"/>
          </a:p>
          <a:p>
            <a:r>
              <a:rPr lang="en-US" dirty="0" smtClean="0"/>
              <a:t>Access </a:t>
            </a:r>
            <a:r>
              <a:rPr lang="en-US" dirty="0" err="1" smtClean="0"/>
              <a:t>eBuy</a:t>
            </a:r>
            <a:endParaRPr lang="en-US" dirty="0" smtClean="0"/>
          </a:p>
          <a:p>
            <a:r>
              <a:rPr lang="en-US" dirty="0"/>
              <a:t>Place non-</a:t>
            </a:r>
            <a:r>
              <a:rPr lang="en-US" dirty="0" err="1"/>
              <a:t>eCatalog</a:t>
            </a:r>
            <a:r>
              <a:rPr lang="en-US" dirty="0"/>
              <a:t> Orders</a:t>
            </a:r>
          </a:p>
          <a:p>
            <a:r>
              <a:rPr lang="en-US" dirty="0"/>
              <a:t>Place </a:t>
            </a:r>
            <a:r>
              <a:rPr lang="en-US" dirty="0" err="1"/>
              <a:t>eCatalog</a:t>
            </a:r>
            <a:r>
              <a:rPr lang="en-US" dirty="0"/>
              <a:t> </a:t>
            </a:r>
            <a:r>
              <a:rPr lang="en-US" dirty="0" smtClean="0"/>
              <a:t>Orders</a:t>
            </a:r>
            <a:endParaRPr lang="en-US" dirty="0"/>
          </a:p>
          <a:p>
            <a:r>
              <a:rPr lang="en-US" dirty="0" smtClean="0"/>
              <a:t>Maintain </a:t>
            </a:r>
            <a:r>
              <a:rPr lang="en-US" dirty="0"/>
              <a:t>Sub-Requestor </a:t>
            </a:r>
            <a:r>
              <a:rPr lang="en-US" dirty="0" smtClean="0"/>
              <a:t>Roles</a:t>
            </a:r>
          </a:p>
          <a:p>
            <a:r>
              <a:rPr lang="en-US" dirty="0" smtClean="0"/>
              <a:t>View Requests and Search </a:t>
            </a:r>
            <a:r>
              <a:rPr lang="en-US" dirty="0"/>
              <a:t>Submitted Orders</a:t>
            </a:r>
          </a:p>
          <a:p>
            <a:endParaRPr lang="en-US" dirty="0" smtClean="0"/>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normAutofit/>
          </a:bodyPr>
          <a:lstStyle/>
          <a:p>
            <a:r>
              <a:rPr lang="en-US" sz="3600" dirty="0" err="1" smtClean="0"/>
              <a:t>eBuy</a:t>
            </a:r>
            <a:r>
              <a:rPr lang="en-US" sz="3600" dirty="0" smtClean="0"/>
              <a:t> </a:t>
            </a:r>
            <a:r>
              <a:rPr lang="en-US" sz="3600" dirty="0"/>
              <a:t>Requestor Instructions</a:t>
            </a:r>
          </a:p>
        </p:txBody>
      </p:sp>
    </p:spTree>
    <p:extLst>
      <p:ext uri="{BB962C8B-B14F-4D97-AF65-F5344CB8AC3E}">
        <p14:creationId xmlns:p14="http://schemas.microsoft.com/office/powerpoint/2010/main" val="24769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27288"/>
            <a:ext cx="10515600" cy="4351338"/>
          </a:xfrm>
        </p:spPr>
        <p:txBody>
          <a:bodyPr>
            <a:normAutofit/>
          </a:bodyPr>
          <a:lstStyle/>
          <a:p>
            <a:pPr marL="0" indent="0">
              <a:buNone/>
            </a:pPr>
            <a:r>
              <a:rPr lang="en-US" dirty="0" smtClean="0"/>
              <a:t>Please be aware that requests </a:t>
            </a:r>
            <a:r>
              <a:rPr lang="en-US" dirty="0"/>
              <a:t>for the following featured vendors are processed through UCR </a:t>
            </a:r>
            <a:r>
              <a:rPr lang="en-US" dirty="0" err="1" smtClean="0"/>
              <a:t>ScotSupply</a:t>
            </a:r>
            <a:r>
              <a:rPr lang="en-US" dirty="0"/>
              <a:t> </a:t>
            </a:r>
            <a:r>
              <a:rPr lang="en-US" dirty="0" smtClean="0"/>
              <a:t>due to better </a:t>
            </a:r>
            <a:r>
              <a:rPr lang="en-US" dirty="0"/>
              <a:t>pricing and shipping </a:t>
            </a:r>
            <a:r>
              <a:rPr lang="en-US" dirty="0" smtClean="0"/>
              <a:t>discounts offered. </a:t>
            </a:r>
            <a:r>
              <a:rPr lang="en-US" dirty="0"/>
              <a:t>They are not processed through </a:t>
            </a:r>
            <a:r>
              <a:rPr lang="en-US" dirty="0" err="1"/>
              <a:t>eBuy</a:t>
            </a:r>
            <a:r>
              <a:rPr lang="en-US" dirty="0" smtClean="0"/>
              <a:t>. </a:t>
            </a:r>
            <a:r>
              <a:rPr lang="en-US" dirty="0"/>
              <a:t>Please </a:t>
            </a:r>
            <a:r>
              <a:rPr lang="en-US" dirty="0" smtClean="0"/>
              <a:t>log into </a:t>
            </a:r>
            <a:r>
              <a:rPr lang="en-US" dirty="0" smtClean="0">
                <a:hlinkClick r:id="rId2"/>
              </a:rPr>
              <a:t>https://scotsupply.ucr.edu</a:t>
            </a:r>
            <a:r>
              <a:rPr lang="en-US" dirty="0" smtClean="0"/>
              <a:t> or work with your department Purchasing Assistant </a:t>
            </a:r>
            <a:r>
              <a:rPr lang="en-US" dirty="0"/>
              <a:t>to complete your order for these vendors</a:t>
            </a:r>
            <a:r>
              <a:rPr lang="en-US" dirty="0" smtClean="0"/>
              <a:t>.</a:t>
            </a:r>
          </a:p>
        </p:txBody>
      </p:sp>
      <p:sp>
        <p:nvSpPr>
          <p:cNvPr id="3" name="Title 2"/>
          <p:cNvSpPr>
            <a:spLocks noGrp="1"/>
          </p:cNvSpPr>
          <p:nvPr>
            <p:ph type="title"/>
          </p:nvPr>
        </p:nvSpPr>
        <p:spPr/>
        <p:txBody>
          <a:bodyPr/>
          <a:lstStyle/>
          <a:p>
            <a:r>
              <a:rPr lang="en-US" sz="3600" dirty="0"/>
              <a:t>F</a:t>
            </a:r>
            <a:r>
              <a:rPr lang="en-US" sz="3600" dirty="0" smtClean="0"/>
              <a:t>eatured </a:t>
            </a:r>
            <a:r>
              <a:rPr lang="en-US" sz="3600" dirty="0"/>
              <a:t>V</a:t>
            </a:r>
            <a:r>
              <a:rPr lang="en-US" sz="3600" dirty="0" smtClean="0"/>
              <a:t>endors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6962055"/>
              </p:ext>
            </p:extLst>
          </p:nvPr>
        </p:nvGraphicFramePr>
        <p:xfrm>
          <a:off x="1750741" y="3592316"/>
          <a:ext cx="8586440" cy="2590800"/>
        </p:xfrm>
        <a:graphic>
          <a:graphicData uri="http://schemas.openxmlformats.org/drawingml/2006/table">
            <a:tbl>
              <a:tblPr firstRow="1" bandRow="1">
                <a:tableStyleId>{2D5ABB26-0587-4C30-8999-92F81FD0307C}</a:tableStyleId>
              </a:tblPr>
              <a:tblGrid>
                <a:gridCol w="4293220">
                  <a:extLst>
                    <a:ext uri="{9D8B030D-6E8A-4147-A177-3AD203B41FA5}">
                      <a16:colId xmlns:a16="http://schemas.microsoft.com/office/drawing/2014/main" val="1346670498"/>
                    </a:ext>
                  </a:extLst>
                </a:gridCol>
                <a:gridCol w="4293220">
                  <a:extLst>
                    <a:ext uri="{9D8B030D-6E8A-4147-A177-3AD203B41FA5}">
                      <a16:colId xmlns:a16="http://schemas.microsoft.com/office/drawing/2014/main" val="2931594752"/>
                    </a:ext>
                  </a:extLst>
                </a:gridCol>
              </a:tblGrid>
              <a:tr h="437674">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USA Scientific</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Bio-Rad</a:t>
                      </a:r>
                    </a:p>
                  </a:txBody>
                  <a:tcPr/>
                </a:tc>
                <a:extLst>
                  <a:ext uri="{0D108BD9-81ED-4DB2-BD59-A6C34878D82A}">
                    <a16:rowId xmlns:a16="http://schemas.microsoft.com/office/drawing/2014/main" val="2665990584"/>
                  </a:ext>
                </a:extLst>
              </a:tr>
              <a:tr h="437674">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Fisher Scientific</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err="1" smtClean="0">
                          <a:latin typeface="Tahoma" panose="020B0604030504040204" pitchFamily="34" charset="0"/>
                          <a:ea typeface="Tahoma" panose="020B0604030504040204" pitchFamily="34" charset="0"/>
                          <a:cs typeface="Tahoma" panose="020B0604030504040204" pitchFamily="34" charset="0"/>
                        </a:rPr>
                        <a:t>Gentec</a:t>
                      </a:r>
                      <a:endParaRPr lang="en-US" sz="28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7473734"/>
                  </a:ext>
                </a:extLst>
              </a:tr>
              <a:tr h="437674">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IDT</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Life Tec </a:t>
                      </a:r>
                      <a:r>
                        <a:rPr lang="en-US" sz="2800" dirty="0" err="1" smtClean="0">
                          <a:latin typeface="Tahoma" panose="020B0604030504040204" pitchFamily="34" charset="0"/>
                          <a:ea typeface="Tahoma" panose="020B0604030504040204" pitchFamily="34" charset="0"/>
                          <a:cs typeface="Tahoma" panose="020B0604030504040204" pitchFamily="34" charset="0"/>
                        </a:rPr>
                        <a:t>Thermo</a:t>
                      </a:r>
                      <a:r>
                        <a:rPr lang="en-US" sz="2800" dirty="0" smtClean="0">
                          <a:latin typeface="Tahoma" panose="020B0604030504040204" pitchFamily="34" charset="0"/>
                          <a:ea typeface="Tahoma" panose="020B0604030504040204" pitchFamily="34" charset="0"/>
                          <a:cs typeface="Tahoma" panose="020B0604030504040204" pitchFamily="34" charset="0"/>
                        </a:rPr>
                        <a:t> Fisher</a:t>
                      </a:r>
                    </a:p>
                  </a:txBody>
                  <a:tcPr/>
                </a:tc>
                <a:extLst>
                  <a:ext uri="{0D108BD9-81ED-4DB2-BD59-A6C34878D82A}">
                    <a16:rowId xmlns:a16="http://schemas.microsoft.com/office/drawing/2014/main" val="1493489770"/>
                  </a:ext>
                </a:extLst>
              </a:tr>
              <a:tr h="437674">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latin typeface="Tahoma" panose="020B0604030504040204" pitchFamily="34" charset="0"/>
                          <a:ea typeface="Tahoma" panose="020B0604030504040204" pitchFamily="34" charset="0"/>
                          <a:cs typeface="Tahoma" panose="020B0604030504040204" pitchFamily="34" charset="0"/>
                        </a:rPr>
                        <a:t>New England Bio Labs</a:t>
                      </a:r>
                    </a:p>
                  </a:txBody>
                  <a:tcPr/>
                </a:tc>
                <a:tc>
                  <a:txBody>
                    <a:bodyPr/>
                    <a:lstStyle/>
                    <a:p>
                      <a:pPr marL="457200" indent="-45720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Airgas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29301721"/>
                  </a:ext>
                </a:extLst>
              </a:tr>
              <a:tr h="437674">
                <a:tc>
                  <a:txBody>
                    <a:bodyPr/>
                    <a:lstStyle/>
                    <a:p>
                      <a:pPr marL="457200" indent="-457200">
                        <a:buFont typeface="Arial" panose="020B0604020202020204" pitchFamily="34" charset="0"/>
                        <a:buChar char="•"/>
                      </a:pPr>
                      <a:r>
                        <a:rPr lang="en-US" sz="2800" dirty="0" err="1" smtClean="0">
                          <a:latin typeface="Tahoma" panose="020B0604030504040204" pitchFamily="34" charset="0"/>
                          <a:ea typeface="Tahoma" panose="020B0604030504040204" pitchFamily="34" charset="0"/>
                          <a:cs typeface="Tahoma" panose="020B0604030504040204" pitchFamily="34" charset="0"/>
                        </a:rPr>
                        <a:t>Qiagen</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457200" indent="-45720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Sigma</a:t>
                      </a:r>
                      <a:r>
                        <a:rPr lang="en-US" sz="2800" baseline="0" dirty="0" smtClean="0">
                          <a:latin typeface="Tahoma" panose="020B0604030504040204" pitchFamily="34" charset="0"/>
                          <a:ea typeface="Tahoma" panose="020B0604030504040204" pitchFamily="34" charset="0"/>
                          <a:cs typeface="Tahoma" panose="020B0604030504040204" pitchFamily="34" charset="0"/>
                        </a:rPr>
                        <a:t> Aldrich</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18898918"/>
                  </a:ext>
                </a:extLst>
              </a:tr>
            </a:tbl>
          </a:graphicData>
        </a:graphic>
      </p:graphicFrame>
    </p:spTree>
    <p:extLst>
      <p:ext uri="{BB962C8B-B14F-4D97-AF65-F5344CB8AC3E}">
        <p14:creationId xmlns:p14="http://schemas.microsoft.com/office/powerpoint/2010/main" val="12072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4157"/>
            <a:ext cx="10515600" cy="5254498"/>
          </a:xfrm>
        </p:spPr>
        <p:txBody>
          <a:bodyPr>
            <a:normAutofit/>
          </a:bodyPr>
          <a:lstStyle/>
          <a:p>
            <a:pPr marL="0" indent="0">
              <a:buNone/>
            </a:pPr>
            <a:r>
              <a:rPr lang="en-US" dirty="0" smtClean="0"/>
              <a:t>The </a:t>
            </a:r>
            <a:r>
              <a:rPr lang="en-US" dirty="0" err="1" smtClean="0"/>
              <a:t>eBuy</a:t>
            </a:r>
            <a:r>
              <a:rPr lang="en-US" dirty="0" smtClean="0"/>
              <a:t> UCR Purchasing System is located within the </a:t>
            </a:r>
            <a:r>
              <a:rPr lang="en-US" dirty="0" err="1" smtClean="0"/>
              <a:t>R’Space</a:t>
            </a:r>
            <a:r>
              <a:rPr lang="en-US" dirty="0" smtClean="0"/>
              <a:t> portal where all campus applications are housed.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 URL for the </a:t>
            </a:r>
            <a:r>
              <a:rPr lang="en-US" dirty="0" err="1" smtClean="0"/>
              <a:t>R’Space</a:t>
            </a:r>
            <a:r>
              <a:rPr lang="en-US" dirty="0" smtClean="0"/>
              <a:t> portal is </a:t>
            </a:r>
            <a:r>
              <a:rPr lang="en-US" dirty="0" smtClean="0">
                <a:hlinkClick r:id="rId2"/>
              </a:rPr>
              <a:t>https://rspace.ucr.edu</a:t>
            </a:r>
            <a:r>
              <a:rPr lang="en-US" dirty="0" smtClean="0"/>
              <a:t>.</a:t>
            </a:r>
          </a:p>
          <a:p>
            <a:pPr marL="0" indent="0">
              <a:buNone/>
            </a:pPr>
            <a:r>
              <a:rPr lang="en-US" dirty="0" smtClean="0"/>
              <a:t>You will need to use your </a:t>
            </a:r>
            <a:r>
              <a:rPr lang="en-US" b="1" dirty="0" smtClean="0"/>
              <a:t>UCR </a:t>
            </a:r>
            <a:r>
              <a:rPr lang="en-US" b="1" dirty="0" err="1" smtClean="0"/>
              <a:t>NetID</a:t>
            </a:r>
            <a:r>
              <a:rPr lang="en-US" b="1" dirty="0" smtClean="0"/>
              <a:t> </a:t>
            </a:r>
            <a:r>
              <a:rPr lang="en-US" dirty="0" smtClean="0"/>
              <a:t>and </a:t>
            </a:r>
            <a:r>
              <a:rPr lang="en-US" b="1" dirty="0" smtClean="0"/>
              <a:t>Password</a:t>
            </a:r>
            <a:r>
              <a:rPr lang="en-US" dirty="0" smtClean="0"/>
              <a:t> to log in. </a:t>
            </a:r>
          </a:p>
          <a:p>
            <a:pPr marL="0" indent="0">
              <a:buNone/>
            </a:pPr>
            <a:r>
              <a:rPr lang="en-US" dirty="0" smtClean="0"/>
              <a:t>Please note - your UCR </a:t>
            </a:r>
            <a:r>
              <a:rPr lang="en-US" dirty="0" err="1" smtClean="0"/>
              <a:t>NetID</a:t>
            </a:r>
            <a:r>
              <a:rPr lang="en-US" dirty="0" smtClean="0"/>
              <a:t>/Password are generated through the Enterprise Directory and </a:t>
            </a:r>
            <a:r>
              <a:rPr lang="en-US" u="sng" dirty="0" smtClean="0"/>
              <a:t>are separate </a:t>
            </a:r>
            <a:r>
              <a:rPr lang="en-US" dirty="0" smtClean="0"/>
              <a:t>from your Engineering account Username/Password.  </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Accessing </a:t>
            </a:r>
            <a:r>
              <a:rPr lang="en-US" sz="3600" dirty="0" err="1" smtClean="0"/>
              <a:t>eBuy</a:t>
            </a:r>
            <a:r>
              <a:rPr lang="en-US" sz="3600" dirty="0" smtClean="0"/>
              <a:t> </a:t>
            </a:r>
            <a:endParaRPr lang="en-US" sz="3600" dirty="0"/>
          </a:p>
        </p:txBody>
      </p:sp>
      <p:pic>
        <p:nvPicPr>
          <p:cNvPr id="6" name="Picture 5"/>
          <p:cNvPicPr>
            <a:picLocks noChangeAspect="1"/>
          </p:cNvPicPr>
          <p:nvPr/>
        </p:nvPicPr>
        <p:blipFill>
          <a:blip r:embed="rId3"/>
          <a:stretch>
            <a:fillRect/>
          </a:stretch>
        </p:blipFill>
        <p:spPr>
          <a:xfrm>
            <a:off x="1919868" y="2028056"/>
            <a:ext cx="8294649" cy="1777425"/>
          </a:xfrm>
          <a:prstGeom prst="rect">
            <a:avLst/>
          </a:prstGeom>
          <a:ln>
            <a:solidFill>
              <a:schemeClr val="tx2"/>
            </a:solidFill>
          </a:ln>
        </p:spPr>
      </p:pic>
    </p:spTree>
    <p:extLst>
      <p:ext uri="{BB962C8B-B14F-4D97-AF65-F5344CB8AC3E}">
        <p14:creationId xmlns:p14="http://schemas.microsoft.com/office/powerpoint/2010/main" val="360586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687" y="1137424"/>
            <a:ext cx="11641873" cy="5084955"/>
          </a:xfrm>
        </p:spPr>
        <p:txBody>
          <a:bodyPr>
            <a:normAutofit/>
          </a:bodyPr>
          <a:lstStyle/>
          <a:p>
            <a:pPr marL="0" indent="0">
              <a:buNone/>
            </a:pPr>
            <a:r>
              <a:rPr lang="en-US" dirty="0" smtClean="0"/>
              <a:t>Prior to accessing </a:t>
            </a:r>
            <a:r>
              <a:rPr lang="en-US" dirty="0" err="1" smtClean="0"/>
              <a:t>eBuy</a:t>
            </a:r>
            <a:r>
              <a:rPr lang="en-US" dirty="0"/>
              <a:t> </a:t>
            </a:r>
            <a:r>
              <a:rPr lang="en-US" dirty="0" smtClean="0"/>
              <a:t>all users are required to complete mandatory Purchasing training through the UC Learning Center (LMS), which is also located in </a:t>
            </a:r>
            <a:r>
              <a:rPr lang="en-US" dirty="0" err="1" smtClean="0"/>
              <a:t>R’Space</a:t>
            </a:r>
            <a:r>
              <a:rPr lang="en-US" dirty="0" smtClean="0"/>
              <a:t>. </a:t>
            </a:r>
          </a:p>
          <a:p>
            <a:pPr marL="0" indent="0">
              <a:buNone/>
            </a:pPr>
            <a:r>
              <a:rPr lang="en-US" dirty="0" smtClean="0"/>
              <a:t>Once you have completed the training your department FAO/MSO will assign your role in </a:t>
            </a:r>
            <a:r>
              <a:rPr lang="en-US" dirty="0" err="1" smtClean="0"/>
              <a:t>eBuy</a:t>
            </a:r>
            <a:r>
              <a:rPr lang="en-US" dirty="0" smtClean="0"/>
              <a:t>. After your role has been assigned and you have successfully logged into the </a:t>
            </a:r>
            <a:r>
              <a:rPr lang="en-US" dirty="0" err="1" smtClean="0"/>
              <a:t>R’Space</a:t>
            </a:r>
            <a:r>
              <a:rPr lang="en-US" dirty="0" smtClean="0"/>
              <a:t> portal you can search for </a:t>
            </a:r>
            <a:r>
              <a:rPr lang="en-US" dirty="0" err="1" smtClean="0"/>
              <a:t>eBuy</a:t>
            </a:r>
            <a:r>
              <a:rPr lang="en-US" dirty="0" smtClean="0"/>
              <a:t> by clicking on the </a:t>
            </a:r>
            <a:r>
              <a:rPr lang="en-US" dirty="0" smtClean="0">
                <a:solidFill>
                  <a:srgbClr val="F1AB00"/>
                </a:solidFill>
                <a:effectLst>
                  <a:outerShdw blurRad="50800" dist="50800" dir="5400000" algn="ctr" rotWithShape="0">
                    <a:schemeClr val="tx2"/>
                  </a:outerShdw>
                </a:effectLst>
              </a:rPr>
              <a:t>Authorized Apps </a:t>
            </a:r>
            <a:r>
              <a:rPr lang="en-US" dirty="0" smtClean="0"/>
              <a:t>tab located under the </a:t>
            </a:r>
            <a:r>
              <a:rPr lang="en-US" dirty="0" err="1" smtClean="0"/>
              <a:t>R’Space</a:t>
            </a:r>
            <a:r>
              <a:rPr lang="en-US" dirty="0" smtClean="0"/>
              <a:t> logo. </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Accessing </a:t>
            </a:r>
            <a:r>
              <a:rPr lang="en-US" sz="3600" dirty="0" err="1" smtClean="0"/>
              <a:t>eBuy</a:t>
            </a:r>
            <a:r>
              <a:rPr lang="en-US" sz="3600" dirty="0" smtClean="0"/>
              <a:t> cont.</a:t>
            </a:r>
            <a:endParaRPr lang="en-US" sz="3600" dirty="0"/>
          </a:p>
        </p:txBody>
      </p:sp>
      <p:pic>
        <p:nvPicPr>
          <p:cNvPr id="5" name="Picture 4"/>
          <p:cNvPicPr>
            <a:picLocks noChangeAspect="1"/>
          </p:cNvPicPr>
          <p:nvPr/>
        </p:nvPicPr>
        <p:blipFill>
          <a:blip r:embed="rId2"/>
          <a:stretch>
            <a:fillRect/>
          </a:stretch>
        </p:blipFill>
        <p:spPr>
          <a:xfrm>
            <a:off x="1795462" y="4060204"/>
            <a:ext cx="8601075" cy="2162175"/>
          </a:xfrm>
          <a:prstGeom prst="rect">
            <a:avLst/>
          </a:prstGeom>
          <a:ln>
            <a:solidFill>
              <a:schemeClr val="tx2"/>
            </a:solidFill>
          </a:ln>
        </p:spPr>
      </p:pic>
    </p:spTree>
    <p:extLst>
      <p:ext uri="{BB962C8B-B14F-4D97-AF65-F5344CB8AC3E}">
        <p14:creationId xmlns:p14="http://schemas.microsoft.com/office/powerpoint/2010/main" val="28985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687" y="1137424"/>
            <a:ext cx="11641873" cy="5084955"/>
          </a:xfrm>
        </p:spPr>
        <p:txBody>
          <a:bodyPr>
            <a:normAutofit/>
          </a:bodyPr>
          <a:lstStyle/>
          <a:p>
            <a:pPr marL="0" indent="0">
              <a:buNone/>
            </a:pPr>
            <a:r>
              <a:rPr lang="en-US" dirty="0" smtClean="0"/>
              <a:t> </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Accessing </a:t>
            </a:r>
            <a:r>
              <a:rPr lang="en-US" sz="3600" dirty="0" err="1" smtClean="0"/>
              <a:t>eBuy</a:t>
            </a:r>
            <a:r>
              <a:rPr lang="en-US" sz="3600" dirty="0" smtClean="0"/>
              <a:t> cont.</a:t>
            </a:r>
            <a:endParaRPr lang="en-US" sz="3600" dirty="0"/>
          </a:p>
        </p:txBody>
      </p:sp>
      <p:sp>
        <p:nvSpPr>
          <p:cNvPr id="8" name="TextBox 7"/>
          <p:cNvSpPr txBox="1"/>
          <p:nvPr/>
        </p:nvSpPr>
        <p:spPr>
          <a:xfrm>
            <a:off x="535247" y="1127853"/>
            <a:ext cx="11280932" cy="2677656"/>
          </a:xfrm>
          <a:prstGeom prst="rect">
            <a:avLst/>
          </a:prstGeom>
          <a:noFill/>
        </p:spPr>
        <p:txBody>
          <a:bodyPr wrap="square" rtlCol="0">
            <a:spAutoFit/>
          </a:bodyPr>
          <a:lstStyle/>
          <a:p>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The </a:t>
            </a:r>
            <a:r>
              <a:rPr lang="en-US" sz="2800" dirty="0" err="1">
                <a:solidFill>
                  <a:srgbClr val="183F74"/>
                </a:solidFill>
                <a:latin typeface="Tahoma" panose="020B0604030504040204" pitchFamily="34" charset="0"/>
                <a:ea typeface="Tahoma" panose="020B0604030504040204" pitchFamily="34" charset="0"/>
                <a:cs typeface="Tahoma" panose="020B0604030504040204" pitchFamily="34" charset="0"/>
              </a:rPr>
              <a:t>eBuy</a:t>
            </a:r>
            <a:r>
              <a:rPr lang="en-US" sz="2800" dirty="0">
                <a:solidFill>
                  <a:srgbClr val="183F74"/>
                </a:solidFill>
                <a:latin typeface="Tahoma" panose="020B0604030504040204" pitchFamily="34" charset="0"/>
                <a:ea typeface="Tahoma" panose="020B0604030504040204" pitchFamily="34" charset="0"/>
                <a:cs typeface="Tahoma" panose="020B0604030504040204" pitchFamily="34" charset="0"/>
              </a:rPr>
              <a:t> </a:t>
            </a:r>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application </a:t>
            </a:r>
            <a:r>
              <a:rPr lang="en-US" sz="2800" dirty="0">
                <a:solidFill>
                  <a:srgbClr val="183F74"/>
                </a:solidFill>
                <a:latin typeface="Tahoma" panose="020B0604030504040204" pitchFamily="34" charset="0"/>
                <a:ea typeface="Tahoma" panose="020B0604030504040204" pitchFamily="34" charset="0"/>
                <a:cs typeface="Tahoma" panose="020B0604030504040204" pitchFamily="34" charset="0"/>
              </a:rPr>
              <a:t>icon looks like a shopping cart with the letter </a:t>
            </a:r>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“e” </a:t>
            </a:r>
            <a:r>
              <a:rPr lang="en-US" sz="2800" dirty="0">
                <a:solidFill>
                  <a:srgbClr val="183F74"/>
                </a:solidFill>
                <a:latin typeface="Tahoma" panose="020B0604030504040204" pitchFamily="34" charset="0"/>
                <a:ea typeface="Tahoma" panose="020B0604030504040204" pitchFamily="34" charset="0"/>
                <a:cs typeface="Tahoma" panose="020B0604030504040204" pitchFamily="34" charset="0"/>
              </a:rPr>
              <a:t>on </a:t>
            </a:r>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its </a:t>
            </a:r>
            <a:r>
              <a:rPr lang="en-US" sz="2800" dirty="0">
                <a:solidFill>
                  <a:srgbClr val="183F74"/>
                </a:solidFill>
                <a:latin typeface="Tahoma" panose="020B0604030504040204" pitchFamily="34" charset="0"/>
                <a:ea typeface="Tahoma" panose="020B0604030504040204" pitchFamily="34" charset="0"/>
                <a:cs typeface="Tahoma" panose="020B0604030504040204" pitchFamily="34" charset="0"/>
              </a:rPr>
              <a:t>side. </a:t>
            </a:r>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Clicking on the 3 horizontal lines above the icon will open a menu where you can select to “Add to my Favorites.”  By adding the app to your favorites, the app icon will populate in your Favorite Apps list on your </a:t>
            </a:r>
            <a:r>
              <a:rPr lang="en-US" sz="2800" dirty="0" err="1" smtClean="0">
                <a:solidFill>
                  <a:srgbClr val="183F74"/>
                </a:solidFill>
                <a:latin typeface="Tahoma" panose="020B0604030504040204" pitchFamily="34" charset="0"/>
                <a:ea typeface="Tahoma" panose="020B0604030504040204" pitchFamily="34" charset="0"/>
                <a:cs typeface="Tahoma" panose="020B0604030504040204" pitchFamily="34" charset="0"/>
              </a:rPr>
              <a:t>R’Space</a:t>
            </a:r>
            <a:r>
              <a:rPr lang="en-US" sz="2800" dirty="0" smtClean="0">
                <a:solidFill>
                  <a:srgbClr val="183F74"/>
                </a:solidFill>
                <a:latin typeface="Tahoma" panose="020B0604030504040204" pitchFamily="34" charset="0"/>
                <a:ea typeface="Tahoma" panose="020B0604030504040204" pitchFamily="34" charset="0"/>
                <a:cs typeface="Tahoma" panose="020B0604030504040204" pitchFamily="34" charset="0"/>
              </a:rPr>
              <a:t> portal main page where you will be able to easily access the app each time you log in without having to search for it.</a:t>
            </a:r>
            <a:endParaRPr lang="en-US" dirty="0"/>
          </a:p>
        </p:txBody>
      </p:sp>
      <p:pic>
        <p:nvPicPr>
          <p:cNvPr id="10" name="Picture 9"/>
          <p:cNvPicPr>
            <a:picLocks noChangeAspect="1"/>
          </p:cNvPicPr>
          <p:nvPr/>
        </p:nvPicPr>
        <p:blipFill>
          <a:blip r:embed="rId2"/>
          <a:stretch>
            <a:fillRect/>
          </a:stretch>
        </p:blipFill>
        <p:spPr>
          <a:xfrm>
            <a:off x="2266364" y="3880420"/>
            <a:ext cx="781050" cy="1457325"/>
          </a:xfrm>
          <a:prstGeom prst="rect">
            <a:avLst/>
          </a:prstGeom>
          <a:ln>
            <a:solidFill>
              <a:schemeClr val="tx2"/>
            </a:solidFill>
          </a:ln>
        </p:spPr>
      </p:pic>
      <p:pic>
        <p:nvPicPr>
          <p:cNvPr id="5" name="Picture 4"/>
          <p:cNvPicPr>
            <a:picLocks noChangeAspect="1"/>
          </p:cNvPicPr>
          <p:nvPr/>
        </p:nvPicPr>
        <p:blipFill>
          <a:blip r:embed="rId3"/>
          <a:stretch>
            <a:fillRect/>
          </a:stretch>
        </p:blipFill>
        <p:spPr>
          <a:xfrm>
            <a:off x="6175713" y="3882376"/>
            <a:ext cx="4096239" cy="2316403"/>
          </a:xfrm>
          <a:prstGeom prst="rect">
            <a:avLst/>
          </a:prstGeom>
          <a:ln>
            <a:solidFill>
              <a:schemeClr val="tx2"/>
            </a:solidFill>
          </a:ln>
        </p:spPr>
      </p:pic>
      <p:pic>
        <p:nvPicPr>
          <p:cNvPr id="12" name="Picture 11"/>
          <p:cNvPicPr>
            <a:picLocks noChangeAspect="1"/>
          </p:cNvPicPr>
          <p:nvPr/>
        </p:nvPicPr>
        <p:blipFill>
          <a:blip r:embed="rId4"/>
          <a:stretch>
            <a:fillRect/>
          </a:stretch>
        </p:blipFill>
        <p:spPr>
          <a:xfrm>
            <a:off x="3806701" y="3858777"/>
            <a:ext cx="1609725" cy="1657350"/>
          </a:xfrm>
          <a:prstGeom prst="rect">
            <a:avLst/>
          </a:prstGeom>
          <a:ln>
            <a:solidFill>
              <a:schemeClr val="tx2"/>
            </a:solidFill>
          </a:ln>
        </p:spPr>
      </p:pic>
    </p:spTree>
    <p:extLst>
      <p:ext uri="{BB962C8B-B14F-4D97-AF65-F5344CB8AC3E}">
        <p14:creationId xmlns:p14="http://schemas.microsoft.com/office/powerpoint/2010/main" val="320289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1" y="1178596"/>
            <a:ext cx="3658141" cy="4961682"/>
          </a:xfrm>
        </p:spPr>
        <p:txBody>
          <a:bodyPr>
            <a:normAutofit fontScale="77500" lnSpcReduction="20000"/>
          </a:bodyPr>
          <a:lstStyle/>
          <a:p>
            <a:pPr marL="0" indent="0">
              <a:buNone/>
            </a:pPr>
            <a:r>
              <a:rPr lang="en-US" sz="3100" dirty="0" smtClean="0"/>
              <a:t>Upon clicking the </a:t>
            </a:r>
            <a:r>
              <a:rPr lang="en-US" sz="3100" dirty="0" err="1" smtClean="0"/>
              <a:t>eBuy</a:t>
            </a:r>
            <a:r>
              <a:rPr lang="en-US" sz="3100" dirty="0" smtClean="0"/>
              <a:t> app icon a new tab will open in your web browser with the </a:t>
            </a:r>
            <a:r>
              <a:rPr lang="en-US" sz="3100" dirty="0" err="1" smtClean="0"/>
              <a:t>eBuy</a:t>
            </a:r>
            <a:r>
              <a:rPr lang="en-US" sz="3100" dirty="0" smtClean="0"/>
              <a:t> application.</a:t>
            </a:r>
          </a:p>
          <a:p>
            <a:pPr marL="0" indent="0">
              <a:buNone/>
            </a:pPr>
            <a:r>
              <a:rPr lang="en-US" sz="3100" dirty="0" smtClean="0"/>
              <a:t> </a:t>
            </a:r>
          </a:p>
          <a:p>
            <a:pPr marL="0" indent="0">
              <a:buNone/>
            </a:pPr>
            <a:r>
              <a:rPr lang="en-US" sz="3100" dirty="0" smtClean="0"/>
              <a:t>To initiate a request click “Create Request” under the Requestor Options. </a:t>
            </a:r>
          </a:p>
          <a:p>
            <a:pPr marL="0" indent="0">
              <a:buNone/>
            </a:pPr>
            <a:endParaRPr lang="en-US" sz="3100" dirty="0" smtClean="0"/>
          </a:p>
          <a:p>
            <a:pPr marL="0" indent="0">
              <a:buNone/>
            </a:pPr>
            <a:r>
              <a:rPr lang="en-US" sz="3100" dirty="0" smtClean="0"/>
              <a:t>If a student has been assigned the Sub-Requestor role they can initiate a request by clicking “Create Request” under the Sub-Requestor Options.</a:t>
            </a:r>
          </a:p>
          <a:p>
            <a:pPr marL="0" indent="0">
              <a:buNone/>
            </a:pPr>
            <a:endParaRPr lang="en-US" dirty="0"/>
          </a:p>
        </p:txBody>
      </p:sp>
      <p:sp>
        <p:nvSpPr>
          <p:cNvPr id="3" name="Title 2"/>
          <p:cNvSpPr>
            <a:spLocks noGrp="1"/>
          </p:cNvSpPr>
          <p:nvPr>
            <p:ph type="title"/>
          </p:nvPr>
        </p:nvSpPr>
        <p:spPr/>
        <p:txBody>
          <a:bodyPr/>
          <a:lstStyle/>
          <a:p>
            <a:r>
              <a:rPr lang="en-US" sz="3600" dirty="0"/>
              <a:t>N</a:t>
            </a:r>
            <a:r>
              <a:rPr lang="en-US" sz="3600" dirty="0" smtClean="0"/>
              <a:t>on-</a:t>
            </a:r>
            <a:r>
              <a:rPr lang="en-US" sz="3600" dirty="0" err="1" smtClean="0"/>
              <a:t>eCatalog</a:t>
            </a:r>
            <a:r>
              <a:rPr lang="en-US" sz="3600" dirty="0" smtClean="0"/>
              <a:t> Orders</a:t>
            </a:r>
            <a:endParaRPr lang="en-US" dirty="0"/>
          </a:p>
        </p:txBody>
      </p:sp>
      <p:pic>
        <p:nvPicPr>
          <p:cNvPr id="5" name="Picture 4"/>
          <p:cNvPicPr>
            <a:picLocks noChangeAspect="1"/>
          </p:cNvPicPr>
          <p:nvPr/>
        </p:nvPicPr>
        <p:blipFill>
          <a:blip r:embed="rId2"/>
          <a:stretch>
            <a:fillRect/>
          </a:stretch>
        </p:blipFill>
        <p:spPr>
          <a:xfrm>
            <a:off x="4333737" y="1055177"/>
            <a:ext cx="6858000" cy="5208521"/>
          </a:xfrm>
          <a:prstGeom prst="rect">
            <a:avLst/>
          </a:prstGeom>
          <a:ln>
            <a:solidFill>
              <a:schemeClr val="tx2"/>
            </a:solidFill>
          </a:ln>
        </p:spPr>
      </p:pic>
      <p:sp>
        <p:nvSpPr>
          <p:cNvPr id="12" name="Text Box 2"/>
          <p:cNvSpPr txBox="1"/>
          <p:nvPr/>
        </p:nvSpPr>
        <p:spPr>
          <a:xfrm>
            <a:off x="8582649" y="3083055"/>
            <a:ext cx="3223260" cy="1447800"/>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Requestors can create a request and </a:t>
            </a:r>
            <a:r>
              <a:rPr lang="en-US" sz="1200" dirty="0" smtClean="0">
                <a:effectLst/>
                <a:latin typeface="Tahoma" panose="020B0604030504040204" pitchFamily="34" charset="0"/>
                <a:ea typeface="Tahoma" panose="020B0604030504040204" pitchFamily="34" charset="0"/>
                <a:cs typeface="Tahoma" panose="020B0604030504040204" pitchFamily="34" charset="0"/>
              </a:rPr>
              <a:t>submit it </a:t>
            </a:r>
            <a:r>
              <a:rPr lang="en-US" sz="1200" dirty="0">
                <a:effectLst/>
                <a:latin typeface="Tahoma" panose="020B0604030504040204" pitchFamily="34" charset="0"/>
                <a:ea typeface="Tahoma" panose="020B0604030504040204" pitchFamily="34" charset="0"/>
                <a:cs typeface="Tahoma" panose="020B0604030504040204" pitchFamily="34" charset="0"/>
              </a:rPr>
              <a:t>directly to the Purchasing Assistant for processing. </a:t>
            </a:r>
          </a:p>
          <a:p>
            <a:pPr marL="0" marR="0">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 </a:t>
            </a:r>
          </a:p>
          <a:p>
            <a:pPr marL="0" marR="0">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Alternatively, a </a:t>
            </a:r>
            <a:r>
              <a:rPr lang="en-US" sz="1200" dirty="0" smtClean="0">
                <a:effectLst/>
                <a:latin typeface="Tahoma" panose="020B0604030504040204" pitchFamily="34" charset="0"/>
                <a:ea typeface="Tahoma" panose="020B0604030504040204" pitchFamily="34" charset="0"/>
                <a:cs typeface="Tahoma" panose="020B0604030504040204" pitchFamily="34" charset="0"/>
              </a:rPr>
              <a:t>Sub-Requestor </a:t>
            </a:r>
            <a:r>
              <a:rPr lang="en-US" sz="1200" dirty="0">
                <a:effectLst/>
                <a:latin typeface="Tahoma" panose="020B0604030504040204" pitchFamily="34" charset="0"/>
                <a:ea typeface="Tahoma" panose="020B0604030504040204" pitchFamily="34" charset="0"/>
                <a:cs typeface="Tahoma" panose="020B0604030504040204" pitchFamily="34" charset="0"/>
              </a:rPr>
              <a:t>(student) can create the request and send </a:t>
            </a:r>
            <a:r>
              <a:rPr lang="en-US" sz="1200" dirty="0" smtClean="0">
                <a:effectLst/>
                <a:latin typeface="Tahoma" panose="020B0604030504040204" pitchFamily="34" charset="0"/>
                <a:ea typeface="Tahoma" panose="020B0604030504040204" pitchFamily="34" charset="0"/>
                <a:cs typeface="Tahoma" panose="020B0604030504040204" pitchFamily="34" charset="0"/>
              </a:rPr>
              <a:t>it to the </a:t>
            </a:r>
            <a:r>
              <a:rPr lang="en-US" sz="1200" dirty="0">
                <a:effectLst/>
                <a:latin typeface="Tahoma" panose="020B0604030504040204" pitchFamily="34" charset="0"/>
                <a:ea typeface="Tahoma" panose="020B0604030504040204" pitchFamily="34" charset="0"/>
                <a:cs typeface="Tahoma" panose="020B0604030504040204" pitchFamily="34" charset="0"/>
              </a:rPr>
              <a:t>Requestor (PI) for review and approval.</a:t>
            </a:r>
          </a:p>
        </p:txBody>
      </p:sp>
      <p:cxnSp>
        <p:nvCxnSpPr>
          <p:cNvPr id="13" name="Straight Arrow Connector 12"/>
          <p:cNvCxnSpPr/>
          <p:nvPr/>
        </p:nvCxnSpPr>
        <p:spPr>
          <a:xfrm flipH="1">
            <a:off x="5165841" y="3255264"/>
            <a:ext cx="3416808" cy="116433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165841" y="3969263"/>
            <a:ext cx="3416808" cy="160857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6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862" y="1097116"/>
            <a:ext cx="3803688" cy="5081742"/>
          </a:xfrm>
        </p:spPr>
        <p:txBody>
          <a:bodyPr>
            <a:normAutofit fontScale="85000" lnSpcReduction="20000"/>
          </a:bodyPr>
          <a:lstStyle/>
          <a:p>
            <a:pPr marL="0" indent="0">
              <a:buNone/>
            </a:pPr>
            <a:r>
              <a:rPr lang="en-US" dirty="0" smtClean="0"/>
              <a:t>All fields in red must be completed. To ensure your order is placed with the correct vendor please complete the Vendor Name field by either using the “Vendor Search” button or by manually typing in the vendor name. </a:t>
            </a:r>
          </a:p>
          <a:p>
            <a:pPr marL="0" indent="0">
              <a:buNone/>
            </a:pPr>
            <a:endParaRPr lang="en-US" dirty="0" smtClean="0"/>
          </a:p>
          <a:p>
            <a:pPr marL="0" indent="0">
              <a:buNone/>
            </a:pPr>
            <a:r>
              <a:rPr lang="en-US" dirty="0" smtClean="0"/>
              <a:t>Click the “Add Line” button to open a pop up window will </a:t>
            </a:r>
            <a:r>
              <a:rPr lang="en-US" dirty="0"/>
              <a:t>appear where you will need to enter the relevant information for the item(s) you </a:t>
            </a:r>
            <a:r>
              <a:rPr lang="en-US" dirty="0" smtClean="0"/>
              <a:t>need </a:t>
            </a:r>
            <a:r>
              <a:rPr lang="en-US" dirty="0"/>
              <a:t>to order</a:t>
            </a:r>
            <a:r>
              <a:rPr lang="en-US" dirty="0" smtClean="0"/>
              <a:t>.</a:t>
            </a:r>
            <a:endParaRPr lang="en-US" dirty="0"/>
          </a:p>
        </p:txBody>
      </p:sp>
      <p:sp>
        <p:nvSpPr>
          <p:cNvPr id="3" name="Title 2"/>
          <p:cNvSpPr>
            <a:spLocks noGrp="1"/>
          </p:cNvSpPr>
          <p:nvPr>
            <p:ph type="title"/>
          </p:nvPr>
        </p:nvSpPr>
        <p:spPr/>
        <p:txBody>
          <a:bodyPr/>
          <a:lstStyle/>
          <a:p>
            <a:r>
              <a:rPr lang="en-US" sz="3600" dirty="0"/>
              <a:t>N</a:t>
            </a:r>
            <a:r>
              <a:rPr lang="en-US" sz="3600" dirty="0" smtClean="0"/>
              <a:t>on-</a:t>
            </a:r>
            <a:r>
              <a:rPr lang="en-US" sz="3600" dirty="0" err="1" smtClean="0"/>
              <a:t>eCatalog</a:t>
            </a:r>
            <a:r>
              <a:rPr lang="en-US" sz="3600" dirty="0" smtClean="0"/>
              <a:t> Orders cont.</a:t>
            </a:r>
            <a:endParaRPr lang="en-US" dirty="0"/>
          </a:p>
        </p:txBody>
      </p:sp>
      <p:pic>
        <p:nvPicPr>
          <p:cNvPr id="4" name="Picture 3"/>
          <p:cNvPicPr>
            <a:picLocks noChangeAspect="1"/>
          </p:cNvPicPr>
          <p:nvPr/>
        </p:nvPicPr>
        <p:blipFill>
          <a:blip r:embed="rId2"/>
          <a:stretch>
            <a:fillRect/>
          </a:stretch>
        </p:blipFill>
        <p:spPr>
          <a:xfrm>
            <a:off x="4551901" y="1097116"/>
            <a:ext cx="6499289" cy="4850216"/>
          </a:xfrm>
          <a:prstGeom prst="rect">
            <a:avLst/>
          </a:prstGeom>
          <a:ln>
            <a:solidFill>
              <a:schemeClr val="tx2"/>
            </a:solidFill>
          </a:ln>
        </p:spPr>
      </p:pic>
      <p:cxnSp>
        <p:nvCxnSpPr>
          <p:cNvPr id="13" name="Straight Arrow Connector 12"/>
          <p:cNvCxnSpPr>
            <a:stCxn id="12" idx="1"/>
          </p:cNvCxnSpPr>
          <p:nvPr/>
        </p:nvCxnSpPr>
        <p:spPr>
          <a:xfrm flipH="1" flipV="1">
            <a:off x="7148692" y="2210540"/>
            <a:ext cx="1880006" cy="138616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p:nvPr/>
        </p:nvSpPr>
        <p:spPr>
          <a:xfrm>
            <a:off x="9028698" y="3083055"/>
            <a:ext cx="2758630" cy="1027306"/>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Begin by </a:t>
            </a:r>
            <a:r>
              <a:rPr lang="en-US" sz="1200" dirty="0" smtClean="0">
                <a:latin typeface="Tahoma" panose="020B0604030504040204" pitchFamily="34" charset="0"/>
                <a:ea typeface="Tahoma" panose="020B0604030504040204" pitchFamily="34" charset="0"/>
                <a:cs typeface="Tahoma" panose="020B0604030504040204" pitchFamily="34" charset="0"/>
              </a:rPr>
              <a:t>completing the required red italic fields. </a:t>
            </a:r>
            <a:r>
              <a:rPr lang="en-US" sz="1200" dirty="0">
                <a:latin typeface="Tahoma" panose="020B0604030504040204" pitchFamily="34" charset="0"/>
                <a:ea typeface="Tahoma" panose="020B0604030504040204" pitchFamily="34" charset="0"/>
                <a:cs typeface="Tahoma" panose="020B0604030504040204" pitchFamily="34" charset="0"/>
              </a:rPr>
              <a:t>You must also include </a:t>
            </a:r>
            <a:r>
              <a:rPr lang="en-US" sz="1200" dirty="0" smtClean="0">
                <a:latin typeface="Tahoma" panose="020B0604030504040204" pitchFamily="34" charset="0"/>
                <a:ea typeface="Tahoma" panose="020B0604030504040204" pitchFamily="34" charset="0"/>
                <a:cs typeface="Tahoma" panose="020B0604030504040204" pitchFamily="34" charset="0"/>
              </a:rPr>
              <a:t>the vendor </a:t>
            </a:r>
            <a:r>
              <a:rPr lang="en-US" sz="1200" dirty="0">
                <a:latin typeface="Tahoma" panose="020B0604030504040204" pitchFamily="34" charset="0"/>
                <a:ea typeface="Tahoma" panose="020B0604030504040204" pitchFamily="34" charset="0"/>
                <a:cs typeface="Tahoma" panose="020B0604030504040204" pitchFamily="34" charset="0"/>
              </a:rPr>
              <a:t>name. You can </a:t>
            </a:r>
            <a:r>
              <a:rPr lang="en-US" sz="1200" dirty="0" smtClean="0">
                <a:latin typeface="Tahoma" panose="020B0604030504040204" pitchFamily="34" charset="0"/>
                <a:ea typeface="Tahoma" panose="020B0604030504040204" pitchFamily="34" charset="0"/>
                <a:cs typeface="Tahoma" panose="020B0604030504040204" pitchFamily="34" charset="0"/>
              </a:rPr>
              <a:t>either use the Vendor Search button or </a:t>
            </a:r>
            <a:r>
              <a:rPr lang="en-US" sz="1200" dirty="0">
                <a:latin typeface="Tahoma" panose="020B0604030504040204" pitchFamily="34" charset="0"/>
                <a:ea typeface="Tahoma" panose="020B0604030504040204" pitchFamily="34" charset="0"/>
                <a:cs typeface="Tahoma" panose="020B0604030504040204" pitchFamily="34" charset="0"/>
              </a:rPr>
              <a:t>enter the vendor name </a:t>
            </a:r>
            <a:r>
              <a:rPr lang="en-US" sz="1200" dirty="0" smtClean="0">
                <a:latin typeface="Tahoma" panose="020B0604030504040204" pitchFamily="34" charset="0"/>
                <a:ea typeface="Tahoma" panose="020B0604030504040204" pitchFamily="34" charset="0"/>
                <a:cs typeface="Tahoma" panose="020B0604030504040204" pitchFamily="34" charset="0"/>
              </a:rPr>
              <a:t>manually.</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10" name="Straight Arrow Connector 9"/>
          <p:cNvCxnSpPr>
            <a:stCxn id="12" idx="1"/>
          </p:cNvCxnSpPr>
          <p:nvPr/>
        </p:nvCxnSpPr>
        <p:spPr>
          <a:xfrm flipH="1" flipV="1">
            <a:off x="6422074" y="2361460"/>
            <a:ext cx="2606624" cy="123524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1"/>
          </p:cNvCxnSpPr>
          <p:nvPr/>
        </p:nvCxnSpPr>
        <p:spPr>
          <a:xfrm flipH="1" flipV="1">
            <a:off x="6305222" y="2485748"/>
            <a:ext cx="2723476" cy="111096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flipV="1">
            <a:off x="8804950" y="2210540"/>
            <a:ext cx="223748" cy="138616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1"/>
          </p:cNvCxnSpPr>
          <p:nvPr/>
        </p:nvCxnSpPr>
        <p:spPr>
          <a:xfrm flipH="1" flipV="1">
            <a:off x="6231748" y="2618914"/>
            <a:ext cx="2796950" cy="9777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 Box 13"/>
          <p:cNvSpPr txBox="1"/>
          <p:nvPr/>
        </p:nvSpPr>
        <p:spPr>
          <a:xfrm>
            <a:off x="5782248" y="3974813"/>
            <a:ext cx="3166444" cy="526165"/>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smtClean="0">
                <a:effectLst/>
                <a:latin typeface="Tahoma" panose="020B0604030504040204" pitchFamily="34" charset="0"/>
                <a:ea typeface="Tahoma" panose="020B0604030504040204" pitchFamily="34" charset="0"/>
                <a:cs typeface="Tahoma" panose="020B0604030504040204" pitchFamily="34" charset="0"/>
              </a:rPr>
              <a:t>Click the “Add Line” button to enter needed items (a pop-up window will appear).</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26" name="Straight Arrow Connector 25"/>
          <p:cNvCxnSpPr>
            <a:stCxn id="25" idx="1"/>
          </p:cNvCxnSpPr>
          <p:nvPr/>
        </p:nvCxnSpPr>
        <p:spPr>
          <a:xfrm flipH="1" flipV="1">
            <a:off x="5046112" y="4031940"/>
            <a:ext cx="736136" cy="20595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3220" y="1206502"/>
            <a:ext cx="5391150" cy="4295775"/>
          </a:xfrm>
          <a:prstGeom prst="rect">
            <a:avLst/>
          </a:prstGeom>
          <a:ln>
            <a:solidFill>
              <a:schemeClr val="tx2"/>
            </a:solidFill>
          </a:ln>
        </p:spPr>
      </p:pic>
      <p:sp>
        <p:nvSpPr>
          <p:cNvPr id="2" name="Content Placeholder 1"/>
          <p:cNvSpPr>
            <a:spLocks noGrp="1"/>
          </p:cNvSpPr>
          <p:nvPr>
            <p:ph idx="1"/>
          </p:nvPr>
        </p:nvSpPr>
        <p:spPr>
          <a:xfrm>
            <a:off x="348941" y="1206502"/>
            <a:ext cx="3546088" cy="4440416"/>
          </a:xfrm>
        </p:spPr>
        <p:txBody>
          <a:bodyPr>
            <a:normAutofit/>
          </a:bodyPr>
          <a:lstStyle/>
          <a:p>
            <a:pPr marL="0" indent="0">
              <a:buNone/>
            </a:pPr>
            <a:r>
              <a:rPr lang="en-US" dirty="0"/>
              <a:t>I</a:t>
            </a:r>
            <a:r>
              <a:rPr lang="en-US" dirty="0" smtClean="0"/>
              <a:t>n the pop up window please complete all fields for the item(s) you need to order. If you need to order multiple </a:t>
            </a:r>
            <a:r>
              <a:rPr lang="en-US" i="1" dirty="0" smtClean="0"/>
              <a:t>separate</a:t>
            </a:r>
            <a:r>
              <a:rPr lang="en-US" dirty="0" smtClean="0"/>
              <a:t> items, you can click the “Save &amp; Add Next” button to add another line on your purchase order.</a:t>
            </a:r>
            <a:endParaRPr lang="en-US" dirty="0"/>
          </a:p>
        </p:txBody>
      </p:sp>
      <p:sp>
        <p:nvSpPr>
          <p:cNvPr id="3" name="Title 2"/>
          <p:cNvSpPr>
            <a:spLocks noGrp="1"/>
          </p:cNvSpPr>
          <p:nvPr>
            <p:ph type="title"/>
          </p:nvPr>
        </p:nvSpPr>
        <p:spPr/>
        <p:txBody>
          <a:bodyPr/>
          <a:lstStyle/>
          <a:p>
            <a:r>
              <a:rPr lang="en-US" sz="3600" dirty="0"/>
              <a:t>N</a:t>
            </a:r>
            <a:r>
              <a:rPr lang="en-US" sz="3600" dirty="0" smtClean="0"/>
              <a:t>on-</a:t>
            </a:r>
            <a:r>
              <a:rPr lang="en-US" sz="3600" dirty="0" err="1" smtClean="0"/>
              <a:t>eCatalog</a:t>
            </a:r>
            <a:r>
              <a:rPr lang="en-US" sz="3600" dirty="0" smtClean="0"/>
              <a:t> Orders cont.</a:t>
            </a:r>
            <a:endParaRPr lang="en-US" dirty="0"/>
          </a:p>
        </p:txBody>
      </p:sp>
      <p:cxnSp>
        <p:nvCxnSpPr>
          <p:cNvPr id="13" name="Straight Arrow Connector 12"/>
          <p:cNvCxnSpPr>
            <a:stCxn id="30" idx="1"/>
          </p:cNvCxnSpPr>
          <p:nvPr/>
        </p:nvCxnSpPr>
        <p:spPr>
          <a:xfrm flipH="1">
            <a:off x="6920359" y="3947361"/>
            <a:ext cx="2178430" cy="68042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p:nvPr/>
        </p:nvSpPr>
        <p:spPr>
          <a:xfrm>
            <a:off x="9084449" y="2956572"/>
            <a:ext cx="2771155" cy="455442"/>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Enter your order information here. Red italics indicate a required field. </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cxnSp>
        <p:nvCxnSpPr>
          <p:cNvPr id="10" name="Straight Arrow Connector 9"/>
          <p:cNvCxnSpPr>
            <a:stCxn id="12" idx="1"/>
          </p:cNvCxnSpPr>
          <p:nvPr/>
        </p:nvCxnSpPr>
        <p:spPr>
          <a:xfrm flipH="1">
            <a:off x="6817050" y="3184293"/>
            <a:ext cx="2267399" cy="3914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1"/>
          </p:cNvCxnSpPr>
          <p:nvPr/>
        </p:nvCxnSpPr>
        <p:spPr>
          <a:xfrm flipH="1" flipV="1">
            <a:off x="5899120" y="2931930"/>
            <a:ext cx="3185329" cy="2523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1"/>
          </p:cNvCxnSpPr>
          <p:nvPr/>
        </p:nvCxnSpPr>
        <p:spPr>
          <a:xfrm flipH="1" flipV="1">
            <a:off x="5899120" y="5502277"/>
            <a:ext cx="3199671" cy="2238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1"/>
          </p:cNvCxnSpPr>
          <p:nvPr/>
        </p:nvCxnSpPr>
        <p:spPr>
          <a:xfrm flipH="1" flipV="1">
            <a:off x="6387699" y="3151573"/>
            <a:ext cx="2696750" cy="327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 Box 2"/>
          <p:cNvSpPr txBox="1"/>
          <p:nvPr/>
        </p:nvSpPr>
        <p:spPr>
          <a:xfrm>
            <a:off x="9098791" y="5415382"/>
            <a:ext cx="2756814" cy="62143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You </a:t>
            </a:r>
            <a:r>
              <a:rPr lang="en-US" sz="1200" dirty="0">
                <a:latin typeface="Tahoma" panose="020B0604030504040204" pitchFamily="34" charset="0"/>
                <a:ea typeface="Tahoma" panose="020B0604030504040204" pitchFamily="34" charset="0"/>
                <a:cs typeface="Tahoma" panose="020B0604030504040204" pitchFamily="34" charset="0"/>
              </a:rPr>
              <a:t>can then either “Save” or “Save &amp; </a:t>
            </a:r>
            <a:r>
              <a:rPr lang="en-US" sz="1200" dirty="0" smtClean="0">
                <a:latin typeface="Tahoma" panose="020B0604030504040204" pitchFamily="34" charset="0"/>
                <a:ea typeface="Tahoma" panose="020B0604030504040204" pitchFamily="34" charset="0"/>
                <a:cs typeface="Tahoma" panose="020B0604030504040204" pitchFamily="34" charset="0"/>
              </a:rPr>
              <a:t>Add Next” if you have multiple lines of items to enter.</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200" dirty="0">
                <a:effectLst/>
                <a:latin typeface="Arial"/>
                <a:ea typeface="Times New Roman"/>
                <a:cs typeface="Times New Roman"/>
              </a:rPr>
              <a:t> </a:t>
            </a:r>
          </a:p>
        </p:txBody>
      </p:sp>
      <p:sp>
        <p:nvSpPr>
          <p:cNvPr id="30" name="Text Box 2"/>
          <p:cNvSpPr txBox="1"/>
          <p:nvPr/>
        </p:nvSpPr>
        <p:spPr>
          <a:xfrm>
            <a:off x="9098789" y="3620667"/>
            <a:ext cx="2756815" cy="65338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If you have the item SKU, Part or </a:t>
            </a:r>
            <a:r>
              <a:rPr lang="en-US" sz="1200" dirty="0" smtClean="0">
                <a:latin typeface="Tahoma" panose="020B0604030504040204" pitchFamily="34" charset="0"/>
                <a:ea typeface="Tahoma" panose="020B0604030504040204" pitchFamily="34" charset="0"/>
                <a:cs typeface="Tahoma" panose="020B0604030504040204" pitchFamily="34" charset="0"/>
              </a:rPr>
              <a:t>Manufacturer </a:t>
            </a:r>
            <a:r>
              <a:rPr lang="en-US" sz="1200" dirty="0">
                <a:latin typeface="Tahoma" panose="020B0604030504040204" pitchFamily="34" charset="0"/>
                <a:ea typeface="Tahoma" panose="020B0604030504040204" pitchFamily="34" charset="0"/>
                <a:cs typeface="Tahoma" panose="020B0604030504040204" pitchFamily="34" charset="0"/>
              </a:rPr>
              <a:t>number please enter that information.</a:t>
            </a:r>
          </a:p>
          <a:p>
            <a:pPr marL="0" marR="0">
              <a:spcBef>
                <a:spcPts val="0"/>
              </a:spcBef>
              <a:spcAft>
                <a:spcPts val="0"/>
              </a:spcAft>
            </a:pPr>
            <a:r>
              <a:rPr lang="en-US" sz="1200" dirty="0">
                <a:effectLst/>
                <a:latin typeface="Arial"/>
                <a:ea typeface="Times New Roman"/>
                <a:cs typeface="Times New Roman"/>
              </a:rPr>
              <a:t> </a:t>
            </a:r>
          </a:p>
        </p:txBody>
      </p:sp>
      <p:sp>
        <p:nvSpPr>
          <p:cNvPr id="37" name="Text Box 2"/>
          <p:cNvSpPr txBox="1"/>
          <p:nvPr/>
        </p:nvSpPr>
        <p:spPr>
          <a:xfrm>
            <a:off x="9098789" y="4420974"/>
            <a:ext cx="2756815" cy="852361"/>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Please add the unit price per item. </a:t>
            </a:r>
          </a:p>
          <a:p>
            <a:r>
              <a:rPr lang="en-US" sz="1200" dirty="0" smtClean="0">
                <a:latin typeface="Tahoma" panose="020B0604030504040204" pitchFamily="34" charset="0"/>
                <a:ea typeface="Tahoma" panose="020B0604030504040204" pitchFamily="34" charset="0"/>
                <a:cs typeface="Tahoma" panose="020B0604030504040204" pitchFamily="34" charset="0"/>
              </a:rPr>
              <a:t>Generally </a:t>
            </a:r>
            <a:r>
              <a:rPr lang="en-US" sz="1200" dirty="0">
                <a:latin typeface="Tahoma" panose="020B0604030504040204" pitchFamily="34" charset="0"/>
                <a:ea typeface="Tahoma" panose="020B0604030504040204" pitchFamily="34" charset="0"/>
                <a:cs typeface="Tahoma" panose="020B0604030504040204" pitchFamily="34" charset="0"/>
              </a:rPr>
              <a:t>all good(s) are taxable; </a:t>
            </a:r>
            <a:r>
              <a:rPr lang="en-US" sz="1200" dirty="0" smtClean="0">
                <a:latin typeface="Tahoma" panose="020B0604030504040204" pitchFamily="34" charset="0"/>
                <a:ea typeface="Tahoma" panose="020B0604030504040204" pitchFamily="34" charset="0"/>
                <a:cs typeface="Tahoma" panose="020B0604030504040204" pitchFamily="34" charset="0"/>
              </a:rPr>
              <a:t>research good(s</a:t>
            </a:r>
            <a:r>
              <a:rPr lang="en-US" sz="1200" dirty="0">
                <a:latin typeface="Tahoma" panose="020B0604030504040204" pitchFamily="34" charset="0"/>
                <a:ea typeface="Tahoma" panose="020B0604030504040204" pitchFamily="34" charset="0"/>
                <a:cs typeface="Tahoma" panose="020B0604030504040204" pitchFamily="34" charset="0"/>
              </a:rPr>
              <a:t>) may be permitted to reduced sales </a:t>
            </a:r>
            <a:r>
              <a:rPr lang="en-US" sz="1200" dirty="0" smtClean="0">
                <a:latin typeface="Tahoma" panose="020B0604030504040204" pitchFamily="34" charset="0"/>
                <a:ea typeface="Tahoma" panose="020B0604030504040204" pitchFamily="34" charset="0"/>
                <a:cs typeface="Tahoma" panose="020B0604030504040204" pitchFamily="34" charset="0"/>
              </a:rPr>
              <a:t>tax terms </a:t>
            </a:r>
            <a:r>
              <a:rPr lang="en-US" sz="1200" dirty="0">
                <a:latin typeface="Tahoma" panose="020B0604030504040204" pitchFamily="34" charset="0"/>
                <a:ea typeface="Tahoma" panose="020B0604030504040204" pitchFamily="34" charset="0"/>
                <a:cs typeface="Tahoma" panose="020B0604030504040204" pitchFamily="34" charset="0"/>
              </a:rPr>
              <a:t>if </a:t>
            </a:r>
            <a:r>
              <a:rPr lang="en-US" sz="1200" dirty="0" smtClean="0">
                <a:latin typeface="Tahoma" panose="020B0604030504040204" pitchFamily="34" charset="0"/>
                <a:ea typeface="Tahoma" panose="020B0604030504040204" pitchFamily="34" charset="0"/>
                <a:cs typeface="Tahoma" panose="020B0604030504040204" pitchFamily="34" charset="0"/>
              </a:rPr>
              <a:t>applicable.</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43" name="Straight Arrow Connector 42"/>
          <p:cNvCxnSpPr>
            <a:stCxn id="37" idx="1"/>
          </p:cNvCxnSpPr>
          <p:nvPr/>
        </p:nvCxnSpPr>
        <p:spPr>
          <a:xfrm flipH="1">
            <a:off x="6263413" y="4847155"/>
            <a:ext cx="2835376" cy="816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5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54466</TotalTime>
  <Words>1446</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Tahoma</vt:lpstr>
      <vt:lpstr>Times New Roman</vt:lpstr>
      <vt:lpstr>4_Office Theme</vt:lpstr>
      <vt:lpstr>PowerPoint Presentation</vt:lpstr>
      <vt:lpstr>eBuy Requestor Instructions</vt:lpstr>
      <vt:lpstr>Featured Vendors</vt:lpstr>
      <vt:lpstr>Accessing eBuy </vt:lpstr>
      <vt:lpstr>Accessing eBuy cont.</vt:lpstr>
      <vt:lpstr>Accessing eBuy cont.</vt:lpstr>
      <vt:lpstr>Non-eCatalog Orders</vt:lpstr>
      <vt:lpstr>Non-eCatalog Orders cont.</vt:lpstr>
      <vt:lpstr>Non-eCatalog Orders cont.</vt:lpstr>
      <vt:lpstr>Non-eCatalog Orders cont.</vt:lpstr>
      <vt:lpstr>eCatalog Orders</vt:lpstr>
      <vt:lpstr>eCatalog Orders cont.</vt:lpstr>
      <vt:lpstr>eCatalog Orders cont.</vt:lpstr>
      <vt:lpstr>Adding Sub-Requestor Roles</vt:lpstr>
      <vt:lpstr>Adding Sub-Requestor Roles cont.</vt:lpstr>
      <vt:lpstr>Viewing Requests &amp; Searching Orders</vt:lpstr>
      <vt:lpstr>View Requests</vt:lpstr>
      <vt:lpstr>Search Orders</vt:lpstr>
      <vt:lpstr>Additional Assistance</vt:lpstr>
    </vt:vector>
  </TitlesOfParts>
  <Company>COE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Meluski</dc:creator>
  <cp:lastModifiedBy>Alissa Rackstraw</cp:lastModifiedBy>
  <cp:revision>805</cp:revision>
  <cp:lastPrinted>2018-05-10T20:57:26Z</cp:lastPrinted>
  <dcterms:created xsi:type="dcterms:W3CDTF">2016-04-25T16:40:06Z</dcterms:created>
  <dcterms:modified xsi:type="dcterms:W3CDTF">2019-09-12T18:55:35Z</dcterms:modified>
</cp:coreProperties>
</file>