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handoutMasterIdLst>
    <p:handoutMasterId r:id="rId5"/>
  </p:handoutMasterIdLst>
  <p:sldIdLst>
    <p:sldId id="264" r:id="rId2"/>
    <p:sldId id="261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3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2AD101-24C0-4771-9B29-9FF3A8D67DF6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C4C96-9E9F-443C-903E-5B3FEDC6D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96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4005652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0892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66531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4038600" y="6356350"/>
            <a:ext cx="914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6" name="Shape 26" descr="students_ttl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5680953"/>
            <a:ext cx="12171968" cy="11770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" name="Shape 11" descr="students_ttle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" y="5680953"/>
            <a:ext cx="12171899" cy="1176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Shape 1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272251" y="404824"/>
            <a:ext cx="2765400" cy="10257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838200" y="55165"/>
            <a:ext cx="10515600" cy="1325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Librarians</a:t>
            </a:r>
          </a:p>
        </p:txBody>
      </p:sp>
      <p:sp>
        <p:nvSpPr>
          <p:cNvPr id="150" name="Shape 150"/>
          <p:cNvSpPr txBox="1"/>
          <p:nvPr/>
        </p:nvSpPr>
        <p:spPr>
          <a:xfrm>
            <a:off x="1181100" y="1151040"/>
            <a:ext cx="9431974" cy="3345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buSzPct val="100000"/>
            </a:pPr>
            <a:endParaRPr lang="en-US" sz="800" dirty="0"/>
          </a:p>
          <a:p>
            <a:pPr marL="457200" indent="-457200">
              <a:buSzPct val="100000"/>
              <a:buFontTx/>
              <a:buChar char="●"/>
            </a:pPr>
            <a:r>
              <a:rPr lang="en-US" sz="2800" dirty="0" smtClean="0"/>
              <a:t>Ying </a:t>
            </a:r>
            <a:r>
              <a:rPr lang="en-US" sz="2800" dirty="0"/>
              <a:t>Shen: </a:t>
            </a:r>
            <a:r>
              <a:rPr lang="en-US" sz="2800" dirty="0" smtClean="0"/>
              <a:t>Library Class Sessions</a:t>
            </a:r>
          </a:p>
          <a:p>
            <a:pPr marL="457200" indent="-457200">
              <a:buSzPct val="100000"/>
              <a:buFontTx/>
              <a:buChar char="●"/>
            </a:pPr>
            <a:endParaRPr lang="en-US" sz="800" dirty="0"/>
          </a:p>
          <a:p>
            <a:pPr marL="457200" indent="-457200">
              <a:buSzPct val="100000"/>
              <a:buFontTx/>
              <a:buChar char="●"/>
            </a:pPr>
            <a:r>
              <a:rPr lang="en-US" sz="2800" dirty="0" smtClean="0"/>
              <a:t>Michele Potter: </a:t>
            </a:r>
            <a:r>
              <a:rPr lang="en-US" sz="2800" dirty="0"/>
              <a:t>Purchasing Suggestions</a:t>
            </a:r>
          </a:p>
          <a:p>
            <a:pPr marL="457200" lvl="0" indent="-457200" rtl="0">
              <a:spcBef>
                <a:spcPts val="0"/>
              </a:spcBef>
              <a:buSzPct val="100000"/>
              <a:buChar char="●"/>
            </a:pPr>
            <a:endParaRPr lang="en-US" sz="800" dirty="0" smtClean="0"/>
          </a:p>
          <a:p>
            <a:pPr marL="457200" indent="-457200">
              <a:buSzPct val="100000"/>
              <a:buFontTx/>
              <a:buChar char="●"/>
            </a:pPr>
            <a:r>
              <a:rPr lang="en-US" sz="2800" dirty="0" smtClean="0"/>
              <a:t>Kat </a:t>
            </a:r>
            <a:r>
              <a:rPr lang="en-US" sz="2800" dirty="0" err="1"/>
              <a:t>Koziar</a:t>
            </a:r>
            <a:r>
              <a:rPr lang="en-US" sz="2800" dirty="0"/>
              <a:t>: Data Management </a:t>
            </a:r>
            <a:r>
              <a:rPr lang="en-US" sz="2800" dirty="0" smtClean="0"/>
              <a:t>(Plans, Sharing, </a:t>
            </a:r>
            <a:r>
              <a:rPr lang="en-US" sz="2800" dirty="0" err="1" smtClean="0"/>
              <a:t>etc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pic>
        <p:nvPicPr>
          <p:cNvPr id="152" name="Shape 152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43592" y="3742240"/>
            <a:ext cx="1655466" cy="1649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011" y="3742240"/>
            <a:ext cx="1488278" cy="1637106"/>
          </a:xfrm>
          <a:prstGeom prst="rect">
            <a:avLst/>
          </a:prstGeom>
        </p:spPr>
      </p:pic>
      <p:pic>
        <p:nvPicPr>
          <p:cNvPr id="10" name="Shape 100"/>
          <p:cNvPicPr>
            <a:picLocks noChangeAspect="1"/>
          </p:cNvPicPr>
          <p:nvPr/>
        </p:nvPicPr>
        <p:blipFill rotWithShape="1">
          <a:blip r:embed="rId5">
            <a:alphaModFix/>
          </a:blip>
          <a:stretch/>
        </p:blipFill>
        <p:spPr>
          <a:xfrm>
            <a:off x="8581362" y="3561984"/>
            <a:ext cx="1401984" cy="18693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R="0" lvl="0" algn="l" rtl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dirty="0" smtClean="0"/>
              <a:t>10 Library Services</a:t>
            </a:r>
            <a:endParaRPr lang="en-US" dirty="0"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899307" y="1690824"/>
            <a:ext cx="9812236" cy="34907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numCol="2" anchor="t" anchorCtr="0">
            <a:noAutofit/>
          </a:bodyPr>
          <a:lstStyle/>
          <a:p>
            <a:pPr marL="457200" indent="-228600"/>
            <a:r>
              <a:rPr lang="en-US" dirty="0"/>
              <a:t>Research Assistance</a:t>
            </a:r>
          </a:p>
          <a:p>
            <a:pPr marL="914400" lvl="1" indent="-228600">
              <a:spcBef>
                <a:spcPts val="1000"/>
              </a:spcBef>
            </a:pPr>
            <a:r>
              <a:rPr lang="en-US" dirty="0" smtClean="0"/>
              <a:t>Citation Management</a:t>
            </a:r>
          </a:p>
          <a:p>
            <a:pPr marL="457200" marR="0" lvl="0" indent="-228600" algn="l" rtl="0">
              <a:lnSpc>
                <a:spcPct val="90000"/>
              </a:lnSpc>
              <a:spcBef>
                <a:spcPts val="1000"/>
              </a:spcBef>
            </a:pPr>
            <a:r>
              <a:rPr lang="en-US" dirty="0" smtClean="0"/>
              <a:t>ORCID</a:t>
            </a:r>
          </a:p>
          <a:p>
            <a:pPr marL="457200" marR="0" lvl="0" indent="-228600" algn="l" rtl="0">
              <a:lnSpc>
                <a:spcPct val="90000"/>
              </a:lnSpc>
              <a:spcBef>
                <a:spcPts val="1000"/>
              </a:spcBef>
            </a:pPr>
            <a:r>
              <a:rPr lang="en-US" dirty="0" smtClean="0"/>
              <a:t>VPN </a:t>
            </a:r>
          </a:p>
          <a:p>
            <a:pPr marL="457200" marR="0" lvl="0" indent="-228600" algn="l" rtl="0">
              <a:lnSpc>
                <a:spcPct val="90000"/>
              </a:lnSpc>
              <a:spcBef>
                <a:spcPts val="1000"/>
              </a:spcBef>
            </a:pPr>
            <a:r>
              <a:rPr lang="en-US" dirty="0" smtClean="0"/>
              <a:t>ILL (Interlibrary Loans)</a:t>
            </a:r>
            <a:endParaRPr lang="en-US" dirty="0"/>
          </a:p>
          <a:p>
            <a:pPr marL="457200" marR="0" lvl="0" indent="-228600" algn="l" rtl="0">
              <a:lnSpc>
                <a:spcPct val="90000"/>
              </a:lnSpc>
              <a:spcBef>
                <a:spcPts val="1000"/>
              </a:spcBef>
            </a:pPr>
            <a:r>
              <a:rPr lang="en-US" dirty="0" smtClean="0"/>
              <a:t>Databases</a:t>
            </a:r>
          </a:p>
          <a:p>
            <a:pPr marL="914400" lvl="1" indent="-228600">
              <a:spcBef>
                <a:spcPts val="1000"/>
              </a:spcBef>
            </a:pPr>
            <a:r>
              <a:rPr lang="en-US" dirty="0" smtClean="0"/>
              <a:t>WOS</a:t>
            </a:r>
          </a:p>
          <a:p>
            <a:pPr marL="457200" marR="0" lvl="0" indent="-228600" algn="l" rtl="0">
              <a:lnSpc>
                <a:spcPct val="90000"/>
              </a:lnSpc>
              <a:spcBef>
                <a:spcPts val="1000"/>
              </a:spcBef>
            </a:pPr>
            <a:endParaRPr lang="en-US" dirty="0" smtClean="0"/>
          </a:p>
          <a:p>
            <a:pPr marL="457200" marR="0" lvl="0" indent="-228600" algn="l" rtl="0">
              <a:lnSpc>
                <a:spcPct val="90000"/>
              </a:lnSpc>
              <a:spcBef>
                <a:spcPts val="1000"/>
              </a:spcBef>
            </a:pPr>
            <a:r>
              <a:rPr lang="en-US" dirty="0" smtClean="0"/>
              <a:t>Reserves</a:t>
            </a:r>
          </a:p>
          <a:p>
            <a:pPr marL="457200" marR="0" lvl="0" indent="-228600" algn="l" rtl="0">
              <a:lnSpc>
                <a:spcPct val="90000"/>
              </a:lnSpc>
              <a:spcBef>
                <a:spcPts val="1000"/>
              </a:spcBef>
            </a:pPr>
            <a:r>
              <a:rPr lang="en-US" dirty="0" smtClean="0"/>
              <a:t>Open Access Mandate</a:t>
            </a:r>
          </a:p>
          <a:p>
            <a:pPr marL="914400" lvl="1" indent="-228600">
              <a:spcBef>
                <a:spcPts val="1000"/>
              </a:spcBef>
            </a:pPr>
            <a:r>
              <a:rPr lang="en-US" dirty="0" smtClean="0"/>
              <a:t>Different than </a:t>
            </a:r>
            <a:r>
              <a:rPr lang="en-US" dirty="0" err="1" smtClean="0"/>
              <a:t>eFile</a:t>
            </a:r>
            <a:endParaRPr lang="en-US" dirty="0"/>
          </a:p>
          <a:p>
            <a:pPr marL="457200" marR="0" lvl="0" indent="-228600" algn="l" rtl="0">
              <a:lnSpc>
                <a:spcPct val="90000"/>
              </a:lnSpc>
              <a:spcBef>
                <a:spcPts val="1000"/>
              </a:spcBef>
            </a:pPr>
            <a:r>
              <a:rPr lang="en-US" dirty="0" err="1" smtClean="0"/>
              <a:t>Creat’R</a:t>
            </a:r>
            <a:r>
              <a:rPr lang="en-US" dirty="0" smtClean="0"/>
              <a:t> Lab</a:t>
            </a:r>
          </a:p>
          <a:p>
            <a:pPr marL="914400" lvl="1" indent="-228600">
              <a:spcBef>
                <a:spcPts val="1000"/>
              </a:spcBef>
            </a:pPr>
            <a:r>
              <a:rPr lang="en-US" dirty="0" smtClean="0"/>
              <a:t>3d Printing</a:t>
            </a:r>
          </a:p>
          <a:p>
            <a:pPr marL="457200" indent="-228600"/>
            <a:r>
              <a:rPr lang="en-US" dirty="0" smtClean="0"/>
              <a:t>Data Services</a:t>
            </a:r>
          </a:p>
          <a:p>
            <a:pPr marL="457200" indent="-228600"/>
            <a:r>
              <a:rPr lang="en-US" dirty="0" err="1" smtClean="0"/>
              <a:t>LibGuide</a:t>
            </a:r>
            <a:r>
              <a:rPr lang="en-US" dirty="0" smtClean="0"/>
              <a:t> </a:t>
            </a:r>
            <a:r>
              <a:rPr lang="en-US" sz="1400" dirty="0"/>
              <a:t>http://guides.lib.ucr.edu/engfac</a:t>
            </a:r>
            <a:endParaRPr lang="en-US" sz="1400" dirty="0" smtClean="0"/>
          </a:p>
          <a:p>
            <a:pPr marL="457200" marR="0" lvl="0" indent="-228600" algn="l" rtl="0">
              <a:lnSpc>
                <a:spcPct val="90000"/>
              </a:lnSpc>
              <a:spcBef>
                <a:spcPts val="1000"/>
              </a:spcBef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4108</TotalTime>
  <Words>57</Words>
  <Application>Microsoft Office PowerPoint</Application>
  <PresentationFormat>Widescreen</PresentationFormat>
  <Paragraphs>23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Librarians</vt:lpstr>
      <vt:lpstr>10 Library Services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Useful Things About the Library, Faculty Edition</dc:title>
  <dc:creator>Michele Potter</dc:creator>
  <cp:lastModifiedBy>Kat Koziar</cp:lastModifiedBy>
  <cp:revision>12</cp:revision>
  <cp:lastPrinted>2016-09-26T20:13:40Z</cp:lastPrinted>
  <dcterms:modified xsi:type="dcterms:W3CDTF">2019-09-24T00:06:20Z</dcterms:modified>
</cp:coreProperties>
</file>