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6"/>
  </p:notesMasterIdLst>
  <p:handoutMasterIdLst>
    <p:handoutMasterId r:id="rId7"/>
  </p:handoutMasterIdLst>
  <p:sldIdLst>
    <p:sldId id="294" r:id="rId2"/>
    <p:sldId id="347" r:id="rId3"/>
    <p:sldId id="352" r:id="rId4"/>
    <p:sldId id="353" r:id="rId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B00"/>
    <a:srgbClr val="183F74"/>
    <a:srgbClr val="000000"/>
    <a:srgbClr val="2C6CC0"/>
    <a:srgbClr val="003066"/>
    <a:srgbClr val="FFFFFF"/>
    <a:srgbClr val="393B41"/>
    <a:srgbClr val="6F8135"/>
    <a:srgbClr val="FCAAF2"/>
    <a:srgbClr val="F628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3" autoAdjust="0"/>
    <p:restoredTop sz="90698" autoAdjust="0"/>
  </p:normalViewPr>
  <p:slideViewPr>
    <p:cSldViewPr snapToGrid="0">
      <p:cViewPr varScale="1">
        <p:scale>
          <a:sx n="63" d="100"/>
          <a:sy n="63" d="100"/>
        </p:scale>
        <p:origin x="84" y="6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1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F813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F8-495E-9ADC-AEC0009E0E58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F8-495E-9ADC-AEC0009E0E5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F8-495E-9ADC-AEC0009E0E5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F8-495E-9ADC-AEC0009E0E58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F8-495E-9ADC-AEC0009E0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B7EC87-A4F6-4099-B5A4-08BD6F6CBF9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A9E595-50B6-4EC2-94A1-AB36FED0371A}">
      <dgm:prSet phldrT="[Text]" custT="1"/>
      <dgm:spPr>
        <a:solidFill>
          <a:srgbClr val="003066"/>
        </a:solidFill>
      </dgm:spPr>
      <dgm:t>
        <a:bodyPr/>
        <a:lstStyle/>
        <a:p>
          <a:r>
            <a:rPr lang="en-US" sz="1600" b="0" dirty="0">
              <a:latin typeface="Arial" panose="020B0604020202020204" pitchFamily="34" charset="0"/>
              <a:cs typeface="Arial" panose="020B0604020202020204" pitchFamily="34" charset="0"/>
            </a:rPr>
            <a:t>Resume &amp; Interview Skill Workshops</a:t>
          </a:r>
        </a:p>
      </dgm:t>
    </dgm:pt>
    <dgm:pt modelId="{56DF10CC-253B-4472-BC95-99252F37B713}" type="parTrans" cxnId="{8E774664-5C5B-4BD2-9535-E15C5FB0B335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5F0770-4677-451A-B2D8-8F70FC548929}" type="sibTrans" cxnId="{8E774664-5C5B-4BD2-9535-E15C5FB0B335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C93570-BAFA-4D96-9F32-82DC5CFB83B5}">
      <dgm:prSet phldrT="[Text]" custT="1"/>
      <dgm:spPr>
        <a:solidFill>
          <a:srgbClr val="003066"/>
        </a:solidFill>
      </dgm:spPr>
      <dgm:t>
        <a:bodyPr/>
        <a:lstStyle/>
        <a:p>
          <a:r>
            <a:rPr lang="en-US" sz="1600" b="0" dirty="0">
              <a:latin typeface="Arial" panose="020B0604020202020204" pitchFamily="34" charset="0"/>
              <a:cs typeface="Arial" panose="020B0604020202020204" pitchFamily="34" charset="0"/>
            </a:rPr>
            <a:t>Career Info Session featuring Engineering Companies</a:t>
          </a:r>
          <a:endParaRPr lang="en-US" sz="12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B9BE35-8FB1-4B19-B02C-CF1C2DF62E33}" type="parTrans" cxnId="{3AEB2837-64FE-479A-A115-58D1E66FE65E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866ED0-8FD4-4F77-A111-17E1FB682885}" type="sibTrans" cxnId="{3AEB2837-64FE-479A-A115-58D1E66FE65E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221D9B-DE0C-4348-9E58-73E95B6B9749}">
      <dgm:prSet phldrT="[Text]" custT="1"/>
      <dgm:spPr>
        <a:solidFill>
          <a:srgbClr val="003066"/>
        </a:solidFill>
      </dgm:spPr>
      <dgm:t>
        <a:bodyPr/>
        <a:lstStyle/>
        <a:p>
          <a:r>
            <a:rPr lang="en-US" sz="1600" b="0" dirty="0">
              <a:latin typeface="Arial" panose="020B0604020202020204" pitchFamily="34" charset="0"/>
              <a:cs typeface="Arial" panose="020B0604020202020204" pitchFamily="34" charset="0"/>
            </a:rPr>
            <a:t>Job Searching Techniques Workshop</a:t>
          </a:r>
        </a:p>
      </dgm:t>
    </dgm:pt>
    <dgm:pt modelId="{F87C604D-A4FD-45AC-83EF-1767316A9314}" type="parTrans" cxnId="{A71F9657-D9DA-4021-820E-7A505B3C0C42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9B0A00-61F2-4201-B1A8-4F0457B3F9A2}" type="sibTrans" cxnId="{A71F9657-D9DA-4021-820E-7A505B3C0C42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8DCC49-7DAF-4B7B-89C0-AEDEF47B228C}">
      <dgm:prSet phldrT="[Text]" custT="1"/>
      <dgm:spPr>
        <a:solidFill>
          <a:srgbClr val="003066"/>
        </a:solidFill>
      </dgm:spPr>
      <dgm:t>
        <a:bodyPr/>
        <a:lstStyle/>
        <a:p>
          <a:r>
            <a:rPr lang="en-US" sz="1600" b="0" dirty="0">
              <a:latin typeface="Arial" panose="020B0604020202020204" pitchFamily="34" charset="0"/>
              <a:cs typeface="Arial" panose="020B0604020202020204" pitchFamily="34" charset="0"/>
            </a:rPr>
            <a:t>Guest Speakers Panel</a:t>
          </a:r>
        </a:p>
      </dgm:t>
    </dgm:pt>
    <dgm:pt modelId="{CE3AFBB9-1083-4D99-AD98-AD45C86B6C26}" type="parTrans" cxnId="{2AB2ABA6-7E5F-41D6-B87A-285E7E7C1967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6387B1-6901-486E-A51A-A8BE4BD6283F}" type="sibTrans" cxnId="{2AB2ABA6-7E5F-41D6-B87A-285E7E7C1967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8CA81B-0A51-4DD2-84B0-E24B11903A3D}">
      <dgm:prSet phldrT="[Text]" custT="1"/>
      <dgm:spPr>
        <a:solidFill>
          <a:srgbClr val="003066"/>
        </a:solidFill>
      </dgm:spPr>
      <dgm:t>
        <a:bodyPr/>
        <a:lstStyle/>
        <a:p>
          <a:r>
            <a:rPr lang="en-US" sz="1600" b="0" dirty="0">
              <a:latin typeface="Arial" panose="020B0604020202020204" pitchFamily="34" charset="0"/>
              <a:cs typeface="Arial" panose="020B0604020202020204" pitchFamily="34" charset="0"/>
            </a:rPr>
            <a:t>Visits &amp; Tours at Engineering Companies</a:t>
          </a:r>
        </a:p>
      </dgm:t>
    </dgm:pt>
    <dgm:pt modelId="{59CC6014-5D0B-4896-87DA-3AAA62174502}" type="parTrans" cxnId="{14BE9AFB-DA4D-4CDB-BC14-ADAE7ED7600B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6ADFB3-36CB-42AF-9C53-A196F34E9264}" type="sibTrans" cxnId="{14BE9AFB-DA4D-4CDB-BC14-ADAE7ED7600B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73440F-D48A-4394-AAE6-4A57CE3D5304}">
      <dgm:prSet phldrT="[Text]" custT="1"/>
      <dgm:spPr>
        <a:solidFill>
          <a:srgbClr val="003066"/>
        </a:solidFill>
      </dgm:spPr>
      <dgm:t>
        <a:bodyPr/>
        <a:lstStyle/>
        <a:p>
          <a:r>
            <a:rPr lang="en-US" sz="1600" b="0" dirty="0">
              <a:latin typeface="Arial" panose="020B0604020202020204" pitchFamily="34" charset="0"/>
              <a:cs typeface="Arial" panose="020B0604020202020204" pitchFamily="34" charset="0"/>
            </a:rPr>
            <a:t>Graduate &amp; Professional School Info Sessions</a:t>
          </a:r>
        </a:p>
      </dgm:t>
    </dgm:pt>
    <dgm:pt modelId="{ED7DF4CA-3DE7-44D7-85D1-BC3D535623B2}" type="parTrans" cxnId="{043987D0-D632-4D6C-8981-28B7078894A5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AE29CA-DA3B-4EDE-94BB-CE09512FAAB1}" type="sibTrans" cxnId="{043987D0-D632-4D6C-8981-28B7078894A5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28D978-6ACE-47BD-A178-6C589A9811F6}">
      <dgm:prSet phldrT="[Text]" custT="1"/>
      <dgm:spPr>
        <a:solidFill>
          <a:srgbClr val="003066"/>
        </a:solidFill>
      </dgm:spPr>
      <dgm:t>
        <a:bodyPr/>
        <a:lstStyle/>
        <a:p>
          <a:r>
            <a:rPr lang="en-US" sz="1600" b="0" dirty="0">
              <a:latin typeface="Arial" panose="020B0604020202020204" pitchFamily="34" charset="0"/>
              <a:cs typeface="Arial" panose="020B0604020202020204" pitchFamily="34" charset="0"/>
            </a:rPr>
            <a:t>FE/EIT/PE Training &amp; Info Sessions</a:t>
          </a:r>
        </a:p>
      </dgm:t>
    </dgm:pt>
    <dgm:pt modelId="{C8082DF4-C455-4888-8ACB-01E47F6E3B88}" type="parTrans" cxnId="{5067576D-5E4F-4076-9DE0-B329D6912535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BC2CB8-3C08-45DC-AFCD-4B36CBC90C6F}" type="sibTrans" cxnId="{5067576D-5E4F-4076-9DE0-B329D6912535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684167-A3C7-4BC1-B787-010B8BBB62F4}">
      <dgm:prSet phldrT="[Text]" custT="1"/>
      <dgm:spPr>
        <a:solidFill>
          <a:srgbClr val="003066"/>
        </a:solidFill>
      </dgm:spPr>
      <dgm:t>
        <a:bodyPr/>
        <a:lstStyle/>
        <a:p>
          <a:r>
            <a:rPr lang="en-US" sz="1600" b="0" dirty="0">
              <a:latin typeface="Arial" panose="020B0604020202020204" pitchFamily="34" charset="0"/>
              <a:cs typeface="Arial" panose="020B0604020202020204" pitchFamily="34" charset="0"/>
            </a:rPr>
            <a:t>STEM &amp; Engineering/ Technical Career Fairs</a:t>
          </a:r>
        </a:p>
      </dgm:t>
    </dgm:pt>
    <dgm:pt modelId="{B62D93F1-D8E5-4B83-8B69-FDB117056038}" type="parTrans" cxnId="{1ECC0406-5ADF-4756-8F4D-CFEF716D29A2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DAE958-EA0B-4215-BD13-E82DF0269865}" type="sibTrans" cxnId="{1ECC0406-5ADF-4756-8F4D-CFEF716D29A2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DE8462-F6E7-49AA-9FF9-6ECA488E9943}">
      <dgm:prSet phldrT="[Text]" custT="1"/>
      <dgm:spPr>
        <a:solidFill>
          <a:srgbClr val="003066"/>
        </a:solidFill>
      </dgm:spPr>
      <dgm:t>
        <a:bodyPr/>
        <a:lstStyle/>
        <a:p>
          <a:r>
            <a:rPr lang="en-US" sz="1600" b="0" dirty="0">
              <a:latin typeface="Arial" panose="020B0604020202020204" pitchFamily="34" charset="0"/>
              <a:cs typeface="Arial" panose="020B0604020202020204" pitchFamily="34" charset="0"/>
            </a:rPr>
            <a:t>And More!</a:t>
          </a:r>
        </a:p>
      </dgm:t>
    </dgm:pt>
    <dgm:pt modelId="{8E5FDE6F-EA40-44D8-9AC1-12A679ED9AE7}" type="parTrans" cxnId="{75CA67CD-CB72-4535-80CE-4B2FB21E54E9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2C6533-20B9-43AE-A9B3-CD12BAD1BA73}" type="sibTrans" cxnId="{75CA67CD-CB72-4535-80CE-4B2FB21E54E9}">
      <dgm:prSet/>
      <dgm:spPr/>
      <dgm:t>
        <a:bodyPr/>
        <a:lstStyle/>
        <a:p>
          <a:endParaRPr lang="en-US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D317FC-B246-4BAE-8018-AA86B3194BA3}" type="pres">
      <dgm:prSet presAssocID="{6CB7EC87-A4F6-4099-B5A4-08BD6F6CBF9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E5BA40-7078-4330-ADA1-89ED2F0BA5B7}" type="pres">
      <dgm:prSet presAssocID="{A0A9E595-50B6-4EC2-94A1-AB36FED0371A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554FB1-B195-444F-9B8F-6B017812D4B1}" type="pres">
      <dgm:prSet presAssocID="{935F0770-4677-451A-B2D8-8F70FC548929}" presName="sibTrans" presStyleCnt="0"/>
      <dgm:spPr/>
    </dgm:pt>
    <dgm:pt modelId="{55647C94-CFDB-4D0E-A199-668E07B34633}" type="pres">
      <dgm:prSet presAssocID="{32C93570-BAFA-4D96-9F32-82DC5CFB83B5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4F1188-50C3-415C-9F61-A5B2BA93FEE8}" type="pres">
      <dgm:prSet presAssocID="{C7866ED0-8FD4-4F77-A111-17E1FB682885}" presName="sibTrans" presStyleCnt="0"/>
      <dgm:spPr/>
    </dgm:pt>
    <dgm:pt modelId="{DF2F1C3D-6C01-4F1C-8E91-65CD4E5D0642}" type="pres">
      <dgm:prSet presAssocID="{60221D9B-DE0C-4348-9E58-73E95B6B974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F0122A-FDF8-400A-B236-37D5BDDA3968}" type="pres">
      <dgm:prSet presAssocID="{5A9B0A00-61F2-4201-B1A8-4F0457B3F9A2}" presName="sibTrans" presStyleCnt="0"/>
      <dgm:spPr/>
    </dgm:pt>
    <dgm:pt modelId="{2168E6DC-4E12-4693-8B2F-2E88DB3B4F16}" type="pres">
      <dgm:prSet presAssocID="{278DCC49-7DAF-4B7B-89C0-AEDEF47B228C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06ED3E-52BA-41BA-B5D6-EF6A0EBC334A}" type="pres">
      <dgm:prSet presAssocID="{5C6387B1-6901-486E-A51A-A8BE4BD6283F}" presName="sibTrans" presStyleCnt="0"/>
      <dgm:spPr/>
    </dgm:pt>
    <dgm:pt modelId="{444E2ADD-0CA2-4826-B09C-C2713187DC8E}" type="pres">
      <dgm:prSet presAssocID="{928CA81B-0A51-4DD2-84B0-E24B11903A3D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E4AB5E-EFC6-4BC6-B72A-80A014117A85}" type="pres">
      <dgm:prSet presAssocID="{D76ADFB3-36CB-42AF-9C53-A196F34E9264}" presName="sibTrans" presStyleCnt="0"/>
      <dgm:spPr/>
    </dgm:pt>
    <dgm:pt modelId="{5A5356CB-C2AF-46D1-A650-601E1F695CC8}" type="pres">
      <dgm:prSet presAssocID="{6773440F-D48A-4394-AAE6-4A57CE3D5304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F4A62-8E3C-400C-A9A6-404970CBF0EA}" type="pres">
      <dgm:prSet presAssocID="{86AE29CA-DA3B-4EDE-94BB-CE09512FAAB1}" presName="sibTrans" presStyleCnt="0"/>
      <dgm:spPr/>
    </dgm:pt>
    <dgm:pt modelId="{6BE60E3E-6014-4633-BEED-5D4490390826}" type="pres">
      <dgm:prSet presAssocID="{C128D978-6ACE-47BD-A178-6C589A9811F6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A8811-785E-4CA4-A815-77BA4ADBD142}" type="pres">
      <dgm:prSet presAssocID="{1EBC2CB8-3C08-45DC-AFCD-4B36CBC90C6F}" presName="sibTrans" presStyleCnt="0"/>
      <dgm:spPr/>
    </dgm:pt>
    <dgm:pt modelId="{330C29B7-0198-498E-8610-032683578FEA}" type="pres">
      <dgm:prSet presAssocID="{96684167-A3C7-4BC1-B787-010B8BBB62F4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E798D7-E280-4107-A7B6-3CD59406CB57}" type="pres">
      <dgm:prSet presAssocID="{85DAE958-EA0B-4215-BD13-E82DF0269865}" presName="sibTrans" presStyleCnt="0"/>
      <dgm:spPr/>
    </dgm:pt>
    <dgm:pt modelId="{9332C8C6-2D03-421B-91D2-56DE6B784F08}" type="pres">
      <dgm:prSet presAssocID="{1DDE8462-F6E7-49AA-9FF9-6ECA488E9943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CA67CD-CB72-4535-80CE-4B2FB21E54E9}" srcId="{6CB7EC87-A4F6-4099-B5A4-08BD6F6CBF93}" destId="{1DDE8462-F6E7-49AA-9FF9-6ECA488E9943}" srcOrd="8" destOrd="0" parTransId="{8E5FDE6F-EA40-44D8-9AC1-12A679ED9AE7}" sibTransId="{D12C6533-20B9-43AE-A9B3-CD12BAD1BA73}"/>
    <dgm:cxn modelId="{4C6F43D5-0286-46AC-9F77-F8971788021B}" type="presOf" srcId="{32C93570-BAFA-4D96-9F32-82DC5CFB83B5}" destId="{55647C94-CFDB-4D0E-A199-668E07B34633}" srcOrd="0" destOrd="0" presId="urn:microsoft.com/office/officeart/2005/8/layout/default"/>
    <dgm:cxn modelId="{043987D0-D632-4D6C-8981-28B7078894A5}" srcId="{6CB7EC87-A4F6-4099-B5A4-08BD6F6CBF93}" destId="{6773440F-D48A-4394-AAE6-4A57CE3D5304}" srcOrd="5" destOrd="0" parTransId="{ED7DF4CA-3DE7-44D7-85D1-BC3D535623B2}" sibTransId="{86AE29CA-DA3B-4EDE-94BB-CE09512FAAB1}"/>
    <dgm:cxn modelId="{5067576D-5E4F-4076-9DE0-B329D6912535}" srcId="{6CB7EC87-A4F6-4099-B5A4-08BD6F6CBF93}" destId="{C128D978-6ACE-47BD-A178-6C589A9811F6}" srcOrd="6" destOrd="0" parTransId="{C8082DF4-C455-4888-8ACB-01E47F6E3B88}" sibTransId="{1EBC2CB8-3C08-45DC-AFCD-4B36CBC90C6F}"/>
    <dgm:cxn modelId="{13F66672-BAB5-42EC-BC47-D4743CC7913E}" type="presOf" srcId="{6CB7EC87-A4F6-4099-B5A4-08BD6F6CBF93}" destId="{07D317FC-B246-4BAE-8018-AA86B3194BA3}" srcOrd="0" destOrd="0" presId="urn:microsoft.com/office/officeart/2005/8/layout/default"/>
    <dgm:cxn modelId="{DE1B0334-DD20-4480-8157-E30DF9613DC8}" type="presOf" srcId="{96684167-A3C7-4BC1-B787-010B8BBB62F4}" destId="{330C29B7-0198-498E-8610-032683578FEA}" srcOrd="0" destOrd="0" presId="urn:microsoft.com/office/officeart/2005/8/layout/default"/>
    <dgm:cxn modelId="{1ECC0406-5ADF-4756-8F4D-CFEF716D29A2}" srcId="{6CB7EC87-A4F6-4099-B5A4-08BD6F6CBF93}" destId="{96684167-A3C7-4BC1-B787-010B8BBB62F4}" srcOrd="7" destOrd="0" parTransId="{B62D93F1-D8E5-4B83-8B69-FDB117056038}" sibTransId="{85DAE958-EA0B-4215-BD13-E82DF0269865}"/>
    <dgm:cxn modelId="{5865EF18-78C9-4604-B99F-5077BAC7B856}" type="presOf" srcId="{C128D978-6ACE-47BD-A178-6C589A9811F6}" destId="{6BE60E3E-6014-4633-BEED-5D4490390826}" srcOrd="0" destOrd="0" presId="urn:microsoft.com/office/officeart/2005/8/layout/default"/>
    <dgm:cxn modelId="{3AEB2837-64FE-479A-A115-58D1E66FE65E}" srcId="{6CB7EC87-A4F6-4099-B5A4-08BD6F6CBF93}" destId="{32C93570-BAFA-4D96-9F32-82DC5CFB83B5}" srcOrd="1" destOrd="0" parTransId="{F2B9BE35-8FB1-4B19-B02C-CF1C2DF62E33}" sibTransId="{C7866ED0-8FD4-4F77-A111-17E1FB682885}"/>
    <dgm:cxn modelId="{E38F34FC-AF82-46FE-9A4A-989BA298CFD8}" type="presOf" srcId="{278DCC49-7DAF-4B7B-89C0-AEDEF47B228C}" destId="{2168E6DC-4E12-4693-8B2F-2E88DB3B4F16}" srcOrd="0" destOrd="0" presId="urn:microsoft.com/office/officeart/2005/8/layout/default"/>
    <dgm:cxn modelId="{7DD9B684-2E40-4374-8759-034BB32E4056}" type="presOf" srcId="{A0A9E595-50B6-4EC2-94A1-AB36FED0371A}" destId="{DCE5BA40-7078-4330-ADA1-89ED2F0BA5B7}" srcOrd="0" destOrd="0" presId="urn:microsoft.com/office/officeart/2005/8/layout/default"/>
    <dgm:cxn modelId="{2F92CC0C-08C1-4F74-A757-25325CC5B52E}" type="presOf" srcId="{1DDE8462-F6E7-49AA-9FF9-6ECA488E9943}" destId="{9332C8C6-2D03-421B-91D2-56DE6B784F08}" srcOrd="0" destOrd="0" presId="urn:microsoft.com/office/officeart/2005/8/layout/default"/>
    <dgm:cxn modelId="{14BE9AFB-DA4D-4CDB-BC14-ADAE7ED7600B}" srcId="{6CB7EC87-A4F6-4099-B5A4-08BD6F6CBF93}" destId="{928CA81B-0A51-4DD2-84B0-E24B11903A3D}" srcOrd="4" destOrd="0" parTransId="{59CC6014-5D0B-4896-87DA-3AAA62174502}" sibTransId="{D76ADFB3-36CB-42AF-9C53-A196F34E9264}"/>
    <dgm:cxn modelId="{EC685957-598B-4BBB-9141-E2D5D13FF6FA}" type="presOf" srcId="{60221D9B-DE0C-4348-9E58-73E95B6B9749}" destId="{DF2F1C3D-6C01-4F1C-8E91-65CD4E5D0642}" srcOrd="0" destOrd="0" presId="urn:microsoft.com/office/officeart/2005/8/layout/default"/>
    <dgm:cxn modelId="{2AB2ABA6-7E5F-41D6-B87A-285E7E7C1967}" srcId="{6CB7EC87-A4F6-4099-B5A4-08BD6F6CBF93}" destId="{278DCC49-7DAF-4B7B-89C0-AEDEF47B228C}" srcOrd="3" destOrd="0" parTransId="{CE3AFBB9-1083-4D99-AD98-AD45C86B6C26}" sibTransId="{5C6387B1-6901-486E-A51A-A8BE4BD6283F}"/>
    <dgm:cxn modelId="{2E2FB814-FD20-4925-B9B8-5FC4A563B9C0}" type="presOf" srcId="{928CA81B-0A51-4DD2-84B0-E24B11903A3D}" destId="{444E2ADD-0CA2-4826-B09C-C2713187DC8E}" srcOrd="0" destOrd="0" presId="urn:microsoft.com/office/officeart/2005/8/layout/default"/>
    <dgm:cxn modelId="{8E774664-5C5B-4BD2-9535-E15C5FB0B335}" srcId="{6CB7EC87-A4F6-4099-B5A4-08BD6F6CBF93}" destId="{A0A9E595-50B6-4EC2-94A1-AB36FED0371A}" srcOrd="0" destOrd="0" parTransId="{56DF10CC-253B-4472-BC95-99252F37B713}" sibTransId="{935F0770-4677-451A-B2D8-8F70FC548929}"/>
    <dgm:cxn modelId="{A71F9657-D9DA-4021-820E-7A505B3C0C42}" srcId="{6CB7EC87-A4F6-4099-B5A4-08BD6F6CBF93}" destId="{60221D9B-DE0C-4348-9E58-73E95B6B9749}" srcOrd="2" destOrd="0" parTransId="{F87C604D-A4FD-45AC-83EF-1767316A9314}" sibTransId="{5A9B0A00-61F2-4201-B1A8-4F0457B3F9A2}"/>
    <dgm:cxn modelId="{0F2700AF-DF70-4FFE-BD99-6DA2F0E063DD}" type="presOf" srcId="{6773440F-D48A-4394-AAE6-4A57CE3D5304}" destId="{5A5356CB-C2AF-46D1-A650-601E1F695CC8}" srcOrd="0" destOrd="0" presId="urn:microsoft.com/office/officeart/2005/8/layout/default"/>
    <dgm:cxn modelId="{4590003D-57A8-4E4E-8A6D-887813AF1441}" type="presParOf" srcId="{07D317FC-B246-4BAE-8018-AA86B3194BA3}" destId="{DCE5BA40-7078-4330-ADA1-89ED2F0BA5B7}" srcOrd="0" destOrd="0" presId="urn:microsoft.com/office/officeart/2005/8/layout/default"/>
    <dgm:cxn modelId="{DEDBBE28-0D5D-4B1D-B350-88AB0426D97E}" type="presParOf" srcId="{07D317FC-B246-4BAE-8018-AA86B3194BA3}" destId="{A0554FB1-B195-444F-9B8F-6B017812D4B1}" srcOrd="1" destOrd="0" presId="urn:microsoft.com/office/officeart/2005/8/layout/default"/>
    <dgm:cxn modelId="{4872C1DC-A14E-4BDB-B0D7-E9AC8C6CCD69}" type="presParOf" srcId="{07D317FC-B246-4BAE-8018-AA86B3194BA3}" destId="{55647C94-CFDB-4D0E-A199-668E07B34633}" srcOrd="2" destOrd="0" presId="urn:microsoft.com/office/officeart/2005/8/layout/default"/>
    <dgm:cxn modelId="{58C6B68F-30AD-4EAE-9B68-B2049040FEB5}" type="presParOf" srcId="{07D317FC-B246-4BAE-8018-AA86B3194BA3}" destId="{094F1188-50C3-415C-9F61-A5B2BA93FEE8}" srcOrd="3" destOrd="0" presId="urn:microsoft.com/office/officeart/2005/8/layout/default"/>
    <dgm:cxn modelId="{29B8492B-B966-434E-960C-499E65D3E87B}" type="presParOf" srcId="{07D317FC-B246-4BAE-8018-AA86B3194BA3}" destId="{DF2F1C3D-6C01-4F1C-8E91-65CD4E5D0642}" srcOrd="4" destOrd="0" presId="urn:microsoft.com/office/officeart/2005/8/layout/default"/>
    <dgm:cxn modelId="{EF2F5354-EA4E-4C42-94F0-DC1438B5EE18}" type="presParOf" srcId="{07D317FC-B246-4BAE-8018-AA86B3194BA3}" destId="{CFF0122A-FDF8-400A-B236-37D5BDDA3968}" srcOrd="5" destOrd="0" presId="urn:microsoft.com/office/officeart/2005/8/layout/default"/>
    <dgm:cxn modelId="{B3DB3615-D157-4A4F-A13A-3229DE89A754}" type="presParOf" srcId="{07D317FC-B246-4BAE-8018-AA86B3194BA3}" destId="{2168E6DC-4E12-4693-8B2F-2E88DB3B4F16}" srcOrd="6" destOrd="0" presId="urn:microsoft.com/office/officeart/2005/8/layout/default"/>
    <dgm:cxn modelId="{93D537D7-B8D6-4EB0-A249-091DFD11C103}" type="presParOf" srcId="{07D317FC-B246-4BAE-8018-AA86B3194BA3}" destId="{8506ED3E-52BA-41BA-B5D6-EF6A0EBC334A}" srcOrd="7" destOrd="0" presId="urn:microsoft.com/office/officeart/2005/8/layout/default"/>
    <dgm:cxn modelId="{48613078-13D1-41CF-A644-7707049B5D65}" type="presParOf" srcId="{07D317FC-B246-4BAE-8018-AA86B3194BA3}" destId="{444E2ADD-0CA2-4826-B09C-C2713187DC8E}" srcOrd="8" destOrd="0" presId="urn:microsoft.com/office/officeart/2005/8/layout/default"/>
    <dgm:cxn modelId="{051E4907-4F86-4BEF-B718-EE6BA6B2CB04}" type="presParOf" srcId="{07D317FC-B246-4BAE-8018-AA86B3194BA3}" destId="{6DE4AB5E-EFC6-4BC6-B72A-80A014117A85}" srcOrd="9" destOrd="0" presId="urn:microsoft.com/office/officeart/2005/8/layout/default"/>
    <dgm:cxn modelId="{ED7D1E07-2C0A-4F87-863D-197DB84EA1A5}" type="presParOf" srcId="{07D317FC-B246-4BAE-8018-AA86B3194BA3}" destId="{5A5356CB-C2AF-46D1-A650-601E1F695CC8}" srcOrd="10" destOrd="0" presId="urn:microsoft.com/office/officeart/2005/8/layout/default"/>
    <dgm:cxn modelId="{1607816B-28B2-4AC0-8FDA-CB2B8616FAC2}" type="presParOf" srcId="{07D317FC-B246-4BAE-8018-AA86B3194BA3}" destId="{C37F4A62-8E3C-400C-A9A6-404970CBF0EA}" srcOrd="11" destOrd="0" presId="urn:microsoft.com/office/officeart/2005/8/layout/default"/>
    <dgm:cxn modelId="{CE7BB9B4-3D0A-4C6C-8A6C-9EB1D44F1D9C}" type="presParOf" srcId="{07D317FC-B246-4BAE-8018-AA86B3194BA3}" destId="{6BE60E3E-6014-4633-BEED-5D4490390826}" srcOrd="12" destOrd="0" presId="urn:microsoft.com/office/officeart/2005/8/layout/default"/>
    <dgm:cxn modelId="{EA272E61-AA60-4F59-9464-150750B0EDA5}" type="presParOf" srcId="{07D317FC-B246-4BAE-8018-AA86B3194BA3}" destId="{407A8811-785E-4CA4-A815-77BA4ADBD142}" srcOrd="13" destOrd="0" presId="urn:microsoft.com/office/officeart/2005/8/layout/default"/>
    <dgm:cxn modelId="{82A8981C-A2FA-4A36-AFBB-7A12DD283765}" type="presParOf" srcId="{07D317FC-B246-4BAE-8018-AA86B3194BA3}" destId="{330C29B7-0198-498E-8610-032683578FEA}" srcOrd="14" destOrd="0" presId="urn:microsoft.com/office/officeart/2005/8/layout/default"/>
    <dgm:cxn modelId="{966B246F-D51C-4730-979F-6692E5EC1747}" type="presParOf" srcId="{07D317FC-B246-4BAE-8018-AA86B3194BA3}" destId="{7FE798D7-E280-4107-A7B6-3CD59406CB57}" srcOrd="15" destOrd="0" presId="urn:microsoft.com/office/officeart/2005/8/layout/default"/>
    <dgm:cxn modelId="{C3CF67C2-9974-4654-A6BD-E792DC839D28}" type="presParOf" srcId="{07D317FC-B246-4BAE-8018-AA86B3194BA3}" destId="{9332C8C6-2D03-421B-91D2-56DE6B784F08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E5BA40-7078-4330-ADA1-89ED2F0BA5B7}">
      <dsp:nvSpPr>
        <dsp:cNvPr id="0" name=""/>
        <dsp:cNvSpPr/>
      </dsp:nvSpPr>
      <dsp:spPr>
        <a:xfrm>
          <a:off x="174469" y="3355"/>
          <a:ext cx="2071822" cy="1243093"/>
        </a:xfrm>
        <a:prstGeom prst="rect">
          <a:avLst/>
        </a:prstGeom>
        <a:solidFill>
          <a:srgbClr val="003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>
              <a:latin typeface="Arial" panose="020B0604020202020204" pitchFamily="34" charset="0"/>
              <a:cs typeface="Arial" panose="020B0604020202020204" pitchFamily="34" charset="0"/>
            </a:rPr>
            <a:t>Resume &amp; Interview Skill Workshops</a:t>
          </a:r>
        </a:p>
      </dsp:txBody>
      <dsp:txXfrm>
        <a:off x="174469" y="3355"/>
        <a:ext cx="2071822" cy="1243093"/>
      </dsp:txXfrm>
    </dsp:sp>
    <dsp:sp modelId="{55647C94-CFDB-4D0E-A199-668E07B34633}">
      <dsp:nvSpPr>
        <dsp:cNvPr id="0" name=""/>
        <dsp:cNvSpPr/>
      </dsp:nvSpPr>
      <dsp:spPr>
        <a:xfrm>
          <a:off x="2453473" y="3355"/>
          <a:ext cx="2071822" cy="1243093"/>
        </a:xfrm>
        <a:prstGeom prst="rect">
          <a:avLst/>
        </a:prstGeom>
        <a:solidFill>
          <a:srgbClr val="003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>
              <a:latin typeface="Arial" panose="020B0604020202020204" pitchFamily="34" charset="0"/>
              <a:cs typeface="Arial" panose="020B0604020202020204" pitchFamily="34" charset="0"/>
            </a:rPr>
            <a:t>Career Info Session featuring Engineering Companies</a:t>
          </a:r>
          <a:endParaRPr lang="en-US" sz="12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53473" y="3355"/>
        <a:ext cx="2071822" cy="1243093"/>
      </dsp:txXfrm>
    </dsp:sp>
    <dsp:sp modelId="{DF2F1C3D-6C01-4F1C-8E91-65CD4E5D0642}">
      <dsp:nvSpPr>
        <dsp:cNvPr id="0" name=""/>
        <dsp:cNvSpPr/>
      </dsp:nvSpPr>
      <dsp:spPr>
        <a:xfrm>
          <a:off x="4732477" y="3355"/>
          <a:ext cx="2071822" cy="1243093"/>
        </a:xfrm>
        <a:prstGeom prst="rect">
          <a:avLst/>
        </a:prstGeom>
        <a:solidFill>
          <a:srgbClr val="003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>
              <a:latin typeface="Arial" panose="020B0604020202020204" pitchFamily="34" charset="0"/>
              <a:cs typeface="Arial" panose="020B0604020202020204" pitchFamily="34" charset="0"/>
            </a:rPr>
            <a:t>Job Searching Techniques Workshop</a:t>
          </a:r>
        </a:p>
      </dsp:txBody>
      <dsp:txXfrm>
        <a:off x="4732477" y="3355"/>
        <a:ext cx="2071822" cy="1243093"/>
      </dsp:txXfrm>
    </dsp:sp>
    <dsp:sp modelId="{2168E6DC-4E12-4693-8B2F-2E88DB3B4F16}">
      <dsp:nvSpPr>
        <dsp:cNvPr id="0" name=""/>
        <dsp:cNvSpPr/>
      </dsp:nvSpPr>
      <dsp:spPr>
        <a:xfrm>
          <a:off x="174469" y="1453631"/>
          <a:ext cx="2071822" cy="1243093"/>
        </a:xfrm>
        <a:prstGeom prst="rect">
          <a:avLst/>
        </a:prstGeom>
        <a:solidFill>
          <a:srgbClr val="003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>
              <a:latin typeface="Arial" panose="020B0604020202020204" pitchFamily="34" charset="0"/>
              <a:cs typeface="Arial" panose="020B0604020202020204" pitchFamily="34" charset="0"/>
            </a:rPr>
            <a:t>Guest Speakers Panel</a:t>
          </a:r>
        </a:p>
      </dsp:txBody>
      <dsp:txXfrm>
        <a:off x="174469" y="1453631"/>
        <a:ext cx="2071822" cy="1243093"/>
      </dsp:txXfrm>
    </dsp:sp>
    <dsp:sp modelId="{444E2ADD-0CA2-4826-B09C-C2713187DC8E}">
      <dsp:nvSpPr>
        <dsp:cNvPr id="0" name=""/>
        <dsp:cNvSpPr/>
      </dsp:nvSpPr>
      <dsp:spPr>
        <a:xfrm>
          <a:off x="2453473" y="1453631"/>
          <a:ext cx="2071822" cy="1243093"/>
        </a:xfrm>
        <a:prstGeom prst="rect">
          <a:avLst/>
        </a:prstGeom>
        <a:solidFill>
          <a:srgbClr val="003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>
              <a:latin typeface="Arial" panose="020B0604020202020204" pitchFamily="34" charset="0"/>
              <a:cs typeface="Arial" panose="020B0604020202020204" pitchFamily="34" charset="0"/>
            </a:rPr>
            <a:t>Visits &amp; Tours at Engineering Companies</a:t>
          </a:r>
        </a:p>
      </dsp:txBody>
      <dsp:txXfrm>
        <a:off x="2453473" y="1453631"/>
        <a:ext cx="2071822" cy="1243093"/>
      </dsp:txXfrm>
    </dsp:sp>
    <dsp:sp modelId="{5A5356CB-C2AF-46D1-A650-601E1F695CC8}">
      <dsp:nvSpPr>
        <dsp:cNvPr id="0" name=""/>
        <dsp:cNvSpPr/>
      </dsp:nvSpPr>
      <dsp:spPr>
        <a:xfrm>
          <a:off x="4732477" y="1453631"/>
          <a:ext cx="2071822" cy="1243093"/>
        </a:xfrm>
        <a:prstGeom prst="rect">
          <a:avLst/>
        </a:prstGeom>
        <a:solidFill>
          <a:srgbClr val="003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>
              <a:latin typeface="Arial" panose="020B0604020202020204" pitchFamily="34" charset="0"/>
              <a:cs typeface="Arial" panose="020B0604020202020204" pitchFamily="34" charset="0"/>
            </a:rPr>
            <a:t>Graduate &amp; Professional School Info Sessions</a:t>
          </a:r>
        </a:p>
      </dsp:txBody>
      <dsp:txXfrm>
        <a:off x="4732477" y="1453631"/>
        <a:ext cx="2071822" cy="1243093"/>
      </dsp:txXfrm>
    </dsp:sp>
    <dsp:sp modelId="{6BE60E3E-6014-4633-BEED-5D4490390826}">
      <dsp:nvSpPr>
        <dsp:cNvPr id="0" name=""/>
        <dsp:cNvSpPr/>
      </dsp:nvSpPr>
      <dsp:spPr>
        <a:xfrm>
          <a:off x="174469" y="2903906"/>
          <a:ext cx="2071822" cy="1243093"/>
        </a:xfrm>
        <a:prstGeom prst="rect">
          <a:avLst/>
        </a:prstGeom>
        <a:solidFill>
          <a:srgbClr val="003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>
              <a:latin typeface="Arial" panose="020B0604020202020204" pitchFamily="34" charset="0"/>
              <a:cs typeface="Arial" panose="020B0604020202020204" pitchFamily="34" charset="0"/>
            </a:rPr>
            <a:t>FE/EIT/PE Training &amp; Info Sessions</a:t>
          </a:r>
        </a:p>
      </dsp:txBody>
      <dsp:txXfrm>
        <a:off x="174469" y="2903906"/>
        <a:ext cx="2071822" cy="1243093"/>
      </dsp:txXfrm>
    </dsp:sp>
    <dsp:sp modelId="{330C29B7-0198-498E-8610-032683578FEA}">
      <dsp:nvSpPr>
        <dsp:cNvPr id="0" name=""/>
        <dsp:cNvSpPr/>
      </dsp:nvSpPr>
      <dsp:spPr>
        <a:xfrm>
          <a:off x="2453473" y="2903906"/>
          <a:ext cx="2071822" cy="1243093"/>
        </a:xfrm>
        <a:prstGeom prst="rect">
          <a:avLst/>
        </a:prstGeom>
        <a:solidFill>
          <a:srgbClr val="003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>
              <a:latin typeface="Arial" panose="020B0604020202020204" pitchFamily="34" charset="0"/>
              <a:cs typeface="Arial" panose="020B0604020202020204" pitchFamily="34" charset="0"/>
            </a:rPr>
            <a:t>STEM &amp; Engineering/ Technical Career Fairs</a:t>
          </a:r>
        </a:p>
      </dsp:txBody>
      <dsp:txXfrm>
        <a:off x="2453473" y="2903906"/>
        <a:ext cx="2071822" cy="1243093"/>
      </dsp:txXfrm>
    </dsp:sp>
    <dsp:sp modelId="{9332C8C6-2D03-421B-91D2-56DE6B784F08}">
      <dsp:nvSpPr>
        <dsp:cNvPr id="0" name=""/>
        <dsp:cNvSpPr/>
      </dsp:nvSpPr>
      <dsp:spPr>
        <a:xfrm>
          <a:off x="4732477" y="2903906"/>
          <a:ext cx="2071822" cy="1243093"/>
        </a:xfrm>
        <a:prstGeom prst="rect">
          <a:avLst/>
        </a:prstGeom>
        <a:solidFill>
          <a:srgbClr val="003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>
              <a:latin typeface="Arial" panose="020B0604020202020204" pitchFamily="34" charset="0"/>
              <a:cs typeface="Arial" panose="020B0604020202020204" pitchFamily="34" charset="0"/>
            </a:rPr>
            <a:t>And More!</a:t>
          </a:r>
        </a:p>
      </dsp:txBody>
      <dsp:txXfrm>
        <a:off x="4732477" y="2903906"/>
        <a:ext cx="2071822" cy="1243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D211A-3B73-4D57-A691-4EDF285D7122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859A7-A398-4089-A2FD-D570FC487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236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44218-2F9C-2E48-A998-7CD5885DCAE3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BF29B-DF1C-504F-924A-E68968CEB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2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BCOE</a:t>
            </a:r>
            <a:r>
              <a:rPr lang="en-US" baseline="0" dirty="0" smtClean="0"/>
              <a:t> student orgs are extremely active with 50% participation. Benefits: Leadership, communication, collaboration, innovation, networking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BF29B-DF1C-504F-924A-E68968CEBB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51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4668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92209" y="709523"/>
            <a:ext cx="3871245" cy="10850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 smtClean="0"/>
              <a:t>TITLE/</a:t>
            </a:r>
            <a:br>
              <a:rPr lang="en-US" dirty="0" smtClean="0"/>
            </a:br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92209" y="1957388"/>
            <a:ext cx="3871245" cy="3328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92209" y="2375776"/>
            <a:ext cx="3871245" cy="3246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F1AB00"/>
                </a:solidFill>
              </a:defRPr>
            </a:lvl1pPr>
          </a:lstStyle>
          <a:p>
            <a:pPr lvl="0"/>
            <a:r>
              <a:rPr lang="en-US" dirty="0" smtClean="0"/>
              <a:t>Professional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69" y="209073"/>
            <a:ext cx="2492523" cy="33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2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838200" y="133851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rgbClr val="183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400">
                <a:solidFill>
                  <a:srgbClr val="2C6C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solidFill>
                  <a:srgbClr val="393B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rgbClr val="6F81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5401" y="6307375"/>
            <a:ext cx="12242800" cy="5573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25401" y="-10506"/>
            <a:ext cx="12217401" cy="1021770"/>
          </a:xfrm>
          <a:prstGeom prst="rect">
            <a:avLst/>
          </a:prstGeom>
          <a:gradFill flip="none" rotWithShape="1">
            <a:gsLst>
              <a:gs pos="100000">
                <a:srgbClr val="2C6CC0"/>
              </a:gs>
              <a:gs pos="59000">
                <a:srgbClr val="0030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168568"/>
            <a:ext cx="10515600" cy="710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8100" y="1027907"/>
            <a:ext cx="12255501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36691" y="6307375"/>
            <a:ext cx="12255501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29" y="6420453"/>
            <a:ext cx="1987004" cy="30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6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838200" y="133851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rgbClr val="183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400">
                <a:solidFill>
                  <a:srgbClr val="2C6C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solidFill>
                  <a:srgbClr val="393B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rgbClr val="6F81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5401" y="6307375"/>
            <a:ext cx="12242800" cy="5573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25401" y="-10506"/>
            <a:ext cx="12217401" cy="1021770"/>
          </a:xfrm>
          <a:prstGeom prst="rect">
            <a:avLst/>
          </a:prstGeom>
          <a:gradFill flip="none" rotWithShape="1">
            <a:gsLst>
              <a:gs pos="100000">
                <a:srgbClr val="2C6CC0"/>
              </a:gs>
              <a:gs pos="59000">
                <a:srgbClr val="0030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168568"/>
            <a:ext cx="10515600" cy="710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8100" y="1027907"/>
            <a:ext cx="12255501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36691" y="6307375"/>
            <a:ext cx="12255501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29" y="6420453"/>
            <a:ext cx="1987004" cy="30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25401" y="6307375"/>
            <a:ext cx="12242800" cy="5573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25401" y="-10506"/>
            <a:ext cx="12217401" cy="1021770"/>
          </a:xfrm>
          <a:prstGeom prst="rect">
            <a:avLst/>
          </a:prstGeom>
          <a:gradFill flip="none" rotWithShape="1">
            <a:gsLst>
              <a:gs pos="100000">
                <a:srgbClr val="2C6CC0"/>
              </a:gs>
              <a:gs pos="59000">
                <a:srgbClr val="0030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168568"/>
            <a:ext cx="10515600" cy="710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8100" y="1027907"/>
            <a:ext cx="12255501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36691" y="6307375"/>
            <a:ext cx="12255501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29" y="6420453"/>
            <a:ext cx="1987004" cy="301024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89790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83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2C6C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93B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6F81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89790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83F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2C6C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93B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dirty="0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60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25401" y="6307375"/>
            <a:ext cx="12242800" cy="5573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25401" y="-10506"/>
            <a:ext cx="12217401" cy="1021770"/>
          </a:xfrm>
          <a:prstGeom prst="rect">
            <a:avLst/>
          </a:prstGeom>
          <a:gradFill flip="none" rotWithShape="1">
            <a:gsLst>
              <a:gs pos="100000">
                <a:srgbClr val="2C6CC0"/>
              </a:gs>
              <a:gs pos="59000">
                <a:srgbClr val="0030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8100" y="1027907"/>
            <a:ext cx="12255501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36691" y="6307375"/>
            <a:ext cx="12255501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29" y="6420453"/>
            <a:ext cx="1987004" cy="30102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idx="1" hasCustomPrompt="1"/>
          </p:nvPr>
        </p:nvSpPr>
        <p:spPr>
          <a:xfrm>
            <a:off x="4383993" y="1338515"/>
            <a:ext cx="76570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rgbClr val="183F74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rgbClr val="6F8135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rgbClr val="393B4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Title Placeholder 1"/>
          <p:cNvSpPr txBox="1">
            <a:spLocks/>
          </p:cNvSpPr>
          <p:nvPr userDrawn="1"/>
        </p:nvSpPr>
        <p:spPr>
          <a:xfrm>
            <a:off x="4383992" y="168568"/>
            <a:ext cx="7657031" cy="7102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TO EDIT MASTER TITLE STYLE</a:t>
            </a:r>
            <a:endParaRPr lang="en-US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1" r="29139"/>
          <a:stretch/>
        </p:blipFill>
        <p:spPr>
          <a:xfrm>
            <a:off x="0" y="-10507"/>
            <a:ext cx="4214949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6187" y="-10507"/>
            <a:ext cx="4248355" cy="6875216"/>
          </a:xfrm>
          <a:prstGeom prst="rect">
            <a:avLst/>
          </a:prstGeom>
          <a:solidFill>
            <a:srgbClr val="2C6CC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25401" y="6307375"/>
            <a:ext cx="12242800" cy="5573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25401" y="-10506"/>
            <a:ext cx="12217401" cy="1021770"/>
          </a:xfrm>
          <a:prstGeom prst="rect">
            <a:avLst/>
          </a:prstGeom>
          <a:gradFill flip="none" rotWithShape="1">
            <a:gsLst>
              <a:gs pos="100000">
                <a:srgbClr val="2C6CC0"/>
              </a:gs>
              <a:gs pos="59000">
                <a:srgbClr val="0030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8100" y="1027907"/>
            <a:ext cx="12255501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36691" y="6307375"/>
            <a:ext cx="12255501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29" y="6420453"/>
            <a:ext cx="1987004" cy="30102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idx="1" hasCustomPrompt="1"/>
          </p:nvPr>
        </p:nvSpPr>
        <p:spPr>
          <a:xfrm>
            <a:off x="4383993" y="1338515"/>
            <a:ext cx="76570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rgbClr val="183F74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rgbClr val="6F8135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rgbClr val="393B4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Title Placeholder 1"/>
          <p:cNvSpPr txBox="1">
            <a:spLocks/>
          </p:cNvSpPr>
          <p:nvPr userDrawn="1"/>
        </p:nvSpPr>
        <p:spPr>
          <a:xfrm>
            <a:off x="4383992" y="168568"/>
            <a:ext cx="7657031" cy="7102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TO EDIT MASTER TITLE STYLE</a:t>
            </a:r>
            <a:endParaRPr lang="en-US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2" r="26702"/>
          <a:stretch/>
        </p:blipFill>
        <p:spPr>
          <a:xfrm>
            <a:off x="-8872" y="62"/>
            <a:ext cx="4224417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6187" y="-10507"/>
            <a:ext cx="4248355" cy="6875216"/>
          </a:xfrm>
          <a:prstGeom prst="rect">
            <a:avLst/>
          </a:prstGeom>
          <a:solidFill>
            <a:srgbClr val="2C6CC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" b="17409"/>
          <a:stretch/>
        </p:blipFill>
        <p:spPr>
          <a:xfrm>
            <a:off x="0" y="-17092"/>
            <a:ext cx="12192000" cy="68879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29" y="6420453"/>
            <a:ext cx="1987004" cy="301024"/>
          </a:xfrm>
          <a:prstGeom prst="rect">
            <a:avLst/>
          </a:prstGeom>
        </p:spPr>
      </p:pic>
      <p:sp>
        <p:nvSpPr>
          <p:cNvPr id="14" name="Flowchart: Process 13"/>
          <p:cNvSpPr/>
          <p:nvPr userDrawn="1"/>
        </p:nvSpPr>
        <p:spPr>
          <a:xfrm>
            <a:off x="570179" y="-17093"/>
            <a:ext cx="4117976" cy="2033900"/>
          </a:xfrm>
          <a:prstGeom prst="flowChartProcess">
            <a:avLst/>
          </a:prstGeom>
          <a:solidFill>
            <a:srgbClr val="00306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681956" y="123387"/>
            <a:ext cx="38944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AMERICA’S FASTEST RISING RANKED UNIVERSITY</a:t>
            </a:r>
            <a:endParaRPr lang="en-US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737845" y="1508382"/>
            <a:ext cx="389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1AB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U.S. News &amp; World Report</a:t>
            </a:r>
            <a:endParaRPr lang="en-US" sz="1800" b="1" dirty="0">
              <a:solidFill>
                <a:srgbClr val="F1AB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838200" y="117298"/>
            <a:ext cx="10515600" cy="77146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838200" y="144688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83F7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C6C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1AB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0" b="3406"/>
          <a:stretch/>
        </p:blipFill>
        <p:spPr>
          <a:xfrm>
            <a:off x="0" y="-8546"/>
            <a:ext cx="12192000" cy="6884475"/>
          </a:xfrm>
          <a:prstGeom prst="rect">
            <a:avLst/>
          </a:prstGeom>
        </p:spPr>
      </p:pic>
      <p:sp>
        <p:nvSpPr>
          <p:cNvPr id="16" name="Flowchart: Process 15"/>
          <p:cNvSpPr/>
          <p:nvPr userDrawn="1"/>
        </p:nvSpPr>
        <p:spPr>
          <a:xfrm>
            <a:off x="570179" y="-1"/>
            <a:ext cx="4117976" cy="3375590"/>
          </a:xfrm>
          <a:prstGeom prst="flowChartProcess">
            <a:avLst/>
          </a:prstGeom>
          <a:solidFill>
            <a:srgbClr val="00306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0" r:id="rId2"/>
    <p:sldLayoutId id="2147483705" r:id="rId3"/>
    <p:sldLayoutId id="2147483706" r:id="rId4"/>
    <p:sldLayoutId id="2147483708" r:id="rId5"/>
    <p:sldLayoutId id="2147483709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gruiz@engr.ucr.edu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chart" Target="../charts/chart1.xml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8150" y="193255"/>
            <a:ext cx="9188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ENGINEERING CAREER DEVELOPMENT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90776442"/>
              </p:ext>
            </p:extLst>
          </p:nvPr>
        </p:nvGraphicFramePr>
        <p:xfrm>
          <a:off x="4039730" y="1565075"/>
          <a:ext cx="6978769" cy="4150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604538" y="3926242"/>
            <a:ext cx="2879387" cy="1270436"/>
          </a:xfrm>
          <a:prstGeom prst="rect">
            <a:avLst/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29478" y="3968641"/>
            <a:ext cx="2024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Guadalupe Ruiz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rgbClr val="F1AB00"/>
                </a:solidFill>
              </a:rPr>
              <a:t>Professional </a:t>
            </a:r>
            <a:r>
              <a:rPr lang="en-US" dirty="0">
                <a:solidFill>
                  <a:srgbClr val="F1AB00"/>
                </a:solidFill>
              </a:rPr>
              <a:t>Development </a:t>
            </a:r>
            <a:r>
              <a:rPr lang="en-US" dirty="0" smtClean="0">
                <a:solidFill>
                  <a:srgbClr val="F1AB00"/>
                </a:solidFill>
              </a:rPr>
              <a:t>Coordinator</a:t>
            </a:r>
            <a:endParaRPr lang="en-US" sz="2400" dirty="0">
              <a:solidFill>
                <a:srgbClr val="F1AB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4" y="2003408"/>
            <a:ext cx="2884251" cy="19228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7850" y="5392265"/>
            <a:ext cx="361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Seeking undergraduate researchers? Email: </a:t>
            </a:r>
            <a:r>
              <a:rPr lang="en-US" dirty="0" smtClean="0">
                <a:hlinkClick r:id="rId8"/>
              </a:rPr>
              <a:t>gruiz@engr.ucr.edu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92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entagon 33"/>
          <p:cNvSpPr/>
          <p:nvPr/>
        </p:nvSpPr>
        <p:spPr>
          <a:xfrm>
            <a:off x="2617675" y="1198069"/>
            <a:ext cx="2424106" cy="794864"/>
          </a:xfrm>
          <a:prstGeom prst="homePlate">
            <a:avLst>
              <a:gd name="adj" fmla="val 23806"/>
            </a:avLst>
          </a:prstGeom>
          <a:solidFill>
            <a:srgbClr val="2D6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430" y="2328105"/>
            <a:ext cx="676275" cy="9525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51" y="4640599"/>
            <a:ext cx="1714500" cy="5143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431" y="3672524"/>
            <a:ext cx="1714500" cy="8477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552" y="3700064"/>
            <a:ext cx="1714500" cy="3524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501" y="3614947"/>
            <a:ext cx="1714500" cy="533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2965" y="3529098"/>
            <a:ext cx="552450" cy="9525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97682" y="182545"/>
            <a:ext cx="10325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PROFESSIONAL STUDENT ORGANIZATIONS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Pentagon 43"/>
          <p:cNvSpPr/>
          <p:nvPr/>
        </p:nvSpPr>
        <p:spPr>
          <a:xfrm>
            <a:off x="0" y="1198069"/>
            <a:ext cx="2865721" cy="794864"/>
          </a:xfrm>
          <a:prstGeom prst="homePlate">
            <a:avLst>
              <a:gd name="adj" fmla="val 23806"/>
            </a:avLst>
          </a:prstGeom>
          <a:solidFill>
            <a:srgbClr val="003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238283" y="1198653"/>
            <a:ext cx="2409760" cy="7063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F1A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br>
              <a:rPr lang="en-US" sz="1800" b="1" dirty="0">
                <a:solidFill>
                  <a:srgbClr val="F1AB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Professional Organizations</a:t>
            </a: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2703617" y="1290892"/>
            <a:ext cx="2409760" cy="5388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F1A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1200+ </a:t>
            </a:r>
            <a:br>
              <a:rPr lang="en-US" sz="1800" b="1" dirty="0">
                <a:solidFill>
                  <a:srgbClr val="F1AB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Members</a:t>
            </a:r>
          </a:p>
        </p:txBody>
      </p:sp>
      <p:graphicFrame>
        <p:nvGraphicFramePr>
          <p:cNvPr id="47" name="Chart 46"/>
          <p:cNvGraphicFramePr/>
          <p:nvPr>
            <p:extLst/>
          </p:nvPr>
        </p:nvGraphicFramePr>
        <p:xfrm>
          <a:off x="6265424" y="967455"/>
          <a:ext cx="2516450" cy="1303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7142938" y="1428433"/>
            <a:ext cx="798444" cy="3476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3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endParaRPr lang="en-US" sz="1800" b="1" dirty="0">
              <a:solidFill>
                <a:srgbClr val="003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>
          <a:xfrm>
            <a:off x="7941382" y="1482088"/>
            <a:ext cx="2813340" cy="3476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3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Participation</a:t>
            </a:r>
            <a:endParaRPr lang="en-US" sz="1400" b="1" dirty="0">
              <a:solidFill>
                <a:srgbClr val="003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2" descr="Image result for aiche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36" y="2393220"/>
            <a:ext cx="1746932" cy="43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Image result for SWE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109" y="4585985"/>
            <a:ext cx="2063577" cy="86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Image result for NSBE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21" y="4970931"/>
            <a:ext cx="2389204" cy="79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Image result for BMES logo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7" b="23176"/>
          <a:stretch/>
        </p:blipFill>
        <p:spPr bwMode="auto">
          <a:xfrm>
            <a:off x="939405" y="3020641"/>
            <a:ext cx="2137409" cy="59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Image result for asme 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73" y="2207593"/>
            <a:ext cx="1353295" cy="69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Image result for acm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92" y="2227969"/>
            <a:ext cx="1920637" cy="67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6" descr="Image result for shpe 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374" y="4464811"/>
            <a:ext cx="1479446" cy="153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8" descr="Image result for Tau Beta Pi engineering honor society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046" y="2272291"/>
            <a:ext cx="1014859" cy="103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2" descr="Image result for engineers without borders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748" y="3049861"/>
            <a:ext cx="1363559" cy="105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6" descr="Image result for IEEE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9" y="3880414"/>
            <a:ext cx="1856506" cy="60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952659" y="2681577"/>
            <a:ext cx="3165326" cy="2335265"/>
          </a:xfrm>
          <a:prstGeom prst="rect">
            <a:avLst/>
          </a:prstGeom>
          <a:solidFill>
            <a:srgbClr val="2C6C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Majors/Honors</a:t>
            </a:r>
            <a:endParaRPr lang="en-US" b="1" dirty="0"/>
          </a:p>
        </p:txBody>
      </p:sp>
      <p:sp>
        <p:nvSpPr>
          <p:cNvPr id="33" name="Rectangle 32"/>
          <p:cNvSpPr/>
          <p:nvPr/>
        </p:nvSpPr>
        <p:spPr>
          <a:xfrm>
            <a:off x="4663805" y="2698053"/>
            <a:ext cx="3165326" cy="2335265"/>
          </a:xfrm>
          <a:prstGeom prst="rect">
            <a:avLst/>
          </a:prstGeom>
          <a:solidFill>
            <a:srgbClr val="2C6C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Project Based</a:t>
            </a:r>
            <a:endParaRPr lang="en-US" b="1" dirty="0"/>
          </a:p>
        </p:txBody>
      </p:sp>
      <p:sp>
        <p:nvSpPr>
          <p:cNvPr id="64" name="Rectangle 63"/>
          <p:cNvSpPr/>
          <p:nvPr/>
        </p:nvSpPr>
        <p:spPr>
          <a:xfrm>
            <a:off x="8535589" y="2677458"/>
            <a:ext cx="3165326" cy="2335265"/>
          </a:xfrm>
          <a:prstGeom prst="rect">
            <a:avLst/>
          </a:prstGeom>
          <a:solidFill>
            <a:srgbClr val="2C6C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Cultural Diversity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92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6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0135" y="1408399"/>
            <a:ext cx="7273158" cy="43346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5425" y="1111693"/>
            <a:ext cx="4214153" cy="1631508"/>
          </a:xfrm>
          <a:prstGeom prst="rect">
            <a:avLst/>
          </a:prstGeom>
          <a:solidFill>
            <a:srgbClr val="183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1A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F1A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Hacking!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prstClr val="white"/>
                </a:solidFill>
                <a:latin typeface="Calibri" panose="020F0502020204030204"/>
              </a:rPr>
              <a:t>Cutie</a:t>
            </a: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 Hack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Citrus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Hack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prstClr val="white"/>
                </a:solidFill>
                <a:latin typeface="Calibri" panose="020F0502020204030204"/>
              </a:rPr>
              <a:t>Rose</a:t>
            </a: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 Hack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Hack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900" y="2858114"/>
            <a:ext cx="4214153" cy="1631508"/>
          </a:xfrm>
          <a:prstGeom prst="rect">
            <a:avLst/>
          </a:prstGeom>
          <a:solidFill>
            <a:srgbClr val="183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F1AB00"/>
                </a:solidFill>
                <a:latin typeface="Calibri" panose="020F0502020204030204"/>
              </a:rPr>
              <a:t>Next Generation of Engineers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Engineering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R’ Future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>
                <a:solidFill>
                  <a:prstClr val="white"/>
                </a:solidFill>
                <a:latin typeface="Calibri" panose="020F0502020204030204"/>
              </a:rPr>
              <a:t>Dia</a:t>
            </a:r>
            <a:r>
              <a:rPr lang="en-US" baseline="0" dirty="0" smtClean="0">
                <a:solidFill>
                  <a:prstClr val="white"/>
                </a:solidFill>
                <a:latin typeface="Calibri" panose="020F0502020204030204"/>
              </a:rPr>
              <a:t> de </a:t>
            </a:r>
            <a:r>
              <a:rPr lang="en-US" baseline="0" dirty="0" err="1" smtClean="0">
                <a:solidFill>
                  <a:prstClr val="white"/>
                </a:solidFill>
                <a:latin typeface="Calibri" panose="020F0502020204030204"/>
              </a:rPr>
              <a:t>Ciencias</a:t>
            </a:r>
            <a:r>
              <a:rPr lang="en-US" baseline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Bourns Engineering Day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prstClr val="white"/>
                </a:solidFill>
                <a:latin typeface="Calibri" panose="020F0502020204030204"/>
              </a:rPr>
              <a:t>IEEE Merit </a:t>
            </a:r>
            <a:r>
              <a:rPr lang="en-US" baseline="0" smtClean="0">
                <a:solidFill>
                  <a:prstClr val="white"/>
                </a:solidFill>
                <a:latin typeface="Calibri" panose="020F0502020204030204"/>
              </a:rPr>
              <a:t>Badge</a:t>
            </a:r>
            <a:r>
              <a:rPr lang="en-US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mtClean="0">
                <a:solidFill>
                  <a:prstClr val="white"/>
                </a:solidFill>
                <a:latin typeface="Calibri" panose="020F0502020204030204"/>
              </a:rPr>
              <a:t>Day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4257" y="4588060"/>
            <a:ext cx="4214153" cy="1631508"/>
          </a:xfrm>
          <a:prstGeom prst="rect">
            <a:avLst/>
          </a:prstGeom>
          <a:solidFill>
            <a:srgbClr val="183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F1AB00"/>
                </a:solidFill>
                <a:latin typeface="Calibri" panose="020F0502020204030204"/>
              </a:rPr>
              <a:t>Professional Development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Development Fair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prstClr val="white"/>
                </a:solidFill>
                <a:latin typeface="Calibri" panose="020F0502020204030204"/>
              </a:rPr>
              <a:t>Power</a:t>
            </a: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 Brunch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Networking Night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prstClr val="white"/>
                </a:solidFill>
                <a:latin typeface="Calibri" panose="020F0502020204030204"/>
              </a:rPr>
              <a:t>Workshops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with Alumni &amp; Industry Experts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Conferences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26080" y="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Our students are hosting… </a:t>
            </a:r>
            <a:endParaRPr lang="en-US" sz="4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2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2"/>
          <p:cNvSpPr/>
          <p:nvPr/>
        </p:nvSpPr>
        <p:spPr>
          <a:xfrm>
            <a:off x="174517" y="1772656"/>
            <a:ext cx="3875100" cy="3484800"/>
          </a:xfrm>
          <a:prstGeom prst="rect">
            <a:avLst/>
          </a:prstGeom>
          <a:solidFill>
            <a:srgbClr val="1F4E7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"/>
          <p:cNvSpPr txBox="1">
            <a:spLocks noGrp="1"/>
          </p:cNvSpPr>
          <p:nvPr>
            <p:ph type="body" idx="1"/>
          </p:nvPr>
        </p:nvSpPr>
        <p:spPr>
          <a:xfrm>
            <a:off x="471600" y="1212850"/>
            <a:ext cx="112488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794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F74"/>
              </a:buClr>
              <a:buSzPts val="2800"/>
              <a:buFont typeface="Arial"/>
              <a:buNone/>
            </a:pPr>
            <a:r>
              <a:rPr lang="en-US" sz="2400" b="1" dirty="0" smtClean="0"/>
              <a:t>Home </a:t>
            </a:r>
            <a:r>
              <a:rPr lang="en-US" sz="2400" b="1" dirty="0"/>
              <a:t>to all engineering transfer </a:t>
            </a:r>
            <a:r>
              <a:rPr lang="en-US" sz="2400" b="1" dirty="0" smtClean="0"/>
              <a:t>students!</a:t>
            </a:r>
            <a:endParaRPr sz="2400" b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F74"/>
              </a:buClr>
              <a:buSzPts val="2800"/>
              <a:buFont typeface="Arial"/>
              <a:buNone/>
            </a:pPr>
            <a:endParaRPr sz="1800" b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1" name="Google Shape;301;p12"/>
          <p:cNvSpPr txBox="1">
            <a:spLocks noGrp="1"/>
          </p:cNvSpPr>
          <p:nvPr>
            <p:ph type="title"/>
          </p:nvPr>
        </p:nvSpPr>
        <p:spPr>
          <a:xfrm>
            <a:off x="838200" y="168568"/>
            <a:ext cx="10515600" cy="710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ahoma"/>
              <a:buNone/>
            </a:pPr>
            <a:r>
              <a:rPr lang="en-US"/>
              <a:t>Transfer Center </a:t>
            </a:r>
            <a:endParaRPr/>
          </a:p>
        </p:txBody>
      </p:sp>
      <p:sp>
        <p:nvSpPr>
          <p:cNvPr id="302" name="Google Shape;302;p12"/>
          <p:cNvSpPr txBox="1"/>
          <p:nvPr/>
        </p:nvSpPr>
        <p:spPr>
          <a:xfrm>
            <a:off x="512844" y="2080045"/>
            <a:ext cx="2546838" cy="271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F74"/>
              </a:buClr>
              <a:buSzPts val="240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Garamond" panose="02020404030301010803" pitchFamily="18" charset="0"/>
                <a:ea typeface="Tahoma"/>
                <a:cs typeface="Tahoma"/>
                <a:sym typeface="Tahoma"/>
              </a:rPr>
              <a:t>Study</a:t>
            </a:r>
            <a:endParaRPr sz="2800" b="1" dirty="0">
              <a:solidFill>
                <a:schemeClr val="bg1"/>
              </a:solidFill>
              <a:latin typeface="Garamond" panose="02020404030301010803" pitchFamily="18" charset="0"/>
              <a:ea typeface="Tahoma"/>
              <a:cs typeface="Tahoma"/>
              <a:sym typeface="Tahoma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3F74"/>
              </a:buClr>
              <a:buSzPts val="240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Garamond" panose="02020404030301010803" pitchFamily="18" charset="0"/>
                <a:ea typeface="Tahoma"/>
                <a:cs typeface="Tahoma"/>
                <a:sym typeface="Tahoma"/>
              </a:rPr>
              <a:t>Socials </a:t>
            </a:r>
            <a:endParaRPr sz="2800" b="1" dirty="0">
              <a:solidFill>
                <a:schemeClr val="bg1"/>
              </a:solidFill>
              <a:latin typeface="Garamond" panose="02020404030301010803" pitchFamily="18" charset="0"/>
              <a:ea typeface="Tahoma"/>
              <a:cs typeface="Tahoma"/>
              <a:sym typeface="Tahoma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3F74"/>
              </a:buClr>
              <a:buSzPts val="240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Garamond" panose="02020404030301010803" pitchFamily="18" charset="0"/>
                <a:ea typeface="Tahoma"/>
                <a:cs typeface="Tahoma"/>
                <a:sym typeface="Tahoma"/>
              </a:rPr>
              <a:t>Study jams </a:t>
            </a:r>
            <a:endParaRPr sz="2800" b="1" dirty="0">
              <a:solidFill>
                <a:schemeClr val="bg1"/>
              </a:solidFill>
              <a:latin typeface="Garamond" panose="02020404030301010803" pitchFamily="18" charset="0"/>
              <a:ea typeface="Tahoma"/>
              <a:cs typeface="Tahoma"/>
              <a:sym typeface="Tahoma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3F74"/>
              </a:buClr>
              <a:buSzPts val="240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Garamond" panose="02020404030301010803" pitchFamily="18" charset="0"/>
                <a:ea typeface="Tahoma"/>
                <a:cs typeface="Tahoma"/>
                <a:sym typeface="Tahoma"/>
              </a:rPr>
              <a:t>Workshops </a:t>
            </a:r>
            <a:endParaRPr sz="2800" b="1" dirty="0">
              <a:solidFill>
                <a:schemeClr val="bg1"/>
              </a:solidFill>
              <a:latin typeface="Garamond" panose="02020404030301010803" pitchFamily="18" charset="0"/>
              <a:ea typeface="Tahoma"/>
              <a:cs typeface="Tahoma"/>
              <a:sym typeface="Tahoma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183F74"/>
              </a:buClr>
              <a:buSzPts val="240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Garamond" panose="02020404030301010803" pitchFamily="18" charset="0"/>
                <a:ea typeface="Tahoma"/>
                <a:cs typeface="Tahoma"/>
                <a:sym typeface="Tahoma"/>
              </a:rPr>
              <a:t>Networking</a:t>
            </a:r>
            <a:endParaRPr sz="16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03" name="Google Shape;303;p12"/>
          <p:cNvPicPr preferRelativeResize="0"/>
          <p:nvPr/>
        </p:nvPicPr>
        <p:blipFill rotWithShape="1">
          <a:blip r:embed="rId3">
            <a:alphaModFix/>
          </a:blip>
          <a:srcRect l="3354" t="6460" r="15663" b="18295"/>
          <a:stretch/>
        </p:blipFill>
        <p:spPr>
          <a:xfrm>
            <a:off x="9138078" y="1772656"/>
            <a:ext cx="2879405" cy="34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8531" y="1780107"/>
            <a:ext cx="4594286" cy="34773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737299" y="5365486"/>
            <a:ext cx="3676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In WCH 103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051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69630</TotalTime>
  <Words>167</Words>
  <Application>Microsoft Office PowerPoint</Application>
  <PresentationFormat>Widescreen</PresentationFormat>
  <Paragraphs>48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Baskerville Old Face</vt:lpstr>
      <vt:lpstr>Calibri</vt:lpstr>
      <vt:lpstr>Garamond</vt:lpstr>
      <vt:lpstr>Tahoma</vt:lpstr>
      <vt:lpstr>4_Office Theme</vt:lpstr>
      <vt:lpstr>PowerPoint Presentation</vt:lpstr>
      <vt:lpstr>PowerPoint Presentation</vt:lpstr>
      <vt:lpstr>PowerPoint Presentation</vt:lpstr>
      <vt:lpstr>Transfer Center </vt:lpstr>
    </vt:vector>
  </TitlesOfParts>
  <Company>COE Riverside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Meluski</dc:creator>
  <cp:lastModifiedBy>Guadalupe Ruiz</cp:lastModifiedBy>
  <cp:revision>822</cp:revision>
  <cp:lastPrinted>2018-05-10T20:57:26Z</cp:lastPrinted>
  <dcterms:created xsi:type="dcterms:W3CDTF">2016-04-25T16:40:06Z</dcterms:created>
  <dcterms:modified xsi:type="dcterms:W3CDTF">2019-09-24T14:46:22Z</dcterms:modified>
</cp:coreProperties>
</file>