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notesMasterIdLst>
    <p:notesMasterId r:id="rId10"/>
  </p:notesMasterIdLst>
  <p:sldIdLst>
    <p:sldId id="259" r:id="rId2"/>
    <p:sldId id="293" r:id="rId3"/>
    <p:sldId id="294" r:id="rId4"/>
    <p:sldId id="295" r:id="rId5"/>
    <p:sldId id="296" r:id="rId6"/>
    <p:sldId id="297" r:id="rId7"/>
    <p:sldId id="298" r:id="rId8"/>
    <p:sldId id="31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orient="horz" pos="240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7296" userDrawn="1">
          <p15:clr>
            <a:srgbClr val="A4A3A4"/>
          </p15:clr>
        </p15:guide>
        <p15:guide id="6" orient="horz" pos="2232" userDrawn="1">
          <p15:clr>
            <a:srgbClr val="A4A3A4"/>
          </p15:clr>
        </p15:guide>
        <p15:guide id="9" orient="horz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A36"/>
    <a:srgbClr val="FFB81D"/>
    <a:srgbClr val="003DA5"/>
    <a:srgbClr val="F4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9"/>
    <p:restoredTop sz="94745"/>
  </p:normalViewPr>
  <p:slideViewPr>
    <p:cSldViewPr snapToGrid="0" snapToObjects="1">
      <p:cViewPr varScale="1">
        <p:scale>
          <a:sx n="108" d="100"/>
          <a:sy n="108" d="100"/>
        </p:scale>
        <p:origin x="880" y="184"/>
      </p:cViewPr>
      <p:guideLst>
        <p:guide pos="384"/>
        <p:guide orient="horz" pos="240"/>
        <p:guide orient="horz" pos="4080"/>
        <p:guide pos="7296"/>
        <p:guide orient="horz" pos="2232"/>
        <p:guide orient="horz" pos="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1DD2-8421-F74C-8DD7-90D709FC9F6E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DA39B-50AA-634B-8E2C-29BE284B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7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25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41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89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7" r:id="rId2"/>
    <p:sldLayoutId id="214748372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emf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AF54B18-1E70-D449-A3EC-9239163ED0CD}"/>
              </a:ext>
            </a:extLst>
          </p:cNvPr>
          <p:cNvGrpSpPr/>
          <p:nvPr/>
        </p:nvGrpSpPr>
        <p:grpSpPr>
          <a:xfrm>
            <a:off x="-18411" y="-6137"/>
            <a:ext cx="12212457" cy="6873342"/>
            <a:chOff x="-18411" y="-6137"/>
            <a:chExt cx="12212457" cy="687334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77FB2E0-C8C5-B54F-999D-475D5623CDDB}"/>
                </a:ext>
              </a:extLst>
            </p:cNvPr>
            <p:cNvSpPr/>
            <p:nvPr/>
          </p:nvSpPr>
          <p:spPr>
            <a:xfrm>
              <a:off x="-18411" y="3031635"/>
              <a:ext cx="12212457" cy="3835570"/>
            </a:xfrm>
            <a:custGeom>
              <a:avLst/>
              <a:gdLst>
                <a:gd name="connsiteX0" fmla="*/ 0 w 12212457"/>
                <a:gd name="connsiteY0" fmla="*/ 2718652 h 3835570"/>
                <a:gd name="connsiteX1" fmla="*/ 0 w 12212457"/>
                <a:gd name="connsiteY1" fmla="*/ 3835570 h 3835570"/>
                <a:gd name="connsiteX2" fmla="*/ 153423 w 12212457"/>
                <a:gd name="connsiteY2" fmla="*/ 3835570 h 3835570"/>
                <a:gd name="connsiteX3" fmla="*/ 5443442 w 12212457"/>
                <a:gd name="connsiteY3" fmla="*/ 3835570 h 3835570"/>
                <a:gd name="connsiteX4" fmla="*/ 12212457 w 12212457"/>
                <a:gd name="connsiteY4" fmla="*/ 619828 h 3835570"/>
                <a:gd name="connsiteX5" fmla="*/ 12212457 w 12212457"/>
                <a:gd name="connsiteY5" fmla="*/ 0 h 3835570"/>
                <a:gd name="connsiteX6" fmla="*/ 0 w 12212457"/>
                <a:gd name="connsiteY6" fmla="*/ 2718652 h 383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2457" h="3835570">
                  <a:moveTo>
                    <a:pt x="0" y="2718652"/>
                  </a:moveTo>
                  <a:lnTo>
                    <a:pt x="0" y="3835570"/>
                  </a:lnTo>
                  <a:lnTo>
                    <a:pt x="153423" y="3835570"/>
                  </a:lnTo>
                  <a:lnTo>
                    <a:pt x="5443442" y="3835570"/>
                  </a:lnTo>
                  <a:lnTo>
                    <a:pt x="12212457" y="619828"/>
                  </a:lnTo>
                  <a:lnTo>
                    <a:pt x="12212457" y="0"/>
                  </a:lnTo>
                  <a:lnTo>
                    <a:pt x="0" y="2718652"/>
                  </a:lnTo>
                  <a:close/>
                </a:path>
              </a:pathLst>
            </a:custGeom>
            <a:solidFill>
              <a:srgbClr val="FFB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69FD79F2-2E51-0C40-96CB-189599A623FE}"/>
                </a:ext>
              </a:extLst>
            </p:cNvPr>
            <p:cNvSpPr/>
            <p:nvPr/>
          </p:nvSpPr>
          <p:spPr>
            <a:xfrm>
              <a:off x="-18411" y="-6137"/>
              <a:ext cx="12210411" cy="5842341"/>
            </a:xfrm>
            <a:custGeom>
              <a:avLst/>
              <a:gdLst>
                <a:gd name="connsiteX0" fmla="*/ 0 w 12046760"/>
                <a:gd name="connsiteY0" fmla="*/ 5842341 h 5842341"/>
                <a:gd name="connsiteX1" fmla="*/ 1460585 w 12046760"/>
                <a:gd name="connsiteY1" fmla="*/ 0 h 5842341"/>
                <a:gd name="connsiteX2" fmla="*/ 10586175 w 12046760"/>
                <a:gd name="connsiteY2" fmla="*/ 0 h 5842341"/>
                <a:gd name="connsiteX3" fmla="*/ 12046760 w 12046760"/>
                <a:gd name="connsiteY3" fmla="*/ 5842341 h 5842341"/>
                <a:gd name="connsiteX4" fmla="*/ 0 w 12046760"/>
                <a:gd name="connsiteY4" fmla="*/ 5842341 h 5842341"/>
                <a:gd name="connsiteX0" fmla="*/ 0 w 12046760"/>
                <a:gd name="connsiteY0" fmla="*/ 5842341 h 5842341"/>
                <a:gd name="connsiteX1" fmla="*/ 12274 w 12046760"/>
                <a:gd name="connsiteY1" fmla="*/ 0 h 5842341"/>
                <a:gd name="connsiteX2" fmla="*/ 10586175 w 12046760"/>
                <a:gd name="connsiteY2" fmla="*/ 0 h 5842341"/>
                <a:gd name="connsiteX3" fmla="*/ 12046760 w 12046760"/>
                <a:gd name="connsiteY3" fmla="*/ 5842341 h 5842341"/>
                <a:gd name="connsiteX4" fmla="*/ 0 w 12046760"/>
                <a:gd name="connsiteY4" fmla="*/ 5842341 h 5842341"/>
                <a:gd name="connsiteX0" fmla="*/ 0 w 12194047"/>
                <a:gd name="connsiteY0" fmla="*/ 5842341 h 5842341"/>
                <a:gd name="connsiteX1" fmla="*/ 12274 w 12194047"/>
                <a:gd name="connsiteY1" fmla="*/ 0 h 5842341"/>
                <a:gd name="connsiteX2" fmla="*/ 12194047 w 12194047"/>
                <a:gd name="connsiteY2" fmla="*/ 6137 h 5842341"/>
                <a:gd name="connsiteX3" fmla="*/ 12046760 w 12194047"/>
                <a:gd name="connsiteY3" fmla="*/ 5842341 h 5842341"/>
                <a:gd name="connsiteX4" fmla="*/ 0 w 12194047"/>
                <a:gd name="connsiteY4" fmla="*/ 5842341 h 5842341"/>
                <a:gd name="connsiteX0" fmla="*/ 0 w 12194047"/>
                <a:gd name="connsiteY0" fmla="*/ 5842341 h 5842341"/>
                <a:gd name="connsiteX1" fmla="*/ 12274 w 12194047"/>
                <a:gd name="connsiteY1" fmla="*/ 0 h 5842341"/>
                <a:gd name="connsiteX2" fmla="*/ 12194047 w 12194047"/>
                <a:gd name="connsiteY2" fmla="*/ 6137 h 5842341"/>
                <a:gd name="connsiteX3" fmla="*/ 12194046 w 12194047"/>
                <a:gd name="connsiteY3" fmla="*/ 3080730 h 5842341"/>
                <a:gd name="connsiteX4" fmla="*/ 0 w 12194047"/>
                <a:gd name="connsiteY4" fmla="*/ 5842341 h 584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4047" h="5842341">
                  <a:moveTo>
                    <a:pt x="0" y="5842341"/>
                  </a:moveTo>
                  <a:cubicBezTo>
                    <a:pt x="4091" y="3894894"/>
                    <a:pt x="8183" y="1947447"/>
                    <a:pt x="12274" y="0"/>
                  </a:cubicBezTo>
                  <a:lnTo>
                    <a:pt x="12194047" y="6137"/>
                  </a:lnTo>
                  <a:cubicBezTo>
                    <a:pt x="12194047" y="1031001"/>
                    <a:pt x="12194046" y="2055866"/>
                    <a:pt x="12194046" y="3080730"/>
                  </a:cubicBezTo>
                  <a:lnTo>
                    <a:pt x="0" y="5842341"/>
                  </a:lnTo>
                  <a:close/>
                </a:path>
              </a:pathLst>
            </a:cu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617552" y="833392"/>
            <a:ext cx="9042264" cy="1836400"/>
          </a:xfrm>
          <a:prstGeom prst="rect">
            <a:avLst/>
          </a:prstGeom>
          <a:noFill/>
        </p:spPr>
        <p:txBody>
          <a:bodyPr wrap="square" lIns="0" tIns="91440" rIns="0" bIns="0" rtlCol="0">
            <a:spAutoFit/>
          </a:bodyPr>
          <a:lstStyle/>
          <a:p>
            <a:pPr>
              <a:lnSpc>
                <a:spcPts val="6820"/>
              </a:lnSpc>
            </a:pPr>
            <a:r>
              <a:rPr lang="en-US" sz="6000" b="1" spc="-150" dirty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Marketing and Communications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FD533-CF81-2F46-A1CA-7D15D717BFB2}"/>
              </a:ext>
            </a:extLst>
          </p:cNvPr>
          <p:cNvSpPr txBox="1"/>
          <p:nvPr/>
        </p:nvSpPr>
        <p:spPr>
          <a:xfrm>
            <a:off x="617551" y="2838735"/>
            <a:ext cx="4538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Faculty Orientation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AAEE5-207F-6B47-92AC-D3DD8117B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208" y="6184900"/>
            <a:ext cx="2006506" cy="542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08E18-DB23-9540-B781-D517C9CDA8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t="14280" r="-878" b="13270"/>
          <a:stretch/>
        </p:blipFill>
        <p:spPr>
          <a:xfrm>
            <a:off x="7178574" y="484696"/>
            <a:ext cx="1459523" cy="146707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7F795E-6F7A-2F44-8415-9D48510C6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573" y="2221371"/>
            <a:ext cx="1459523" cy="1459523"/>
          </a:xfrm>
          <a:prstGeom prst="ellipse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4F7622-D0D6-0740-8D7D-1085CD7DA073}"/>
              </a:ext>
            </a:extLst>
          </p:cNvPr>
          <p:cNvSpPr txBox="1"/>
          <p:nvPr/>
        </p:nvSpPr>
        <p:spPr>
          <a:xfrm>
            <a:off x="8858428" y="804863"/>
            <a:ext cx="2067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 Meluski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7260C8-E897-5D40-8C0F-D815DAC385BA}"/>
              </a:ext>
            </a:extLst>
          </p:cNvPr>
          <p:cNvSpPr txBox="1"/>
          <p:nvPr/>
        </p:nvSpPr>
        <p:spPr>
          <a:xfrm>
            <a:off x="8858428" y="2597189"/>
            <a:ext cx="2067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Hannah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Rolak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</a:p>
        </p:txBody>
      </p:sp>
    </p:spTree>
    <p:extLst>
      <p:ext uri="{BB962C8B-B14F-4D97-AF65-F5344CB8AC3E}">
        <p14:creationId xmlns:p14="http://schemas.microsoft.com/office/powerpoint/2010/main" val="190323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5527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599" y="882591"/>
            <a:ext cx="109913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Four Common Questions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E1CF6-59F4-4846-8349-824D61A8DD3C}"/>
              </a:ext>
            </a:extLst>
          </p:cNvPr>
          <p:cNvSpPr txBox="1"/>
          <p:nvPr/>
        </p:nvSpPr>
        <p:spPr>
          <a:xfrm>
            <a:off x="479726" y="4330190"/>
            <a:ext cx="228997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Websites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Edit my profile card?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Make my lab website?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D6AFE9-E985-A94F-9648-27503C6406A9}"/>
              </a:ext>
            </a:extLst>
          </p:cNvPr>
          <p:cNvCxnSpPr>
            <a:cxnSpLocks/>
          </p:cNvCxnSpPr>
          <p:nvPr/>
        </p:nvCxnSpPr>
        <p:spPr>
          <a:xfrm>
            <a:off x="479726" y="4177802"/>
            <a:ext cx="228997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A9F2A60-A1D8-9B40-BDED-D7D7840BDCE3}"/>
              </a:ext>
            </a:extLst>
          </p:cNvPr>
          <p:cNvSpPr txBox="1"/>
          <p:nvPr/>
        </p:nvSpPr>
        <p:spPr>
          <a:xfrm>
            <a:off x="3497247" y="4330190"/>
            <a:ext cx="228997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News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Tell you my news?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Know when to tell you?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0B3A5F-1074-8648-8577-1DDCCE476308}"/>
              </a:ext>
            </a:extLst>
          </p:cNvPr>
          <p:cNvCxnSpPr>
            <a:cxnSpLocks/>
          </p:cNvCxnSpPr>
          <p:nvPr/>
        </p:nvCxnSpPr>
        <p:spPr>
          <a:xfrm>
            <a:off x="3497247" y="4177802"/>
            <a:ext cx="228997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2FE19DF-BABE-BF4A-9ABA-C03516CF41AF}"/>
              </a:ext>
            </a:extLst>
          </p:cNvPr>
          <p:cNvSpPr txBox="1"/>
          <p:nvPr/>
        </p:nvSpPr>
        <p:spPr>
          <a:xfrm>
            <a:off x="6510791" y="4330190"/>
            <a:ext cx="22899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Social Media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Get connected on social?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66B052-01BF-6F46-9B64-BE01F24D681B}"/>
              </a:ext>
            </a:extLst>
          </p:cNvPr>
          <p:cNvCxnSpPr>
            <a:cxnSpLocks/>
          </p:cNvCxnSpPr>
          <p:nvPr/>
        </p:nvCxnSpPr>
        <p:spPr>
          <a:xfrm>
            <a:off x="6510791" y="4177802"/>
            <a:ext cx="228997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FA78CB6-E3F6-0E41-96B4-799532BDC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208" y="6184900"/>
            <a:ext cx="2006506" cy="542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F199F3-C1A8-BD45-BE66-81EA72A439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58" t="5622" r="58150" b="50046"/>
          <a:stretch/>
        </p:blipFill>
        <p:spPr>
          <a:xfrm>
            <a:off x="1136040" y="2508852"/>
            <a:ext cx="977345" cy="1297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20ED5-A2AC-4D42-903A-EB1FE7C465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744" t="5554" r="8272" b="51988"/>
          <a:stretch/>
        </p:blipFill>
        <p:spPr>
          <a:xfrm>
            <a:off x="3924896" y="2534231"/>
            <a:ext cx="1434676" cy="1245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690CB-F132-1141-8BCA-81ABE06994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87" t="57452" r="56334" b="7734"/>
          <a:stretch/>
        </p:blipFill>
        <p:spPr>
          <a:xfrm>
            <a:off x="6925912" y="2532739"/>
            <a:ext cx="1450560" cy="12458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6C62D9-6FEE-FA4A-A1CF-995D5EEA2E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121" t="49954" r="8272" b="5715"/>
          <a:stretch/>
        </p:blipFill>
        <p:spPr>
          <a:xfrm>
            <a:off x="9936693" y="2458036"/>
            <a:ext cx="1260794" cy="12458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439A58F-6E0C-9146-8D33-46A8EE3702B7}"/>
              </a:ext>
            </a:extLst>
          </p:cNvPr>
          <p:cNvSpPr txBox="1"/>
          <p:nvPr/>
        </p:nvSpPr>
        <p:spPr>
          <a:xfrm>
            <a:off x="9422103" y="4330190"/>
            <a:ext cx="228997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Marketing Resources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Get access to branded templates?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CCC9E0-3F44-1341-B989-95EAD0E01DE4}"/>
              </a:ext>
            </a:extLst>
          </p:cNvPr>
          <p:cNvCxnSpPr>
            <a:cxnSpLocks/>
          </p:cNvCxnSpPr>
          <p:nvPr/>
        </p:nvCxnSpPr>
        <p:spPr>
          <a:xfrm>
            <a:off x="9422103" y="4177802"/>
            <a:ext cx="228997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4733724-4095-4645-9784-32644D70BD23}"/>
              </a:ext>
            </a:extLst>
          </p:cNvPr>
          <p:cNvSpPr txBox="1"/>
          <p:nvPr/>
        </p:nvSpPr>
        <p:spPr>
          <a:xfrm>
            <a:off x="1562432" y="1419984"/>
            <a:ext cx="90671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How do I…</a:t>
            </a:r>
          </a:p>
        </p:txBody>
      </p:sp>
    </p:spTree>
    <p:extLst>
      <p:ext uri="{BB962C8B-B14F-4D97-AF65-F5344CB8AC3E}">
        <p14:creationId xmlns:p14="http://schemas.microsoft.com/office/powerpoint/2010/main" val="177536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C4733724-4095-4645-9784-32644D70BD23}"/>
              </a:ext>
            </a:extLst>
          </p:cNvPr>
          <p:cNvSpPr txBox="1"/>
          <p:nvPr/>
        </p:nvSpPr>
        <p:spPr>
          <a:xfrm>
            <a:off x="1562432" y="1419984"/>
            <a:ext cx="90671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Profile Card: </a:t>
            </a:r>
            <a:r>
              <a:rPr lang="en-US" sz="2000" b="1" dirty="0" err="1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profiles.ucr.edu</a:t>
            </a:r>
            <a:endParaRPr lang="en-US" sz="2000" b="1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599" y="882591"/>
            <a:ext cx="109913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Websites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E1CF6-59F4-4846-8349-824D61A8DD3C}"/>
              </a:ext>
            </a:extLst>
          </p:cNvPr>
          <p:cNvSpPr txBox="1"/>
          <p:nvPr/>
        </p:nvSpPr>
        <p:spPr>
          <a:xfrm>
            <a:off x="9570241" y="2311412"/>
            <a:ext cx="22899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Who can change my profile?</a:t>
            </a:r>
            <a:endParaRPr lang="en-US" sz="14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A78CB6-E3F6-0E41-96B4-799532BDC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208" y="6184900"/>
            <a:ext cx="2006506" cy="542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F199F3-C1A8-BD45-BE66-81EA72A43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8" t="5622" r="58150" b="50046"/>
          <a:stretch/>
        </p:blipFill>
        <p:spPr>
          <a:xfrm>
            <a:off x="10228673" y="863547"/>
            <a:ext cx="977345" cy="12975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B9E2CC-F0FD-384A-BC18-C2D1EBC28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4" y="1744399"/>
            <a:ext cx="4905204" cy="4764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Left Arrow Callout 19">
            <a:extLst>
              <a:ext uri="{FF2B5EF4-FFF2-40B4-BE49-F238E27FC236}">
                <a16:creationId xmlns:a16="http://schemas.microsoft.com/office/drawing/2014/main" id="{86238335-A07F-4442-B018-EF25839AF32B}"/>
              </a:ext>
            </a:extLst>
          </p:cNvPr>
          <p:cNvSpPr/>
          <p:nvPr/>
        </p:nvSpPr>
        <p:spPr>
          <a:xfrm>
            <a:off x="3564567" y="3544106"/>
            <a:ext cx="1629092" cy="60001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230"/>
            </a:avLst>
          </a:prstGeom>
          <a:solidFill>
            <a:srgbClr val="D3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Department</a:t>
            </a:r>
          </a:p>
        </p:txBody>
      </p:sp>
      <p:sp>
        <p:nvSpPr>
          <p:cNvPr id="21" name="Left Arrow Callout 20">
            <a:extLst>
              <a:ext uri="{FF2B5EF4-FFF2-40B4-BE49-F238E27FC236}">
                <a16:creationId xmlns:a16="http://schemas.microsoft.com/office/drawing/2014/main" id="{30A48948-47F0-C04A-8B8E-D05EB6EF9E74}"/>
              </a:ext>
            </a:extLst>
          </p:cNvPr>
          <p:cNvSpPr/>
          <p:nvPr/>
        </p:nvSpPr>
        <p:spPr>
          <a:xfrm>
            <a:off x="3353772" y="2782353"/>
            <a:ext cx="1407788" cy="600015"/>
          </a:xfrm>
          <a:prstGeom prst="leftArrowCallou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</a:t>
            </a:r>
          </a:p>
        </p:txBody>
      </p:sp>
      <p:sp>
        <p:nvSpPr>
          <p:cNvPr id="22" name="Left Arrow Callout 21">
            <a:extLst>
              <a:ext uri="{FF2B5EF4-FFF2-40B4-BE49-F238E27FC236}">
                <a16:creationId xmlns:a16="http://schemas.microsoft.com/office/drawing/2014/main" id="{1F2BEDFC-4753-CF4B-B2AF-687AAAD0EBBA}"/>
              </a:ext>
            </a:extLst>
          </p:cNvPr>
          <p:cNvSpPr/>
          <p:nvPr/>
        </p:nvSpPr>
        <p:spPr>
          <a:xfrm>
            <a:off x="1917452" y="5224004"/>
            <a:ext cx="1407788" cy="60001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185"/>
            </a:avLst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09909B-5F1A-F24D-92A1-A22BAD0683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9" y="1962034"/>
            <a:ext cx="7040880" cy="444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Up Arrow Callout 23">
            <a:extLst>
              <a:ext uri="{FF2B5EF4-FFF2-40B4-BE49-F238E27FC236}">
                <a16:creationId xmlns:a16="http://schemas.microsoft.com/office/drawing/2014/main" id="{A198D97F-9D4B-B14C-954A-2EC62E5F3D62}"/>
              </a:ext>
            </a:extLst>
          </p:cNvPr>
          <p:cNvSpPr/>
          <p:nvPr/>
        </p:nvSpPr>
        <p:spPr>
          <a:xfrm>
            <a:off x="4580913" y="2930094"/>
            <a:ext cx="757885" cy="858659"/>
          </a:xfrm>
          <a:prstGeom prst="upArrowCallout">
            <a:avLst/>
          </a:prstGeom>
          <a:solidFill>
            <a:srgbClr val="D3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Here</a:t>
            </a:r>
          </a:p>
        </p:txBody>
      </p:sp>
      <p:sp>
        <p:nvSpPr>
          <p:cNvPr id="25" name="Up Arrow Callout 24">
            <a:extLst>
              <a:ext uri="{FF2B5EF4-FFF2-40B4-BE49-F238E27FC236}">
                <a16:creationId xmlns:a16="http://schemas.microsoft.com/office/drawing/2014/main" id="{AB30B6F9-EBDA-8643-8987-FC80297BBB9A}"/>
              </a:ext>
            </a:extLst>
          </p:cNvPr>
          <p:cNvSpPr/>
          <p:nvPr/>
        </p:nvSpPr>
        <p:spPr>
          <a:xfrm>
            <a:off x="7461907" y="2207481"/>
            <a:ext cx="757885" cy="858659"/>
          </a:xfrm>
          <a:prstGeom prst="upArrowCallout">
            <a:avLst/>
          </a:prstGeom>
          <a:solidFill>
            <a:srgbClr val="D3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Here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4710DF0-4856-C44F-86FA-24E469728D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66" y="1953022"/>
            <a:ext cx="6790096" cy="446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Down Arrow Callout 34">
            <a:extLst>
              <a:ext uri="{FF2B5EF4-FFF2-40B4-BE49-F238E27FC236}">
                <a16:creationId xmlns:a16="http://schemas.microsoft.com/office/drawing/2014/main" id="{31CDD9C3-E982-E149-9AC2-64801789DFF8}"/>
              </a:ext>
            </a:extLst>
          </p:cNvPr>
          <p:cNvSpPr/>
          <p:nvPr/>
        </p:nvSpPr>
        <p:spPr>
          <a:xfrm>
            <a:off x="8026187" y="5085032"/>
            <a:ext cx="684097" cy="888512"/>
          </a:xfrm>
          <a:prstGeom prst="downArrowCallout">
            <a:avLst/>
          </a:prstGeom>
          <a:solidFill>
            <a:srgbClr val="D3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4957CD52-FB4A-FC4D-AF18-BB9DA62AC7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5527" y="690455"/>
            <a:ext cx="280946" cy="12852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A80867E-8EEF-9847-B8F8-D0EA68700DC0}"/>
              </a:ext>
            </a:extLst>
          </p:cNvPr>
          <p:cNvSpPr txBox="1"/>
          <p:nvPr/>
        </p:nvSpPr>
        <p:spPr>
          <a:xfrm>
            <a:off x="9570241" y="2976324"/>
            <a:ext cx="22899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How do I access my profile?</a:t>
            </a:r>
            <a:endParaRPr lang="en-US" sz="14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00C528-9444-8542-AD06-F73DB6AF594C}"/>
              </a:ext>
            </a:extLst>
          </p:cNvPr>
          <p:cNvSpPr txBox="1"/>
          <p:nvPr/>
        </p:nvSpPr>
        <p:spPr>
          <a:xfrm>
            <a:off x="9570241" y="3641236"/>
            <a:ext cx="22899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How do I change my profile?</a:t>
            </a:r>
            <a:endParaRPr lang="en-US" sz="14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3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5" grpId="0" animBg="1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C4733724-4095-4645-9784-32644D70BD23}"/>
              </a:ext>
            </a:extLst>
          </p:cNvPr>
          <p:cNvSpPr txBox="1"/>
          <p:nvPr/>
        </p:nvSpPr>
        <p:spPr>
          <a:xfrm>
            <a:off x="1562432" y="1419984"/>
            <a:ext cx="90671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Lab Website: </a:t>
            </a:r>
            <a:r>
              <a:rPr lang="en-US" sz="2000" b="1" dirty="0" err="1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Webmaster@engr.ucr.edu</a:t>
            </a:r>
            <a:endParaRPr lang="en-US" sz="2000" b="1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599" y="882591"/>
            <a:ext cx="109913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Websites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A78CB6-E3F6-0E41-96B4-799532BDC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208" y="6184900"/>
            <a:ext cx="2006506" cy="542299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957CD52-FB4A-FC4D-AF18-BB9DA62AC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5527" y="690455"/>
            <a:ext cx="280946" cy="1285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46CEF9E-5CFB-0D40-9631-7BB6234DA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04" y="1942784"/>
            <a:ext cx="6069058" cy="465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8604385-3F6F-E348-9914-92FE7B8DFF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45" y="2447462"/>
            <a:ext cx="2878233" cy="311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29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News | Communications Channels</a:t>
            </a:r>
            <a:endParaRPr lang="en-US" sz="3600" b="1" spc="-150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4E437-EA05-A44F-B1C1-0CE07AECBE97}"/>
              </a:ext>
            </a:extLst>
          </p:cNvPr>
          <p:cNvSpPr txBox="1"/>
          <p:nvPr/>
        </p:nvSpPr>
        <p:spPr>
          <a:xfrm>
            <a:off x="609600" y="1606159"/>
            <a:ext cx="312902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University Communications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E1CF6-59F4-4846-8349-824D61A8DD3C}"/>
              </a:ext>
            </a:extLst>
          </p:cNvPr>
          <p:cNvSpPr txBox="1"/>
          <p:nvPr/>
        </p:nvSpPr>
        <p:spPr>
          <a:xfrm>
            <a:off x="1229802" y="2346957"/>
            <a:ext cx="4399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UCR News</a:t>
            </a:r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571AE-D0E2-AE4F-81F2-2C5391C7CF6B}"/>
              </a:ext>
            </a:extLst>
          </p:cNvPr>
          <p:cNvSpPr txBox="1"/>
          <p:nvPr/>
        </p:nvSpPr>
        <p:spPr>
          <a:xfrm>
            <a:off x="609600" y="2148040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01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E8562-2BEF-5D40-9BA6-DB828447AD63}"/>
              </a:ext>
            </a:extLst>
          </p:cNvPr>
          <p:cNvSpPr txBox="1"/>
          <p:nvPr/>
        </p:nvSpPr>
        <p:spPr>
          <a:xfrm>
            <a:off x="1229802" y="3053010"/>
            <a:ext cx="4399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Social Media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BABCE-6E04-F944-82DC-7DC797906CDF}"/>
              </a:ext>
            </a:extLst>
          </p:cNvPr>
          <p:cNvSpPr txBox="1"/>
          <p:nvPr/>
        </p:nvSpPr>
        <p:spPr>
          <a:xfrm>
            <a:off x="609600" y="2835188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02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2F57B6-405E-D64E-832D-16344A2355E2}"/>
              </a:ext>
            </a:extLst>
          </p:cNvPr>
          <p:cNvSpPr txBox="1"/>
          <p:nvPr/>
        </p:nvSpPr>
        <p:spPr>
          <a:xfrm>
            <a:off x="609600" y="3554304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03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6073E8-7ED2-1041-B5A3-8B8A9759B821}"/>
              </a:ext>
            </a:extLst>
          </p:cNvPr>
          <p:cNvSpPr txBox="1"/>
          <p:nvPr/>
        </p:nvSpPr>
        <p:spPr>
          <a:xfrm>
            <a:off x="1202730" y="3754358"/>
            <a:ext cx="4399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LinkedIn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A94869-1C4E-B64A-8309-DE8D24013B9C}"/>
              </a:ext>
            </a:extLst>
          </p:cNvPr>
          <p:cNvSpPr txBox="1"/>
          <p:nvPr/>
        </p:nvSpPr>
        <p:spPr>
          <a:xfrm>
            <a:off x="609600" y="4284154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04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487DE0-9EB5-1148-AB0D-B897A118381D}"/>
              </a:ext>
            </a:extLst>
          </p:cNvPr>
          <p:cNvSpPr txBox="1"/>
          <p:nvPr/>
        </p:nvSpPr>
        <p:spPr>
          <a:xfrm>
            <a:off x="1202730" y="4474137"/>
            <a:ext cx="4399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YouTube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E81AB-45BD-0F4B-A0B9-D0BF04FBEE34}"/>
              </a:ext>
            </a:extLst>
          </p:cNvPr>
          <p:cNvSpPr txBox="1"/>
          <p:nvPr/>
        </p:nvSpPr>
        <p:spPr>
          <a:xfrm>
            <a:off x="609600" y="4961150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05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8C9D2C-BA7B-B941-97FD-AC82A54F3827}"/>
              </a:ext>
            </a:extLst>
          </p:cNvPr>
          <p:cNvSpPr txBox="1"/>
          <p:nvPr/>
        </p:nvSpPr>
        <p:spPr>
          <a:xfrm>
            <a:off x="1202730" y="5156211"/>
            <a:ext cx="4399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Weekly newsletters: UCR Life &amp; Inside UCR</a:t>
            </a:r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5A2249-469D-2D40-8D4B-FC2A22B535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r="10728" b="8781"/>
          <a:stretch/>
        </p:blipFill>
        <p:spPr>
          <a:xfrm>
            <a:off x="4845752" y="2148040"/>
            <a:ext cx="3540602" cy="441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60B7161-561B-9C4C-90D8-6915DA288EE9}"/>
              </a:ext>
            </a:extLst>
          </p:cNvPr>
          <p:cNvSpPr txBox="1">
            <a:spLocks/>
          </p:cNvSpPr>
          <p:nvPr/>
        </p:nvSpPr>
        <p:spPr>
          <a:xfrm>
            <a:off x="8752115" y="3429000"/>
            <a:ext cx="3299812" cy="855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6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5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3DA5"/>
                </a:solidFill>
                <a:latin typeface="+mn-lt"/>
              </a:rPr>
              <a:t>Publishing a paper?</a:t>
            </a:r>
            <a:br>
              <a:rPr lang="en-US" sz="1800" i="1" dirty="0">
                <a:solidFill>
                  <a:srgbClr val="0058B8"/>
                </a:solidFill>
                <a:latin typeface="+mn-lt"/>
              </a:rPr>
            </a:br>
            <a:r>
              <a:rPr lang="en-US" sz="1800" i="1" dirty="0">
                <a:solidFill>
                  <a:srgbClr val="D32A36"/>
                </a:solidFill>
                <a:latin typeface="+mn-lt"/>
              </a:rPr>
              <a:t>Inform her 3-4 weeks BEFORE you publish!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A70A16-D2F0-524E-8D1B-F09EDF565D33}"/>
              </a:ext>
            </a:extLst>
          </p:cNvPr>
          <p:cNvSpPr txBox="1"/>
          <p:nvPr/>
        </p:nvSpPr>
        <p:spPr>
          <a:xfrm>
            <a:off x="6979353" y="2346957"/>
            <a:ext cx="4399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BCOE Website</a:t>
            </a:r>
            <a:endParaRPr lang="en-US" sz="1400" dirty="0"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B049D4-34E7-DB4C-BB1E-415FE7285375}"/>
              </a:ext>
            </a:extLst>
          </p:cNvPr>
          <p:cNvSpPr txBox="1"/>
          <p:nvPr/>
        </p:nvSpPr>
        <p:spPr>
          <a:xfrm>
            <a:off x="6359151" y="2148040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01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4DA4D1-AC4A-E043-8616-D0DBC1ED31E9}"/>
              </a:ext>
            </a:extLst>
          </p:cNvPr>
          <p:cNvSpPr txBox="1"/>
          <p:nvPr/>
        </p:nvSpPr>
        <p:spPr>
          <a:xfrm>
            <a:off x="6979353" y="3053010"/>
            <a:ext cx="4399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Department Websites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8A12B4-D502-9D4B-ABA5-29CAF426970A}"/>
              </a:ext>
            </a:extLst>
          </p:cNvPr>
          <p:cNvSpPr txBox="1"/>
          <p:nvPr/>
        </p:nvSpPr>
        <p:spPr>
          <a:xfrm>
            <a:off x="6359151" y="2835188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02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D90ABF-5736-B048-8439-CE5C938E7503}"/>
              </a:ext>
            </a:extLst>
          </p:cNvPr>
          <p:cNvSpPr txBox="1"/>
          <p:nvPr/>
        </p:nvSpPr>
        <p:spPr>
          <a:xfrm>
            <a:off x="6979353" y="3754358"/>
            <a:ext cx="4399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Social Media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8403BA-56E1-5742-8B7B-2185BC94B7F8}"/>
              </a:ext>
            </a:extLst>
          </p:cNvPr>
          <p:cNvSpPr txBox="1"/>
          <p:nvPr/>
        </p:nvSpPr>
        <p:spPr>
          <a:xfrm>
            <a:off x="6359151" y="3554304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03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A3D374-B19F-0F49-84B9-C38BC12B98EC}"/>
              </a:ext>
            </a:extLst>
          </p:cNvPr>
          <p:cNvSpPr txBox="1"/>
          <p:nvPr/>
        </p:nvSpPr>
        <p:spPr>
          <a:xfrm>
            <a:off x="6979353" y="4484208"/>
            <a:ext cx="4399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LinkedIn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40E630-A911-4F41-AE6C-F3C65B9275BF}"/>
              </a:ext>
            </a:extLst>
          </p:cNvPr>
          <p:cNvSpPr txBox="1"/>
          <p:nvPr/>
        </p:nvSpPr>
        <p:spPr>
          <a:xfrm>
            <a:off x="6359151" y="4284154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04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194429-5A30-F144-BBF8-358F1F10BFBD}"/>
              </a:ext>
            </a:extLst>
          </p:cNvPr>
          <p:cNvSpPr txBox="1"/>
          <p:nvPr/>
        </p:nvSpPr>
        <p:spPr>
          <a:xfrm>
            <a:off x="6979353" y="5161204"/>
            <a:ext cx="43997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DA5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Newsletters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91A281-FC02-5842-9E64-A3E54A4796BF}"/>
              </a:ext>
            </a:extLst>
          </p:cNvPr>
          <p:cNvSpPr txBox="1"/>
          <p:nvPr/>
        </p:nvSpPr>
        <p:spPr>
          <a:xfrm>
            <a:off x="6359151" y="4961150"/>
            <a:ext cx="68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B81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05</a:t>
            </a:r>
            <a:endParaRPr lang="en-US" sz="4000" dirty="0">
              <a:solidFill>
                <a:srgbClr val="FFB81D"/>
              </a:solidFill>
              <a:latin typeface="Fira Sans Book" panose="020B0503050000020004" pitchFamily="34" charset="0"/>
              <a:ea typeface="Fira Sans Book" panose="020B05030500000200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269CA2-1EE5-594F-A5E4-1025E7C0466C}"/>
              </a:ext>
            </a:extLst>
          </p:cNvPr>
          <p:cNvSpPr txBox="1"/>
          <p:nvPr/>
        </p:nvSpPr>
        <p:spPr>
          <a:xfrm>
            <a:off x="6359151" y="1633634"/>
            <a:ext cx="52232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College Communications: </a:t>
            </a:r>
            <a:r>
              <a:rPr lang="en-US" sz="2000" b="1" dirty="0" err="1">
                <a:solidFill>
                  <a:srgbClr val="D32A36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news@engr.ucr.edu</a:t>
            </a:r>
            <a:endParaRPr lang="en-US" sz="2000" b="1" dirty="0">
              <a:solidFill>
                <a:srgbClr val="D32A36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16BCB96-1322-FB49-ADD4-5345CD13E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8208" y="6184900"/>
            <a:ext cx="2006506" cy="54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D712D7-E279-594D-9564-F19AA3148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771" y="3030651"/>
            <a:ext cx="985932" cy="985932"/>
          </a:xfrm>
          <a:prstGeom prst="rect">
            <a:avLst/>
          </a:prstGeom>
        </p:spPr>
      </p:pic>
      <p:pic>
        <p:nvPicPr>
          <p:cNvPr id="1026" name="Picture 2" descr="Linkedin circle Logo Icon of Flat style - Available in SVG, PNG, EPS, AI &amp;  Icon fonts">
            <a:extLst>
              <a:ext uri="{FF2B5EF4-FFF2-40B4-BE49-F238E27FC236}">
                <a16:creationId xmlns:a16="http://schemas.microsoft.com/office/drawing/2014/main" id="{F980C590-AC0D-4746-B129-17B98914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595" y="3033771"/>
            <a:ext cx="985932" cy="98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1CCD5F9-B50D-F344-9695-21E9DED7A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89" y="3030651"/>
            <a:ext cx="985932" cy="985932"/>
          </a:xfrm>
          <a:prstGeom prst="ellipse">
            <a:avLst/>
          </a:prstGeom>
          <a:ln w="0" cap="rnd">
            <a:solidFill>
              <a:schemeClr val="bg1">
                <a:alpha val="0"/>
              </a:schemeClr>
            </a:solidFill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EC2FD7-8F16-0144-8980-BF1331E3F5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825" y="2858115"/>
            <a:ext cx="1331005" cy="13310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6BE87C4-FF95-8C43-B576-7B8C8148E5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" y="3034167"/>
            <a:ext cx="988606" cy="98860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5527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599" y="882591"/>
            <a:ext cx="109913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Social Media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E1CF6-59F4-4846-8349-824D61A8DD3C}"/>
              </a:ext>
            </a:extLst>
          </p:cNvPr>
          <p:cNvSpPr txBox="1"/>
          <p:nvPr/>
        </p:nvSpPr>
        <p:spPr>
          <a:xfrm>
            <a:off x="494014" y="4330190"/>
            <a:ext cx="17364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Facebook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Students, parents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D6AFE9-E985-A94F-9648-27503C6406A9}"/>
              </a:ext>
            </a:extLst>
          </p:cNvPr>
          <p:cNvCxnSpPr>
            <a:cxnSpLocks/>
          </p:cNvCxnSpPr>
          <p:nvPr/>
        </p:nvCxnSpPr>
        <p:spPr>
          <a:xfrm>
            <a:off x="494014" y="4177802"/>
            <a:ext cx="173643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A9F2A60-A1D8-9B40-BDED-D7D7840BDCE3}"/>
              </a:ext>
            </a:extLst>
          </p:cNvPr>
          <p:cNvSpPr txBox="1"/>
          <p:nvPr/>
        </p:nvSpPr>
        <p:spPr>
          <a:xfrm>
            <a:off x="2853112" y="4361192"/>
            <a:ext cx="17364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Twitter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Students, Peers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0B3A5F-1074-8648-8577-1DDCCE476308}"/>
              </a:ext>
            </a:extLst>
          </p:cNvPr>
          <p:cNvCxnSpPr>
            <a:cxnSpLocks/>
          </p:cNvCxnSpPr>
          <p:nvPr/>
        </p:nvCxnSpPr>
        <p:spPr>
          <a:xfrm>
            <a:off x="2853112" y="4208804"/>
            <a:ext cx="173643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2FE19DF-BABE-BF4A-9ABA-C03516CF41AF}"/>
              </a:ext>
            </a:extLst>
          </p:cNvPr>
          <p:cNvSpPr txBox="1"/>
          <p:nvPr/>
        </p:nvSpPr>
        <p:spPr>
          <a:xfrm>
            <a:off x="7598324" y="4341508"/>
            <a:ext cx="17364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LinkedIn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Alumni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66B052-01BF-6F46-9B64-BE01F24D681B}"/>
              </a:ext>
            </a:extLst>
          </p:cNvPr>
          <p:cNvCxnSpPr>
            <a:cxnSpLocks/>
          </p:cNvCxnSpPr>
          <p:nvPr/>
        </p:nvCxnSpPr>
        <p:spPr>
          <a:xfrm>
            <a:off x="7598324" y="4189120"/>
            <a:ext cx="173643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FA78CB6-E3F6-0E41-96B4-799532BDC0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8208" y="6184900"/>
            <a:ext cx="2006506" cy="54229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439A58F-6E0C-9146-8D33-46A8EE3702B7}"/>
              </a:ext>
            </a:extLst>
          </p:cNvPr>
          <p:cNvSpPr txBox="1"/>
          <p:nvPr/>
        </p:nvSpPr>
        <p:spPr>
          <a:xfrm>
            <a:off x="9922183" y="4330190"/>
            <a:ext cx="17364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Pinterest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Education Industry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CCC9E0-3F44-1341-B989-95EAD0E01DE4}"/>
              </a:ext>
            </a:extLst>
          </p:cNvPr>
          <p:cNvCxnSpPr>
            <a:cxnSpLocks/>
          </p:cNvCxnSpPr>
          <p:nvPr/>
        </p:nvCxnSpPr>
        <p:spPr>
          <a:xfrm>
            <a:off x="9922183" y="4177802"/>
            <a:ext cx="173643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4733724-4095-4645-9784-32644D70BD23}"/>
              </a:ext>
            </a:extLst>
          </p:cNvPr>
          <p:cNvSpPr txBox="1"/>
          <p:nvPr/>
        </p:nvSpPr>
        <p:spPr>
          <a:xfrm>
            <a:off x="1562432" y="1419984"/>
            <a:ext cx="906713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Follow us: @UCRBCOE</a:t>
            </a:r>
          </a:p>
          <a:p>
            <a:pPr algn="ctr"/>
            <a:r>
              <a:rPr lang="en-US" sz="20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Use the hashtag: #UCRBCOE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680EAB-EB9D-FC4E-8005-8071E1C4B1CE}"/>
              </a:ext>
            </a:extLst>
          </p:cNvPr>
          <p:cNvSpPr txBox="1"/>
          <p:nvPr/>
        </p:nvSpPr>
        <p:spPr>
          <a:xfrm>
            <a:off x="5213503" y="4341508"/>
            <a:ext cx="17364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DA5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Instagram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Students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4CEAF2-84AE-9D48-82CD-4354A1D5A03B}"/>
              </a:ext>
            </a:extLst>
          </p:cNvPr>
          <p:cNvCxnSpPr>
            <a:cxnSpLocks/>
          </p:cNvCxnSpPr>
          <p:nvPr/>
        </p:nvCxnSpPr>
        <p:spPr>
          <a:xfrm>
            <a:off x="5213503" y="4189120"/>
            <a:ext cx="1736435" cy="0"/>
          </a:xfrm>
          <a:prstGeom prst="line">
            <a:avLst/>
          </a:prstGeom>
          <a:ln w="127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50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84168-6ED2-7142-8892-96A2C0F58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799"/>
            <a:ext cx="12192000" cy="510493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690455"/>
            <a:ext cx="280946" cy="12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Marketing Resources: </a:t>
            </a:r>
            <a:r>
              <a:rPr lang="en-US" sz="3600" dirty="0" err="1">
                <a:solidFill>
                  <a:srgbClr val="D32A36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www.engr.ucr.edu</a:t>
            </a:r>
            <a:endParaRPr lang="en-US" sz="3600" spc="-150" dirty="0">
              <a:solidFill>
                <a:srgbClr val="D32A36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8D2ED34-408A-714D-82D0-83377A904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8208" y="6184900"/>
            <a:ext cx="2006506" cy="5422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06D7CA6-6E1B-8245-B86A-9D800267C5FC}"/>
              </a:ext>
            </a:extLst>
          </p:cNvPr>
          <p:cNvSpPr/>
          <p:nvPr/>
        </p:nvSpPr>
        <p:spPr>
          <a:xfrm>
            <a:off x="6213197" y="4182589"/>
            <a:ext cx="1469557" cy="394810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81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145FD-142D-7449-BFB7-AF5DB6790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9360" y="1500200"/>
            <a:ext cx="8464550" cy="475357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ACC4EE96-DE79-2949-97E9-2E1F2D4A9475}"/>
              </a:ext>
            </a:extLst>
          </p:cNvPr>
          <p:cNvSpPr/>
          <p:nvPr/>
        </p:nvSpPr>
        <p:spPr>
          <a:xfrm>
            <a:off x="5636934" y="5394394"/>
            <a:ext cx="1469557" cy="394810"/>
          </a:xfrm>
          <a:prstGeom prst="rect">
            <a:avLst/>
          </a:prstGeom>
          <a:noFill/>
          <a:ln w="76200">
            <a:solidFill>
              <a:srgbClr val="F1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81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44C042-BCFA-4F48-8A75-32B1F7A46A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9130" y="1436589"/>
            <a:ext cx="9653739" cy="542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1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C70C9-1AA6-684B-A9B1-35BC658BBF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5882D8-9F74-2A46-BEAB-A118D82D6C70}"/>
              </a:ext>
            </a:extLst>
          </p:cNvPr>
          <p:cNvSpPr/>
          <p:nvPr/>
        </p:nvSpPr>
        <p:spPr>
          <a:xfrm>
            <a:off x="0" y="0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1518698" y="2115562"/>
            <a:ext cx="9151951" cy="89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200" b="1" spc="-150" dirty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Welcome to BCOE!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432B74-759A-274E-BF69-139B2D231B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2221" y="1855853"/>
            <a:ext cx="444904" cy="2035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8530F0-1210-E141-B2F3-14506758C2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4011225"/>
            <a:ext cx="660400" cy="66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1DAEEC-B4AA-6843-8844-61AC86D4AE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273" y="4008248"/>
            <a:ext cx="660400" cy="660400"/>
          </a:xfrm>
          <a:prstGeom prst="rect">
            <a:avLst/>
          </a:prstGeom>
        </p:spPr>
      </p:pic>
      <p:pic>
        <p:nvPicPr>
          <p:cNvPr id="3074" name="Picture 2" descr="Circle, facebook, logo, media, network, new 2019, social icon">
            <a:extLst>
              <a:ext uri="{FF2B5EF4-FFF2-40B4-BE49-F238E27FC236}">
                <a16:creationId xmlns:a16="http://schemas.microsoft.com/office/drawing/2014/main" id="{13DEE333-2AAA-B84C-BC64-DB025BE4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0346" y="4016482"/>
            <a:ext cx="6604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56685B-7F73-424D-848F-83DEC686BC6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419" y="4019459"/>
            <a:ext cx="660400" cy="660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BBEB14-94DB-3F4A-98B8-127267F0ADA7}"/>
              </a:ext>
            </a:extLst>
          </p:cNvPr>
          <p:cNvSpPr txBox="1"/>
          <p:nvPr/>
        </p:nvSpPr>
        <p:spPr>
          <a:xfrm>
            <a:off x="3063347" y="4851219"/>
            <a:ext cx="6096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@UCRBCOE  I  #UCRBCOE</a:t>
            </a:r>
          </a:p>
        </p:txBody>
      </p:sp>
    </p:spTree>
    <p:extLst>
      <p:ext uri="{BB962C8B-B14F-4D97-AF65-F5344CB8AC3E}">
        <p14:creationId xmlns:p14="http://schemas.microsoft.com/office/powerpoint/2010/main" val="269488166"/>
      </p:ext>
    </p:extLst>
  </p:cSld>
  <p:clrMapOvr>
    <a:masterClrMapping/>
  </p:clrMapOvr>
</p:sld>
</file>

<file path=ppt/theme/theme1.xml><?xml version="1.0" encoding="utf-8"?>
<a:theme xmlns:a="http://schemas.openxmlformats.org/drawingml/2006/main" name="UCR-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R-Basic" id="{B1EB9DCA-6722-2F4F-AE2C-40DF00F38B98}" vid="{AA0F1AD8-0441-FC4A-ACBC-EFC826AEB0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5125</TotalTime>
  <Words>213</Words>
  <Application>Microsoft Macintosh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Fira Sans</vt:lpstr>
      <vt:lpstr>Fira Sans Book</vt:lpstr>
      <vt:lpstr>Fira Sans Medium</vt:lpstr>
      <vt:lpstr>UCR-Basic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Fabia Sanz</dc:creator>
  <cp:keywords/>
  <dc:description/>
  <cp:lastModifiedBy>Microsoft Office User</cp:lastModifiedBy>
  <cp:revision>57</cp:revision>
  <dcterms:created xsi:type="dcterms:W3CDTF">2020-04-15T23:29:48Z</dcterms:created>
  <dcterms:modified xsi:type="dcterms:W3CDTF">2020-09-28T19:07:46Z</dcterms:modified>
  <cp:category/>
</cp:coreProperties>
</file>