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C458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C458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C458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4720" cy="6855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8149" y="271462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8"/>
                </a:moveTo>
                <a:lnTo>
                  <a:pt x="0" y="0"/>
                </a:lnTo>
                <a:lnTo>
                  <a:pt x="8229583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3074" y="612932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83" y="0"/>
                </a:lnTo>
              </a:path>
            </a:pathLst>
          </a:custGeom>
          <a:ln w="19049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69222" y="6267437"/>
            <a:ext cx="815005" cy="519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23" y="332548"/>
            <a:ext cx="8083552" cy="112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C458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247" y="1602409"/>
            <a:ext cx="7717155" cy="1903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012" y="316414"/>
            <a:ext cx="755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Office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Academic</a:t>
            </a:r>
            <a:r>
              <a:rPr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Affairs</a:t>
            </a:r>
          </a:p>
        </p:txBody>
      </p:sp>
      <p:sp>
        <p:nvSpPr>
          <p:cNvPr id="3" name="object 3"/>
          <p:cNvSpPr/>
          <p:nvPr/>
        </p:nvSpPr>
        <p:spPr>
          <a:xfrm>
            <a:off x="322875" y="1357475"/>
            <a:ext cx="8545830" cy="4832350"/>
          </a:xfrm>
          <a:custGeom>
            <a:avLst/>
            <a:gdLst/>
            <a:ahLst/>
            <a:cxnLst/>
            <a:rect l="l" t="t" r="r" b="b"/>
            <a:pathLst>
              <a:path w="8545830" h="4832350">
                <a:moveTo>
                  <a:pt x="0" y="0"/>
                </a:moveTo>
                <a:lnTo>
                  <a:pt x="8545600" y="0"/>
                </a:lnTo>
                <a:lnTo>
                  <a:pt x="8545600" y="4832072"/>
                </a:lnTo>
                <a:lnTo>
                  <a:pt x="0" y="48320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5060" y="1370685"/>
            <a:ext cx="7014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MISSION </a:t>
            </a:r>
            <a:r>
              <a:rPr sz="2400" dirty="0">
                <a:solidFill>
                  <a:srgbClr val="001F5F"/>
                </a:solidFill>
                <a:latin typeface="Verdana"/>
                <a:cs typeface="Verdana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Verdana"/>
                <a:cs typeface="Verdana"/>
              </a:rPr>
              <a:t>acting on behalf of the </a:t>
            </a:r>
            <a:r>
              <a:rPr sz="2400" spc="15" dirty="0">
                <a:solidFill>
                  <a:srgbClr val="001F5F"/>
                </a:solidFill>
                <a:latin typeface="Verdana"/>
                <a:cs typeface="Verdana"/>
              </a:rPr>
              <a:t>BCOE,</a:t>
            </a:r>
            <a:r>
              <a:rPr sz="2400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Verdana"/>
                <a:cs typeface="Verdana"/>
              </a:rPr>
              <a:t>its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indent="3810" algn="ctr">
              <a:lnSpc>
                <a:spcPts val="2850"/>
              </a:lnSpc>
              <a:spcBef>
                <a:spcPts val="219"/>
              </a:spcBef>
            </a:pPr>
            <a:r>
              <a:rPr dirty="0"/>
              <a:t>undergraduate students and </a:t>
            </a:r>
            <a:r>
              <a:rPr spc="-5" dirty="0"/>
              <a:t>departments, </a:t>
            </a:r>
            <a:r>
              <a:rPr dirty="0"/>
              <a:t>our  mission </a:t>
            </a:r>
            <a:r>
              <a:rPr spc="-5" dirty="0"/>
              <a:t>is to provide </a:t>
            </a:r>
            <a:r>
              <a:rPr dirty="0"/>
              <a:t>academic </a:t>
            </a:r>
            <a:r>
              <a:rPr spc="-5" dirty="0"/>
              <a:t>guidance </a:t>
            </a:r>
            <a:r>
              <a:rPr dirty="0"/>
              <a:t>and  </a:t>
            </a:r>
            <a:r>
              <a:rPr spc="-5" dirty="0"/>
              <a:t>developmental </a:t>
            </a:r>
            <a:r>
              <a:rPr dirty="0"/>
              <a:t>services </a:t>
            </a:r>
            <a:r>
              <a:rPr spc="-5" dirty="0"/>
              <a:t>that </a:t>
            </a:r>
            <a:r>
              <a:rPr dirty="0"/>
              <a:t>enhance </a:t>
            </a:r>
            <a:r>
              <a:rPr spc="-5" dirty="0"/>
              <a:t>the </a:t>
            </a:r>
            <a:r>
              <a:rPr dirty="0"/>
              <a:t>college  experience and support students </a:t>
            </a:r>
            <a:r>
              <a:rPr spc="-5" dirty="0"/>
              <a:t>in </a:t>
            </a:r>
            <a:r>
              <a:rPr dirty="0"/>
              <a:t>attaining</a:t>
            </a:r>
            <a:r>
              <a:rPr spc="-95" dirty="0"/>
              <a:t> </a:t>
            </a:r>
            <a:r>
              <a:rPr spc="-5" dirty="0"/>
              <a:t>their</a:t>
            </a: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/>
              <a:t>educational</a:t>
            </a:r>
            <a:r>
              <a:rPr spc="-5" dirty="0"/>
              <a:t> goals.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8204" y="3834688"/>
            <a:ext cx="6967855" cy="20485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66420" marR="555625" algn="ctr">
              <a:lnSpc>
                <a:spcPts val="2400"/>
              </a:lnSpc>
              <a:spcBef>
                <a:spcPts val="58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We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first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line of contact</a:t>
            </a:r>
            <a:r>
              <a:rPr sz="24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regarding  academic concerns and</a:t>
            </a:r>
            <a:r>
              <a:rPr sz="2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opportunities!!!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12700" marR="5080" algn="ctr">
              <a:lnSpc>
                <a:spcPts val="2620"/>
              </a:lnSpc>
            </a:pPr>
            <a:r>
              <a:rPr sz="2200" spc="-5" dirty="0">
                <a:solidFill>
                  <a:srgbClr val="001F5F"/>
                </a:solidFill>
                <a:latin typeface="Verdana"/>
                <a:cs typeface="Verdana"/>
              </a:rPr>
              <a:t>REFER STUDENTS TO BCOE OFFICE OF</a:t>
            </a:r>
            <a:r>
              <a:rPr sz="2200" spc="-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Verdana"/>
                <a:cs typeface="Verdana"/>
              </a:rPr>
              <a:t>STUDENT  ACADEMIC AFFAIRS ON ALL ACADEMIC AND  ENROLLMENT</a:t>
            </a:r>
            <a:r>
              <a:rPr sz="2200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Verdana"/>
                <a:cs typeface="Verdana"/>
              </a:rPr>
              <a:t>CONCERNS!!!!!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994" y="2890902"/>
            <a:ext cx="826769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Roderick  Smith  Director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4009" y="2859021"/>
            <a:ext cx="161353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7051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Tara Brown  Assistant</a:t>
            </a:r>
            <a:r>
              <a:rPr sz="1600" spc="-90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Director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1817" y="1117595"/>
            <a:ext cx="1138870" cy="1660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5870" y="1118280"/>
            <a:ext cx="1169058" cy="164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3710" y="2848333"/>
            <a:ext cx="3501390" cy="7632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38125" marR="5080" indent="-124460">
              <a:lnSpc>
                <a:spcPct val="101600"/>
              </a:lnSpc>
              <a:spcBef>
                <a:spcPts val="70"/>
              </a:spcBef>
              <a:tabLst>
                <a:tab pos="1818639" algn="l"/>
                <a:tab pos="1931035" algn="l"/>
              </a:tabLst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Desmond Harvey		</a:t>
            </a:r>
            <a:r>
              <a:rPr sz="1600" dirty="0">
                <a:solidFill>
                  <a:srgbClr val="997100"/>
                </a:solidFill>
                <a:latin typeface="Arial"/>
                <a:cs typeface="Arial"/>
              </a:rPr>
              <a:t>Janeth Jauregui 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Chemical Eng.	Computer</a:t>
            </a:r>
            <a:r>
              <a:rPr sz="1600" spc="-8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Science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Environmental</a:t>
            </a:r>
            <a:r>
              <a:rPr sz="1600" spc="-10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3250" y="1118459"/>
            <a:ext cx="1254735" cy="1672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01339" y="5375059"/>
            <a:ext cx="1784985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Thomas </a:t>
            </a:r>
            <a:r>
              <a:rPr sz="1600" dirty="0">
                <a:solidFill>
                  <a:srgbClr val="997100"/>
                </a:solidFill>
                <a:latin typeface="Arial"/>
                <a:cs typeface="Arial"/>
              </a:rPr>
              <a:t>McGraw 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Computer Eng.</a:t>
            </a:r>
            <a:r>
              <a:rPr sz="1600" spc="-9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and  </a:t>
            </a:r>
            <a:r>
              <a:rPr sz="1600" dirty="0">
                <a:solidFill>
                  <a:srgbClr val="997100"/>
                </a:solidFill>
                <a:latin typeface="Arial"/>
                <a:cs typeface="Arial"/>
              </a:rPr>
              <a:t>Material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Sci.</a:t>
            </a:r>
            <a:r>
              <a:rPr sz="1600" spc="-6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1090" y="5340215"/>
            <a:ext cx="154686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Terri</a:t>
            </a:r>
            <a:r>
              <a:rPr sz="1600" spc="-9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Phonharath  Business Info.  Computer</a:t>
            </a:r>
            <a:r>
              <a:rPr sz="1600" spc="-4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1348" y="3634669"/>
            <a:ext cx="1035791" cy="1657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5682" y="3649449"/>
            <a:ext cx="1109173" cy="1628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39156" y="5399474"/>
            <a:ext cx="137858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0160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Emily Nudge  Bioengineering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2676" y="3635971"/>
            <a:ext cx="1138892" cy="1683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6683" y="3665554"/>
            <a:ext cx="1290685" cy="1573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6819" y="5369566"/>
            <a:ext cx="152590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1430">
              <a:lnSpc>
                <a:spcPct val="101600"/>
              </a:lnSpc>
              <a:spcBef>
                <a:spcPts val="70"/>
              </a:spcBef>
            </a:pPr>
            <a:r>
              <a:rPr sz="1600" dirty="0">
                <a:solidFill>
                  <a:srgbClr val="997100"/>
                </a:solidFill>
                <a:latin typeface="Arial"/>
                <a:cs typeface="Arial"/>
              </a:rPr>
              <a:t>Malcolm</a:t>
            </a:r>
            <a:r>
              <a:rPr sz="1600" spc="-90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97100"/>
                </a:solidFill>
                <a:latin typeface="Arial"/>
                <a:cs typeface="Arial"/>
              </a:rPr>
              <a:t>Manuel  Mechanical</a:t>
            </a:r>
            <a:r>
              <a:rPr sz="1600" spc="-10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94517" y="316416"/>
            <a:ext cx="6903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The Team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Academic</a:t>
            </a:r>
            <a:r>
              <a:rPr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Advisors</a:t>
            </a:r>
          </a:p>
        </p:txBody>
      </p:sp>
      <p:sp>
        <p:nvSpPr>
          <p:cNvPr id="17" name="object 17"/>
          <p:cNvSpPr/>
          <p:nvPr/>
        </p:nvSpPr>
        <p:spPr>
          <a:xfrm>
            <a:off x="7397069" y="1117595"/>
            <a:ext cx="1416695" cy="1603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07827" y="2815143"/>
            <a:ext cx="131953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56515">
              <a:lnSpc>
                <a:spcPct val="101600"/>
              </a:lnSpc>
              <a:spcBef>
                <a:spcPts val="70"/>
              </a:spcBef>
            </a:pPr>
            <a:r>
              <a:rPr sz="1600" dirty="0">
                <a:solidFill>
                  <a:srgbClr val="997100"/>
                </a:solidFill>
                <a:latin typeface="Arial"/>
                <a:cs typeface="Arial"/>
              </a:rPr>
              <a:t>Michael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Cruz  Electrical</a:t>
            </a:r>
            <a:r>
              <a:rPr sz="1600" spc="-95" dirty="0">
                <a:solidFill>
                  <a:srgbClr val="9971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97100"/>
                </a:solidFill>
                <a:latin typeface="Arial"/>
                <a:cs typeface="Arial"/>
              </a:rPr>
              <a:t>Eng.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5940" y="6264196"/>
            <a:ext cx="4317035" cy="5885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047" y="1134420"/>
            <a:ext cx="956784" cy="1683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3292" y="3634660"/>
            <a:ext cx="1290668" cy="16149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332548"/>
            <a:ext cx="5850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Short list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spc="-10" dirty="0">
                <a:latin typeface="Arial"/>
                <a:cs typeface="Arial"/>
              </a:rPr>
              <a:t>what </a:t>
            </a:r>
            <a:r>
              <a:rPr spc="-5" dirty="0">
                <a:latin typeface="Arial"/>
                <a:cs typeface="Arial"/>
              </a:rPr>
              <a:t>we do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….</a:t>
            </a:r>
          </a:p>
        </p:txBody>
      </p:sp>
      <p:sp>
        <p:nvSpPr>
          <p:cNvPr id="3" name="object 3"/>
          <p:cNvSpPr/>
          <p:nvPr/>
        </p:nvSpPr>
        <p:spPr>
          <a:xfrm>
            <a:off x="4512531" y="3352724"/>
            <a:ext cx="3962383" cy="2733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223" y="1594585"/>
            <a:ext cx="8049259" cy="332295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400" b="1" spc="-5" dirty="0">
                <a:latin typeface="Arial"/>
                <a:cs typeface="Arial"/>
              </a:rPr>
              <a:t>Advise and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Mentor</a:t>
            </a:r>
            <a:endParaRPr sz="2400">
              <a:latin typeface="Arial"/>
              <a:cs typeface="Arial"/>
            </a:endParaRPr>
          </a:p>
          <a:p>
            <a:pPr marL="12700" marR="19050">
              <a:lnSpc>
                <a:spcPct val="114599"/>
              </a:lnSpc>
              <a:spcBef>
                <a:spcPts val="585"/>
              </a:spcBef>
              <a:tabLst>
                <a:tab pos="4739005" algn="l"/>
              </a:tabLst>
            </a:pPr>
            <a:r>
              <a:rPr sz="2000" spc="-5" dirty="0">
                <a:latin typeface="Arial"/>
                <a:cs typeface="Arial"/>
              </a:rPr>
              <a:t>We advise and </a:t>
            </a:r>
            <a:r>
              <a:rPr sz="2000" dirty="0">
                <a:latin typeface="Arial"/>
                <a:cs typeface="Arial"/>
              </a:rPr>
              <a:t>mentor students </a:t>
            </a:r>
            <a:r>
              <a:rPr sz="2000" spc="-5" dirty="0">
                <a:latin typeface="Arial"/>
                <a:cs typeface="Arial"/>
              </a:rPr>
              <a:t>on academic </a:t>
            </a:r>
            <a:r>
              <a:rPr sz="2000" dirty="0">
                <a:latin typeface="Arial"/>
                <a:cs typeface="Arial"/>
              </a:rPr>
              <a:t>matters, support </a:t>
            </a:r>
            <a:r>
              <a:rPr sz="2000" spc="-5" dirty="0">
                <a:latin typeface="Arial"/>
                <a:cs typeface="Arial"/>
              </a:rPr>
              <a:t>their  </a:t>
            </a:r>
            <a:r>
              <a:rPr sz="2000" dirty="0">
                <a:latin typeface="Arial"/>
                <a:cs typeface="Arial"/>
              </a:rPr>
              <a:t>success, </a:t>
            </a:r>
            <a:r>
              <a:rPr sz="2000" spc="-5" dirty="0">
                <a:latin typeface="Arial"/>
                <a:cs typeface="Arial"/>
              </a:rPr>
              <a:t>academic and personal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growth.	We are generally the first line  of </a:t>
            </a:r>
            <a:r>
              <a:rPr sz="2000" dirty="0">
                <a:latin typeface="Arial"/>
                <a:cs typeface="Arial"/>
              </a:rPr>
              <a:t>contact regarding </a:t>
            </a:r>
            <a:r>
              <a:rPr sz="2000" spc="-5" dirty="0">
                <a:latin typeface="Arial"/>
                <a:cs typeface="Arial"/>
              </a:rPr>
              <a:t>academic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concerns.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-5" dirty="0">
                <a:latin typeface="Arial"/>
                <a:cs typeface="Arial"/>
              </a:rPr>
              <a:t>Enforce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Policy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3500"/>
              </a:lnSpc>
              <a:spcBef>
                <a:spcPts val="615"/>
              </a:spcBef>
            </a:pPr>
            <a:r>
              <a:rPr sz="2000" spc="-5" dirty="0">
                <a:latin typeface="Arial"/>
                <a:cs typeface="Arial"/>
              </a:rPr>
              <a:t>Uphold academic policies of the university, BCOE, and its departments,  explain policies, </a:t>
            </a:r>
            <a:r>
              <a:rPr sz="2000" dirty="0">
                <a:latin typeface="Arial"/>
                <a:cs typeface="Arial"/>
              </a:rPr>
              <a:t>communicate </a:t>
            </a:r>
            <a:r>
              <a:rPr sz="2000" spc="-5" dirty="0">
                <a:latin typeface="Arial"/>
                <a:cs typeface="Arial"/>
              </a:rPr>
              <a:t>options 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students.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548" y="3552785"/>
            <a:ext cx="6773545" cy="2578100"/>
            <a:chOff x="527548" y="3552785"/>
            <a:chExt cx="6773545" cy="2578100"/>
          </a:xfrm>
        </p:grpSpPr>
        <p:sp>
          <p:nvSpPr>
            <p:cNvPr id="3" name="object 3"/>
            <p:cNvSpPr/>
            <p:nvPr/>
          </p:nvSpPr>
          <p:spPr>
            <a:xfrm>
              <a:off x="527548" y="5220289"/>
              <a:ext cx="6773211" cy="910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3472" y="3581360"/>
              <a:ext cx="2030141" cy="17708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185" y="3567073"/>
              <a:ext cx="2059305" cy="1799589"/>
            </a:xfrm>
            <a:custGeom>
              <a:avLst/>
              <a:gdLst/>
              <a:ahLst/>
              <a:cxnLst/>
              <a:rect l="l" t="t" r="r" b="b"/>
              <a:pathLst>
                <a:path w="2059305" h="1799589">
                  <a:moveTo>
                    <a:pt x="0" y="0"/>
                  </a:moveTo>
                  <a:lnTo>
                    <a:pt x="2058716" y="0"/>
                  </a:lnTo>
                  <a:lnTo>
                    <a:pt x="2058716" y="1799468"/>
                  </a:lnTo>
                  <a:lnTo>
                    <a:pt x="0" y="1799468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637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-5" dirty="0"/>
              <a:t>Things we do to support</a:t>
            </a:r>
            <a:r>
              <a:rPr spc="-80" dirty="0"/>
              <a:t> </a:t>
            </a:r>
            <a:r>
              <a:rPr spc="-5" dirty="0"/>
              <a:t>Departments  </a:t>
            </a:r>
            <a:r>
              <a:rPr dirty="0"/>
              <a:t>and </a:t>
            </a:r>
            <a:r>
              <a:rPr spc="-10" dirty="0"/>
              <a:t>Faculty</a:t>
            </a:r>
            <a:r>
              <a:rPr spc="-15" dirty="0"/>
              <a:t> </a:t>
            </a:r>
            <a:r>
              <a:rPr dirty="0"/>
              <a:t>….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747555" y="1648218"/>
            <a:ext cx="2143125" cy="1828164"/>
            <a:chOff x="4747555" y="1648218"/>
            <a:chExt cx="2143125" cy="1828164"/>
          </a:xfrm>
        </p:grpSpPr>
        <p:sp>
          <p:nvSpPr>
            <p:cNvPr id="8" name="object 8"/>
            <p:cNvSpPr/>
            <p:nvPr/>
          </p:nvSpPr>
          <p:spPr>
            <a:xfrm>
              <a:off x="4776130" y="1676793"/>
              <a:ext cx="2085642" cy="17708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1843" y="1662505"/>
              <a:ext cx="2114550" cy="1799589"/>
            </a:xfrm>
            <a:custGeom>
              <a:avLst/>
              <a:gdLst/>
              <a:ahLst/>
              <a:cxnLst/>
              <a:rect l="l" t="t" r="r" b="b"/>
              <a:pathLst>
                <a:path w="2114550" h="1799589">
                  <a:moveTo>
                    <a:pt x="0" y="0"/>
                  </a:moveTo>
                  <a:lnTo>
                    <a:pt x="2114217" y="0"/>
                  </a:lnTo>
                  <a:lnTo>
                    <a:pt x="2114217" y="1799468"/>
                  </a:lnTo>
                  <a:lnTo>
                    <a:pt x="0" y="1799468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637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3472" y="1676793"/>
            <a:ext cx="4030345" cy="1771014"/>
          </a:xfrm>
          <a:prstGeom prst="rect">
            <a:avLst/>
          </a:prstGeom>
          <a:ln w="28574">
            <a:solidFill>
              <a:srgbClr val="063762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85725" marR="393065">
              <a:lnSpc>
                <a:spcPct val="100699"/>
              </a:lnSpc>
            </a:pPr>
            <a:r>
              <a:rPr sz="1800" b="1" spc="-5" dirty="0">
                <a:latin typeface="Arial"/>
                <a:cs typeface="Arial"/>
              </a:rPr>
              <a:t>Course Scheduling</a:t>
            </a:r>
            <a:r>
              <a:rPr sz="1800" spc="-5" dirty="0">
                <a:latin typeface="Arial"/>
                <a:cs typeface="Arial"/>
              </a:rPr>
              <a:t>--Working with  the Chairs, we develop the </a:t>
            </a:r>
            <a:r>
              <a:rPr sz="1800" dirty="0">
                <a:latin typeface="Arial"/>
                <a:cs typeface="Arial"/>
              </a:rPr>
              <a:t>course  schedule </a:t>
            </a:r>
            <a:r>
              <a:rPr sz="1800" spc="-5" dirty="0">
                <a:latin typeface="Arial"/>
                <a:cs typeface="Arial"/>
              </a:rPr>
              <a:t>for all undergraduate  programs.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1588" y="3581360"/>
            <a:ext cx="4030345" cy="1771014"/>
          </a:xfrm>
          <a:prstGeom prst="rect">
            <a:avLst/>
          </a:prstGeom>
          <a:ln w="28574">
            <a:solidFill>
              <a:srgbClr val="063762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85725" marR="294005">
              <a:lnSpc>
                <a:spcPct val="100699"/>
              </a:lnSpc>
              <a:spcBef>
                <a:spcPts val="359"/>
              </a:spcBef>
            </a:pPr>
            <a:r>
              <a:rPr sz="1800" b="1" spc="-5" dirty="0">
                <a:latin typeface="Arial"/>
                <a:cs typeface="Arial"/>
              </a:rPr>
              <a:t>Enrollment </a:t>
            </a:r>
            <a:r>
              <a:rPr sz="1800" b="1" dirty="0">
                <a:latin typeface="Arial"/>
                <a:cs typeface="Arial"/>
              </a:rPr>
              <a:t>Management--</a:t>
            </a:r>
            <a:r>
              <a:rPr sz="1800" dirty="0">
                <a:latin typeface="Arial"/>
                <a:cs typeface="Arial"/>
              </a:rPr>
              <a:t>We  monitor </a:t>
            </a:r>
            <a:r>
              <a:rPr sz="1800" spc="-5" dirty="0">
                <a:latin typeface="Arial"/>
                <a:cs typeface="Arial"/>
              </a:rPr>
              <a:t>enrollment ensuring  </a:t>
            </a:r>
            <a:r>
              <a:rPr sz="1800" dirty="0">
                <a:latin typeface="Arial"/>
                <a:cs typeface="Arial"/>
              </a:rPr>
              <a:t>compliance </a:t>
            </a:r>
            <a:r>
              <a:rPr sz="1800" spc="-5" dirty="0">
                <a:latin typeface="Arial"/>
                <a:cs typeface="Arial"/>
              </a:rPr>
              <a:t>with policy; we </a:t>
            </a:r>
            <a:r>
              <a:rPr sz="1800" dirty="0">
                <a:latin typeface="Arial"/>
                <a:cs typeface="Arial"/>
              </a:rPr>
              <a:t>manage  concurrent </a:t>
            </a:r>
            <a:r>
              <a:rPr sz="1800" spc="-5" dirty="0">
                <a:latin typeface="Arial"/>
                <a:cs typeface="Arial"/>
              </a:rPr>
              <a:t>enrollment, and all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forms  of adding and withdrawing from  </a:t>
            </a:r>
            <a:r>
              <a:rPr sz="1800" dirty="0">
                <a:latin typeface="Arial"/>
                <a:cs typeface="Arial"/>
              </a:rPr>
              <a:t>courses.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200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Verdana</vt:lpstr>
      <vt:lpstr>Office Theme</vt:lpstr>
      <vt:lpstr>Office of Student Academic Affairs</vt:lpstr>
      <vt:lpstr>The Team – Academic Advisors</vt:lpstr>
      <vt:lpstr>Short list of what we do ….</vt:lpstr>
      <vt:lpstr>Things we do to support Departments  and Faculty 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Student Academic Affairs</dc:title>
  <dc:creator>Administrator</dc:creator>
  <cp:lastModifiedBy>Administrator</cp:lastModifiedBy>
  <cp:revision>2</cp:revision>
  <dcterms:created xsi:type="dcterms:W3CDTF">2020-10-02T05:40:00Z</dcterms:created>
  <dcterms:modified xsi:type="dcterms:W3CDTF">2020-10-02T07:08:14Z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2020-10-01T00:00:00Z</vt:filetime>
  </property>
  <property fmtid="{D5CDD505-2E9C-101B-9397-08002B2CF9AE}" pid="3" name="Creator">
    <vt:lpwstr>Google</vt:lpwstr>
  </property>
  <property fmtid="{D5CDD505-2E9C-101B-9397-08002B2CF9AE}" pid="4" name="LastSaved">
    <vt:filetime>2020-10-02T00:00:00Z</vt:filetime>
  </property>
</Properties>
</file>