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1175-72F3-482B-AAA3-CF1AAE7A0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31628-AB93-4F1A-AFB1-48AFE89FA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DEE1A-5FE5-4E5F-894F-7EAB32F4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D4AB-1D44-4B16-A142-B222ADB0A40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69465-8D5F-4413-9879-F1389692B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ECAE8-D9E1-47ED-84B2-933BA158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477-858A-40CA-B377-854181FB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4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A307-8DC8-4EFF-8165-05B9D84B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3EF90-611E-4FC7-A9A1-147C12925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AA440-DC34-4473-BDDE-D5713FEB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D4AB-1D44-4B16-A142-B222ADB0A40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0B147-13DB-4B32-A797-1AB5DEAB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9044E-5919-4F49-BE7D-6EC0866E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477-858A-40CA-B377-854181FB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1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9D5921-75D3-4EC3-A532-D92DD9282F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20624-7598-4E91-80E9-59DAA8386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DD459-CB06-4EAA-83DF-9DD0B76D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D4AB-1D44-4B16-A142-B222ADB0A40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67710-125A-4DAD-A9C9-DD4315D2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363A9-7FBF-46DF-BF14-CF505C54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477-858A-40CA-B377-854181FB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3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B148-A25A-4D4D-AADF-D41C2ADC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65947-3BEF-49DE-8929-0584D06E0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BEEF4-F227-4456-8343-35BD03B7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D4AB-1D44-4B16-A142-B222ADB0A40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EB141-B608-4750-B464-A0C22F63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EE24-69D5-4932-8A01-C343BBB5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477-858A-40CA-B377-854181FB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0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CC5F-5A76-400F-9457-B3BC0E43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6756E-0E5F-4126-A277-737CBB6BC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BF4DF-86F7-461B-A6BC-92906C72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D4AB-1D44-4B16-A142-B222ADB0A40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52119-2F68-4716-AB71-0824EA23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1755B-949C-4FFC-AC0F-94A0CF40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477-858A-40CA-B377-854181FB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6C7B-5E94-4864-A53B-B9214651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4C961-6FFA-4CF8-8186-4C7F32C2F7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346E5-9AA0-46FA-88D5-E9CB453B7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07414-7827-4129-B7DE-B283848A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D4AB-1D44-4B16-A142-B222ADB0A40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37819-347F-456A-AE85-2E6D92DC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D5EF8-2C04-46AE-BBF1-2C0EEACA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477-858A-40CA-B377-854181FB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4699-6904-4DAA-A775-E27A14A0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290A0-A2E4-470F-9D4B-7CC7611C9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CCC7E-8C92-4BA8-ADF5-B374F4C38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1CD0E-E6A3-45B2-86FD-A47F0F29C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759AD-77CE-41A9-839A-6F37389FA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BF7FB-4313-426F-97A8-6133B694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D4AB-1D44-4B16-A142-B222ADB0A40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F948A-298C-4882-9AC9-CEEB75A7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7793F-8703-4BA5-A924-FED401A5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477-858A-40CA-B377-854181FB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4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9296-D8C4-4F12-B304-265B0E52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25ECD-8F2A-4322-B4A2-89AF325A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D4AB-1D44-4B16-A142-B222ADB0A40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3405E-5CEF-4022-BFCE-E65553A2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45BFD-FF27-47E1-81EF-3FDE3B5E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477-858A-40CA-B377-854181FB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6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45415-C740-41FE-A063-B53F07C7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D4AB-1D44-4B16-A142-B222ADB0A40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C0269-DBA0-4BD7-B5B4-41DEA66E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1E8C9-98F5-4231-A4AB-65B95B34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477-858A-40CA-B377-854181FB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3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8A90-C475-4CF7-9CD4-A2B09FE1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6277-005F-44F2-9EB7-81CE59863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3D36A-F6E7-4D32-B810-ED8DCAE9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28858-FF54-4B97-AFE7-1F47E845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D4AB-1D44-4B16-A142-B222ADB0A40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40AAC-AA5E-472B-98CA-8D5665E2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E8BED-A7F3-4485-8E7D-DEC6C8EB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477-858A-40CA-B377-854181FB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3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5F4F-58F2-4E97-8B37-C150E7D3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F8C4FF-318A-4534-B27B-9B912B114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0CCE8-E7A9-4C0E-AD9C-D26C8EFB6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3C7FF-677A-4B44-95E8-38045602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D4AB-1D44-4B16-A142-B222ADB0A40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E8A1B-E96E-44B6-91F1-5CE3B4C7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8A01F-9F30-466F-8687-8F1071AC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5477-858A-40CA-B377-854181FB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4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64089-C2F3-4E3E-9EE1-5CCB21A4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04BA0-1B9C-42D5-AC87-BE831704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D1923-E0B6-4FAF-98AF-28A06600F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8D4AB-1D44-4B16-A142-B222ADB0A40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5FC19-47C2-41F8-8748-20B7DCBF1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D458D-7FE9-4938-B6A3-474765F5A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85477-858A-40CA-B377-854181FBA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6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C1802F-A71B-408F-B616-543CF8A29D67}"/>
              </a:ext>
            </a:extLst>
          </p:cNvPr>
          <p:cNvSpPr txBox="1"/>
          <p:nvPr/>
        </p:nvSpPr>
        <p:spPr>
          <a:xfrm>
            <a:off x="1374318" y="740025"/>
            <a:ext cx="9151951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The BCOE Grants and Contracts Office </a:t>
            </a:r>
          </a:p>
          <a:p>
            <a:pPr algn="ctr">
              <a:lnSpc>
                <a:spcPts val="6820"/>
              </a:lnSpc>
            </a:pPr>
            <a:r>
              <a:rPr lang="en-US" sz="5400" spc="-150" dirty="0">
                <a:solidFill>
                  <a:srgbClr val="FFC000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(</a:t>
            </a:r>
            <a:r>
              <a:rPr lang="en-US" sz="5400" spc="-150">
                <a:solidFill>
                  <a:srgbClr val="FFC000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329 </a:t>
            </a:r>
            <a:r>
              <a:rPr lang="en-US" sz="5400" spc="-150" smtClean="0">
                <a:solidFill>
                  <a:srgbClr val="FFC000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&amp; 333 </a:t>
            </a:r>
            <a:r>
              <a:rPr lang="en-US" sz="5400" spc="-150" dirty="0">
                <a:solidFill>
                  <a:srgbClr val="FFC000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Winston Chung Hall)</a:t>
            </a:r>
          </a:p>
          <a:p>
            <a:pPr algn="ctr">
              <a:lnSpc>
                <a:spcPts val="6820"/>
              </a:lnSpc>
            </a:pPr>
            <a:r>
              <a:rPr lang="en-US" sz="24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Huguette Albrecht, PhD, Assistant Director</a:t>
            </a:r>
          </a:p>
          <a:p>
            <a:pPr algn="ctr">
              <a:lnSpc>
                <a:spcPts val="6820"/>
              </a:lnSpc>
            </a:pPr>
            <a:r>
              <a:rPr lang="en-US" sz="24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October 5, 2020</a:t>
            </a:r>
          </a:p>
          <a:p>
            <a:pPr algn="ctr">
              <a:lnSpc>
                <a:spcPts val="6820"/>
              </a:lnSpc>
            </a:pPr>
            <a:endParaRPr lang="en-US" sz="2400" spc="-150" dirty="0">
              <a:solidFill>
                <a:srgbClr val="003DA5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AB0BD7-B693-4D18-A4FB-7DDE0A9C3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05390" y="364007"/>
            <a:ext cx="444904" cy="203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BDEC0-0820-423E-A9BD-94949069F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829" y="5463005"/>
            <a:ext cx="2006506" cy="54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4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5C8893-9E63-478A-8F54-529CE1600F7F}"/>
              </a:ext>
            </a:extLst>
          </p:cNvPr>
          <p:cNvSpPr txBox="1"/>
          <p:nvPr/>
        </p:nvSpPr>
        <p:spPr>
          <a:xfrm>
            <a:off x="717819" y="21699"/>
            <a:ext cx="11222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Your one-stop shop for contracts and grants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6B902-F2F4-4511-B48B-1806378AE983}"/>
              </a:ext>
            </a:extLst>
          </p:cNvPr>
          <p:cNvSpPr txBox="1"/>
          <p:nvPr/>
        </p:nvSpPr>
        <p:spPr>
          <a:xfrm>
            <a:off x="153961" y="720493"/>
            <a:ext cx="12038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pc="-150" dirty="0">
                <a:solidFill>
                  <a:srgbClr val="FFC000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We do everything to help on your proposals (short of miracles) 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717E5-8AE8-4FF0-8BCD-CF43622DD016}"/>
              </a:ext>
            </a:extLst>
          </p:cNvPr>
          <p:cNvSpPr txBox="1"/>
          <p:nvPr/>
        </p:nvSpPr>
        <p:spPr>
          <a:xfrm>
            <a:off x="251665" y="1758885"/>
            <a:ext cx="2302938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The team</a:t>
            </a:r>
          </a:p>
          <a:p>
            <a:r>
              <a:rPr lang="en-US" sz="2000" spc="-150" dirty="0">
                <a:solidFill>
                  <a:srgbClr val="FFC000"/>
                </a:solidFill>
                <a:latin typeface="Fira Sans Medium" panose="020B0503050000020004" pitchFamily="34" charset="0"/>
              </a:rPr>
              <a:t>Mitch Boretz</a:t>
            </a:r>
          </a:p>
          <a:p>
            <a:r>
              <a:rPr lang="en-US" sz="20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mitch@engr.ucr.edu</a:t>
            </a:r>
          </a:p>
          <a:p>
            <a:endParaRPr lang="en-US" sz="2000" spc="-150" dirty="0">
              <a:solidFill>
                <a:srgbClr val="FFC000"/>
              </a:solidFill>
              <a:latin typeface="Fira Sans Medium" panose="020B0503050000020004" pitchFamily="34" charset="0"/>
            </a:endParaRPr>
          </a:p>
          <a:p>
            <a:r>
              <a:rPr lang="en-US" sz="2000" spc="-150" dirty="0">
                <a:solidFill>
                  <a:srgbClr val="FFC000"/>
                </a:solidFill>
                <a:latin typeface="Fira Sans Medium" panose="020B0503050000020004" pitchFamily="34" charset="0"/>
              </a:rPr>
              <a:t>Huguette Albrecht</a:t>
            </a:r>
          </a:p>
          <a:p>
            <a:r>
              <a:rPr lang="en-US" sz="20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halbrecht@engr.ucr.edu</a:t>
            </a:r>
            <a:endParaRPr lang="en-US" sz="2000" spc="-150" dirty="0">
              <a:solidFill>
                <a:srgbClr val="FFC000"/>
              </a:solidFill>
              <a:latin typeface="Fira Sans Medium" panose="020B0503050000020004" pitchFamily="34" charset="0"/>
            </a:endParaRPr>
          </a:p>
          <a:p>
            <a:endParaRPr lang="en-US" sz="2000" spc="-150" dirty="0">
              <a:solidFill>
                <a:srgbClr val="FFC000"/>
              </a:solidFill>
              <a:latin typeface="Fira Sans Medium" panose="020B0503050000020004" pitchFamily="34" charset="0"/>
            </a:endParaRPr>
          </a:p>
          <a:p>
            <a:r>
              <a:rPr lang="en-US" sz="2000" spc="-150" dirty="0">
                <a:solidFill>
                  <a:srgbClr val="FFC000"/>
                </a:solidFill>
                <a:latin typeface="Fira Sans Medium" panose="020B0503050000020004" pitchFamily="34" charset="0"/>
              </a:rPr>
              <a:t>Brandon Reese</a:t>
            </a:r>
          </a:p>
          <a:p>
            <a:r>
              <a:rPr lang="en-US" sz="20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breese@engr.ucr.edu</a:t>
            </a:r>
            <a:endParaRPr lang="en-US" sz="2000" spc="-150" dirty="0">
              <a:solidFill>
                <a:srgbClr val="FFC000"/>
              </a:solidFill>
              <a:latin typeface="Fira Sans Medium" panose="020B0503050000020004" pitchFamily="34" charset="0"/>
            </a:endParaRPr>
          </a:p>
          <a:p>
            <a:endParaRPr lang="en-US" sz="2000" spc="-150" dirty="0">
              <a:solidFill>
                <a:srgbClr val="FFC000"/>
              </a:solidFill>
              <a:latin typeface="Fira Sans Medium" panose="020B0503050000020004" pitchFamily="34" charset="0"/>
            </a:endParaRPr>
          </a:p>
          <a:p>
            <a:r>
              <a:rPr lang="en-US" sz="2000" spc="-150" dirty="0">
                <a:solidFill>
                  <a:srgbClr val="FFC000"/>
                </a:solidFill>
                <a:latin typeface="Fira Sans Medium" panose="020B0503050000020004" pitchFamily="34" charset="0"/>
              </a:rPr>
              <a:t>Oscar Caso</a:t>
            </a:r>
          </a:p>
          <a:p>
            <a:r>
              <a:rPr lang="en-US" sz="20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oscar@engr.ucr.edu</a:t>
            </a:r>
            <a:endParaRPr lang="en-US" sz="2000" spc="-150" dirty="0">
              <a:solidFill>
                <a:srgbClr val="FFC000"/>
              </a:solidFill>
              <a:latin typeface="Fira Sans Medium" panose="020B0503050000020004" pitchFamily="34" charset="0"/>
            </a:endParaRPr>
          </a:p>
          <a:p>
            <a:endParaRPr lang="en-US" sz="3200" dirty="0">
              <a:solidFill>
                <a:srgbClr val="FFC000"/>
              </a:solidFill>
              <a:latin typeface="Fira Sans Medium" panose="020B05030500000200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D152B1-A3CE-4B8F-A492-26178266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42" y="1533040"/>
            <a:ext cx="8820091" cy="50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8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BF2254-0BB7-4D51-8041-AF35A5130E20}"/>
              </a:ext>
            </a:extLst>
          </p:cNvPr>
          <p:cNvSpPr/>
          <p:nvPr/>
        </p:nvSpPr>
        <p:spPr>
          <a:xfrm>
            <a:off x="1026346" y="0"/>
            <a:ext cx="91903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spc="-150" dirty="0">
                <a:solidFill>
                  <a:srgbClr val="003DA5"/>
                </a:solidFill>
                <a:latin typeface="Fira Sans Medium" panose="020B0503050000020004" pitchFamily="34" charset="0"/>
              </a:rPr>
              <a:t>Examples of how we help on proposals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2E792-0BDB-40A8-ADEE-FD8754C5AB63}"/>
              </a:ext>
            </a:extLst>
          </p:cNvPr>
          <p:cNvSpPr txBox="1"/>
          <p:nvPr/>
        </p:nvSpPr>
        <p:spPr>
          <a:xfrm>
            <a:off x="437271" y="734745"/>
            <a:ext cx="11317457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Advertise funding opportunities relevant to BCOE faculty </a:t>
            </a:r>
          </a:p>
          <a:p>
            <a:r>
              <a:rPr lang="en-US" sz="2400" spc="-150" dirty="0">
                <a:solidFill>
                  <a:srgbClr val="F735F7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(Kathy </a:t>
            </a:r>
            <a:r>
              <a:rPr lang="en-US" sz="2400" spc="-150" dirty="0" err="1">
                <a:solidFill>
                  <a:srgbClr val="F735F7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Eiler</a:t>
            </a:r>
            <a:r>
              <a:rPr lang="en-US" sz="2400" spc="-150" dirty="0">
                <a:solidFill>
                  <a:srgbClr val="F735F7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, Director of Federal Relations)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Provide advice on building a funding portfolio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Discuss a potential submission with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Help with preparing a proposal including: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Providing a proposal and/or project description outline and templates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Developing the budget and budget justification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Collecting and preparing supplementary documents as needed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Reviewing your proposal components for compliance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Technical editing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spc="-150" dirty="0">
                <a:solidFill>
                  <a:srgbClr val="003DA5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Submission to RED</a:t>
            </a:r>
          </a:p>
          <a:p>
            <a:endParaRPr lang="en-US" sz="1000" spc="-150" dirty="0">
              <a:solidFill>
                <a:srgbClr val="FF0000"/>
              </a:solidFill>
              <a:latin typeface="Fira Sans Medium" panose="020B0503050000020004" pitchFamily="34" charset="0"/>
              <a:ea typeface="Fira Sans Medium" panose="020B0503050000020004" pitchFamily="34" charset="0"/>
            </a:endParaRPr>
          </a:p>
          <a:p>
            <a:r>
              <a:rPr lang="en-US" sz="3200" spc="-150" dirty="0">
                <a:solidFill>
                  <a:srgbClr val="FF0000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We look forward to helping you get lots of money to support your research </a:t>
            </a:r>
          </a:p>
          <a:p>
            <a:r>
              <a:rPr lang="en-US" sz="3200" spc="-150" dirty="0">
                <a:solidFill>
                  <a:srgbClr val="FF0000"/>
                </a:solidFill>
                <a:latin typeface="Fira Sans Medium" panose="020B0503050000020004" pitchFamily="34" charset="0"/>
                <a:ea typeface="Fira Sans Medium" panose="020B0503050000020004" pitchFamily="34" charset="0"/>
              </a:rPr>
              <a:t>and your career!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6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153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Fira Sans Medium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halbrecht</dc:creator>
  <cp:lastModifiedBy>Becki Jo Ray</cp:lastModifiedBy>
  <cp:revision>11</cp:revision>
  <dcterms:created xsi:type="dcterms:W3CDTF">2020-09-24T21:59:12Z</dcterms:created>
  <dcterms:modified xsi:type="dcterms:W3CDTF">2020-10-01T00:47:00Z</dcterms:modified>
</cp:coreProperties>
</file>