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notesMasterIdLst>
    <p:notesMasterId r:id="rId12"/>
  </p:notesMasterIdLst>
  <p:sldIdLst>
    <p:sldId id="259" r:id="rId2"/>
    <p:sldId id="305" r:id="rId3"/>
    <p:sldId id="329" r:id="rId4"/>
    <p:sldId id="358" r:id="rId5"/>
    <p:sldId id="353" r:id="rId6"/>
    <p:sldId id="294" r:id="rId7"/>
    <p:sldId id="355" r:id="rId8"/>
    <p:sldId id="296" r:id="rId9"/>
    <p:sldId id="356" r:id="rId10"/>
    <p:sldId id="31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orient="horz" pos="240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7296" userDrawn="1">
          <p15:clr>
            <a:srgbClr val="A4A3A4"/>
          </p15:clr>
        </p15:guide>
        <p15:guide id="6" orient="horz" pos="2232" userDrawn="1">
          <p15:clr>
            <a:srgbClr val="A4A3A4"/>
          </p15:clr>
        </p15:guide>
        <p15:guide id="9" orient="horz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1D"/>
    <a:srgbClr val="003DA5"/>
    <a:srgbClr val="D32A36"/>
    <a:srgbClr val="F4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0"/>
    <p:restoredTop sz="94753"/>
  </p:normalViewPr>
  <p:slideViewPr>
    <p:cSldViewPr snapToGrid="0" snapToObjects="1">
      <p:cViewPr varScale="1">
        <p:scale>
          <a:sx n="95" d="100"/>
          <a:sy n="95" d="100"/>
        </p:scale>
        <p:origin x="300" y="84"/>
      </p:cViewPr>
      <p:guideLst>
        <p:guide pos="384"/>
        <p:guide orient="horz" pos="240"/>
        <p:guide orient="horz" pos="4080"/>
        <p:guide pos="7296"/>
        <p:guide orient="horz" pos="2232"/>
        <p:guide orient="horz" pos="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7EC87-A4F6-4099-B5A4-08BD6F6CBF9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A9E595-50B6-4EC2-94A1-AB36FED0371A}">
      <dgm:prSet phldrT="[Text]" custT="1"/>
      <dgm:spPr>
        <a:solidFill>
          <a:srgbClr val="003DA5"/>
        </a:solidFill>
      </dgm:spPr>
      <dgm:t>
        <a:bodyPr/>
        <a:lstStyle/>
        <a:p>
          <a:r>
            <a:rPr lang="en-US" sz="2000" b="1" dirty="0">
              <a:solidFill>
                <a:srgbClr val="FFB81D"/>
              </a:solidFill>
            </a:rPr>
            <a:t>You are a role model</a:t>
          </a:r>
          <a:endParaRPr lang="en-US" sz="2000" dirty="0"/>
        </a:p>
      </dgm:t>
    </dgm:pt>
    <dgm:pt modelId="{56DF10CC-253B-4472-BC95-99252F37B713}" type="parTrans" cxnId="{8E774664-5C5B-4BD2-9535-E15C5FB0B335}">
      <dgm:prSet/>
      <dgm:spPr/>
      <dgm:t>
        <a:bodyPr/>
        <a:lstStyle/>
        <a:p>
          <a:endParaRPr lang="en-US"/>
        </a:p>
      </dgm:t>
    </dgm:pt>
    <dgm:pt modelId="{935F0770-4677-451A-B2D8-8F70FC548929}" type="sibTrans" cxnId="{8E774664-5C5B-4BD2-9535-E15C5FB0B335}">
      <dgm:prSet/>
      <dgm:spPr/>
      <dgm:t>
        <a:bodyPr/>
        <a:lstStyle/>
        <a:p>
          <a:endParaRPr lang="en-US"/>
        </a:p>
      </dgm:t>
    </dgm:pt>
    <dgm:pt modelId="{32C93570-BAFA-4D96-9F32-82DC5CFB83B5}">
      <dgm:prSet phldrT="[Text]" custT="1"/>
      <dgm:spPr>
        <a:solidFill>
          <a:srgbClr val="003DA5"/>
        </a:solidFill>
      </dgm:spPr>
      <dgm:t>
        <a:bodyPr/>
        <a:lstStyle/>
        <a:p>
          <a:r>
            <a:rPr lang="en-US" sz="2000" b="1" dirty="0">
              <a:solidFill>
                <a:srgbClr val="FFB81D"/>
              </a:solidFill>
            </a:rPr>
            <a:t>You are a mentor</a:t>
          </a:r>
          <a:endParaRPr lang="en-US" sz="1600" dirty="0"/>
        </a:p>
      </dgm:t>
    </dgm:pt>
    <dgm:pt modelId="{F2B9BE35-8FB1-4B19-B02C-CF1C2DF62E33}" type="parTrans" cxnId="{3AEB2837-64FE-479A-A115-58D1E66FE65E}">
      <dgm:prSet/>
      <dgm:spPr/>
      <dgm:t>
        <a:bodyPr/>
        <a:lstStyle/>
        <a:p>
          <a:endParaRPr lang="en-US"/>
        </a:p>
      </dgm:t>
    </dgm:pt>
    <dgm:pt modelId="{C7866ED0-8FD4-4F77-A111-17E1FB682885}" type="sibTrans" cxnId="{3AEB2837-64FE-479A-A115-58D1E66FE65E}">
      <dgm:prSet/>
      <dgm:spPr/>
      <dgm:t>
        <a:bodyPr/>
        <a:lstStyle/>
        <a:p>
          <a:endParaRPr lang="en-US"/>
        </a:p>
      </dgm:t>
    </dgm:pt>
    <dgm:pt modelId="{60221D9B-DE0C-4348-9E58-73E95B6B9749}">
      <dgm:prSet phldrT="[Text]" custT="1"/>
      <dgm:spPr>
        <a:solidFill>
          <a:srgbClr val="003DA5"/>
        </a:solidFill>
      </dgm:spPr>
      <dgm:t>
        <a:bodyPr/>
        <a:lstStyle/>
        <a:p>
          <a:r>
            <a:rPr lang="en-US" sz="2000" b="1" dirty="0">
              <a:solidFill>
                <a:srgbClr val="FFB81D"/>
              </a:solidFill>
            </a:rPr>
            <a:t>You are likely the first person with advanced degrees they interact with</a:t>
          </a:r>
          <a:endParaRPr lang="en-US" sz="2000" b="0" dirty="0"/>
        </a:p>
      </dgm:t>
    </dgm:pt>
    <dgm:pt modelId="{F87C604D-A4FD-45AC-83EF-1767316A9314}" type="parTrans" cxnId="{A71F9657-D9DA-4021-820E-7A505B3C0C42}">
      <dgm:prSet/>
      <dgm:spPr/>
      <dgm:t>
        <a:bodyPr/>
        <a:lstStyle/>
        <a:p>
          <a:endParaRPr lang="en-US"/>
        </a:p>
      </dgm:t>
    </dgm:pt>
    <dgm:pt modelId="{5A9B0A00-61F2-4201-B1A8-4F0457B3F9A2}" type="sibTrans" cxnId="{A71F9657-D9DA-4021-820E-7A505B3C0C42}">
      <dgm:prSet/>
      <dgm:spPr/>
      <dgm:t>
        <a:bodyPr/>
        <a:lstStyle/>
        <a:p>
          <a:endParaRPr lang="en-US"/>
        </a:p>
      </dgm:t>
    </dgm:pt>
    <dgm:pt modelId="{278DCC49-7DAF-4B7B-89C0-AEDEF47B228C}">
      <dgm:prSet phldrT="[Text]" custT="1"/>
      <dgm:spPr>
        <a:solidFill>
          <a:srgbClr val="003DA5"/>
        </a:solidFill>
      </dgm:spPr>
      <dgm:t>
        <a:bodyPr/>
        <a:lstStyle/>
        <a:p>
          <a:r>
            <a:rPr lang="en-US" sz="2000" b="1" dirty="0">
              <a:solidFill>
                <a:srgbClr val="FFB81D"/>
              </a:solidFill>
            </a:rPr>
            <a:t>You can make a difference in students’ lives</a:t>
          </a:r>
        </a:p>
      </dgm:t>
    </dgm:pt>
    <dgm:pt modelId="{CE3AFBB9-1083-4D99-AD98-AD45C86B6C26}" type="parTrans" cxnId="{2AB2ABA6-7E5F-41D6-B87A-285E7E7C1967}">
      <dgm:prSet/>
      <dgm:spPr/>
      <dgm:t>
        <a:bodyPr/>
        <a:lstStyle/>
        <a:p>
          <a:endParaRPr lang="en-US"/>
        </a:p>
      </dgm:t>
    </dgm:pt>
    <dgm:pt modelId="{5C6387B1-6901-486E-A51A-A8BE4BD6283F}" type="sibTrans" cxnId="{2AB2ABA6-7E5F-41D6-B87A-285E7E7C1967}">
      <dgm:prSet/>
      <dgm:spPr/>
      <dgm:t>
        <a:bodyPr/>
        <a:lstStyle/>
        <a:p>
          <a:endParaRPr lang="en-US"/>
        </a:p>
      </dgm:t>
    </dgm:pt>
    <dgm:pt modelId="{07D317FC-B246-4BAE-8018-AA86B3194BA3}" type="pres">
      <dgm:prSet presAssocID="{6CB7EC87-A4F6-4099-B5A4-08BD6F6CBF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E5BA40-7078-4330-ADA1-89ED2F0BA5B7}" type="pres">
      <dgm:prSet presAssocID="{A0A9E595-50B6-4EC2-94A1-AB36FED0371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54FB1-B195-444F-9B8F-6B017812D4B1}" type="pres">
      <dgm:prSet presAssocID="{935F0770-4677-451A-B2D8-8F70FC548929}" presName="sibTrans" presStyleCnt="0"/>
      <dgm:spPr/>
    </dgm:pt>
    <dgm:pt modelId="{55647C94-CFDB-4D0E-A199-668E07B34633}" type="pres">
      <dgm:prSet presAssocID="{32C93570-BAFA-4D96-9F32-82DC5CFB83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F1188-50C3-415C-9F61-A5B2BA93FEE8}" type="pres">
      <dgm:prSet presAssocID="{C7866ED0-8FD4-4F77-A111-17E1FB682885}" presName="sibTrans" presStyleCnt="0"/>
      <dgm:spPr/>
    </dgm:pt>
    <dgm:pt modelId="{DF2F1C3D-6C01-4F1C-8E91-65CD4E5D0642}" type="pres">
      <dgm:prSet presAssocID="{60221D9B-DE0C-4348-9E58-73E95B6B97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0122A-FDF8-400A-B236-37D5BDDA3968}" type="pres">
      <dgm:prSet presAssocID="{5A9B0A00-61F2-4201-B1A8-4F0457B3F9A2}" presName="sibTrans" presStyleCnt="0"/>
      <dgm:spPr/>
    </dgm:pt>
    <dgm:pt modelId="{2168E6DC-4E12-4693-8B2F-2E88DB3B4F16}" type="pres">
      <dgm:prSet presAssocID="{278DCC49-7DAF-4B7B-89C0-AEDEF47B228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6F43D5-0286-46AC-9F77-F8971788021B}" type="presOf" srcId="{32C93570-BAFA-4D96-9F32-82DC5CFB83B5}" destId="{55647C94-CFDB-4D0E-A199-668E07B34633}" srcOrd="0" destOrd="0" presId="urn:microsoft.com/office/officeart/2005/8/layout/default"/>
    <dgm:cxn modelId="{13F66672-BAB5-42EC-BC47-D4743CC7913E}" type="presOf" srcId="{6CB7EC87-A4F6-4099-B5A4-08BD6F6CBF93}" destId="{07D317FC-B246-4BAE-8018-AA86B3194BA3}" srcOrd="0" destOrd="0" presId="urn:microsoft.com/office/officeart/2005/8/layout/default"/>
    <dgm:cxn modelId="{3AEB2837-64FE-479A-A115-58D1E66FE65E}" srcId="{6CB7EC87-A4F6-4099-B5A4-08BD6F6CBF93}" destId="{32C93570-BAFA-4D96-9F32-82DC5CFB83B5}" srcOrd="1" destOrd="0" parTransId="{F2B9BE35-8FB1-4B19-B02C-CF1C2DF62E33}" sibTransId="{C7866ED0-8FD4-4F77-A111-17E1FB682885}"/>
    <dgm:cxn modelId="{E38F34FC-AF82-46FE-9A4A-989BA298CFD8}" type="presOf" srcId="{278DCC49-7DAF-4B7B-89C0-AEDEF47B228C}" destId="{2168E6DC-4E12-4693-8B2F-2E88DB3B4F16}" srcOrd="0" destOrd="0" presId="urn:microsoft.com/office/officeart/2005/8/layout/default"/>
    <dgm:cxn modelId="{7DD9B684-2E40-4374-8759-034BB32E4056}" type="presOf" srcId="{A0A9E595-50B6-4EC2-94A1-AB36FED0371A}" destId="{DCE5BA40-7078-4330-ADA1-89ED2F0BA5B7}" srcOrd="0" destOrd="0" presId="urn:microsoft.com/office/officeart/2005/8/layout/default"/>
    <dgm:cxn modelId="{EC685957-598B-4BBB-9141-E2D5D13FF6FA}" type="presOf" srcId="{60221D9B-DE0C-4348-9E58-73E95B6B9749}" destId="{DF2F1C3D-6C01-4F1C-8E91-65CD4E5D0642}" srcOrd="0" destOrd="0" presId="urn:microsoft.com/office/officeart/2005/8/layout/default"/>
    <dgm:cxn modelId="{2AB2ABA6-7E5F-41D6-B87A-285E7E7C1967}" srcId="{6CB7EC87-A4F6-4099-B5A4-08BD6F6CBF93}" destId="{278DCC49-7DAF-4B7B-89C0-AEDEF47B228C}" srcOrd="3" destOrd="0" parTransId="{CE3AFBB9-1083-4D99-AD98-AD45C86B6C26}" sibTransId="{5C6387B1-6901-486E-A51A-A8BE4BD6283F}"/>
    <dgm:cxn modelId="{8E774664-5C5B-4BD2-9535-E15C5FB0B335}" srcId="{6CB7EC87-A4F6-4099-B5A4-08BD6F6CBF93}" destId="{A0A9E595-50B6-4EC2-94A1-AB36FED0371A}" srcOrd="0" destOrd="0" parTransId="{56DF10CC-253B-4472-BC95-99252F37B713}" sibTransId="{935F0770-4677-451A-B2D8-8F70FC548929}"/>
    <dgm:cxn modelId="{A71F9657-D9DA-4021-820E-7A505B3C0C42}" srcId="{6CB7EC87-A4F6-4099-B5A4-08BD6F6CBF93}" destId="{60221D9B-DE0C-4348-9E58-73E95B6B9749}" srcOrd="2" destOrd="0" parTransId="{F87C604D-A4FD-45AC-83EF-1767316A9314}" sibTransId="{5A9B0A00-61F2-4201-B1A8-4F0457B3F9A2}"/>
    <dgm:cxn modelId="{4590003D-57A8-4E4E-8A6D-887813AF1441}" type="presParOf" srcId="{07D317FC-B246-4BAE-8018-AA86B3194BA3}" destId="{DCE5BA40-7078-4330-ADA1-89ED2F0BA5B7}" srcOrd="0" destOrd="0" presId="urn:microsoft.com/office/officeart/2005/8/layout/default"/>
    <dgm:cxn modelId="{DEDBBE28-0D5D-4B1D-B350-88AB0426D97E}" type="presParOf" srcId="{07D317FC-B246-4BAE-8018-AA86B3194BA3}" destId="{A0554FB1-B195-444F-9B8F-6B017812D4B1}" srcOrd="1" destOrd="0" presId="urn:microsoft.com/office/officeart/2005/8/layout/default"/>
    <dgm:cxn modelId="{4872C1DC-A14E-4BDB-B0D7-E9AC8C6CCD69}" type="presParOf" srcId="{07D317FC-B246-4BAE-8018-AA86B3194BA3}" destId="{55647C94-CFDB-4D0E-A199-668E07B34633}" srcOrd="2" destOrd="0" presId="urn:microsoft.com/office/officeart/2005/8/layout/default"/>
    <dgm:cxn modelId="{58C6B68F-30AD-4EAE-9B68-B2049040FEB5}" type="presParOf" srcId="{07D317FC-B246-4BAE-8018-AA86B3194BA3}" destId="{094F1188-50C3-415C-9F61-A5B2BA93FEE8}" srcOrd="3" destOrd="0" presId="urn:microsoft.com/office/officeart/2005/8/layout/default"/>
    <dgm:cxn modelId="{29B8492B-B966-434E-960C-499E65D3E87B}" type="presParOf" srcId="{07D317FC-B246-4BAE-8018-AA86B3194BA3}" destId="{DF2F1C3D-6C01-4F1C-8E91-65CD4E5D0642}" srcOrd="4" destOrd="0" presId="urn:microsoft.com/office/officeart/2005/8/layout/default"/>
    <dgm:cxn modelId="{EF2F5354-EA4E-4C42-94F0-DC1438B5EE18}" type="presParOf" srcId="{07D317FC-B246-4BAE-8018-AA86B3194BA3}" destId="{CFF0122A-FDF8-400A-B236-37D5BDDA3968}" srcOrd="5" destOrd="0" presId="urn:microsoft.com/office/officeart/2005/8/layout/default"/>
    <dgm:cxn modelId="{B3DB3615-D157-4A4F-A13A-3229DE89A754}" type="presParOf" srcId="{07D317FC-B246-4BAE-8018-AA86B3194BA3}" destId="{2168E6DC-4E12-4693-8B2F-2E88DB3B4F1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5BA40-7078-4330-ADA1-89ED2F0BA5B7}">
      <dsp:nvSpPr>
        <dsp:cNvPr id="0" name=""/>
        <dsp:cNvSpPr/>
      </dsp:nvSpPr>
      <dsp:spPr>
        <a:xfrm>
          <a:off x="598" y="321292"/>
          <a:ext cx="2332763" cy="1399658"/>
        </a:xfrm>
        <a:prstGeom prst="rect">
          <a:avLst/>
        </a:prstGeom>
        <a:solidFill>
          <a:srgbClr val="003D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B81D"/>
              </a:solidFill>
            </a:rPr>
            <a:t>You are a role model</a:t>
          </a:r>
          <a:endParaRPr lang="en-US" sz="2000" kern="1200" dirty="0"/>
        </a:p>
      </dsp:txBody>
      <dsp:txXfrm>
        <a:off x="598" y="321292"/>
        <a:ext cx="2332763" cy="1399658"/>
      </dsp:txXfrm>
    </dsp:sp>
    <dsp:sp modelId="{55647C94-CFDB-4D0E-A199-668E07B34633}">
      <dsp:nvSpPr>
        <dsp:cNvPr id="0" name=""/>
        <dsp:cNvSpPr/>
      </dsp:nvSpPr>
      <dsp:spPr>
        <a:xfrm>
          <a:off x="2566638" y="321292"/>
          <a:ext cx="2332763" cy="1399658"/>
        </a:xfrm>
        <a:prstGeom prst="rect">
          <a:avLst/>
        </a:prstGeom>
        <a:solidFill>
          <a:srgbClr val="003D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B81D"/>
              </a:solidFill>
            </a:rPr>
            <a:t>You are a mentor</a:t>
          </a:r>
          <a:endParaRPr lang="en-US" sz="1600" kern="1200" dirty="0"/>
        </a:p>
      </dsp:txBody>
      <dsp:txXfrm>
        <a:off x="2566638" y="321292"/>
        <a:ext cx="2332763" cy="1399658"/>
      </dsp:txXfrm>
    </dsp:sp>
    <dsp:sp modelId="{DF2F1C3D-6C01-4F1C-8E91-65CD4E5D0642}">
      <dsp:nvSpPr>
        <dsp:cNvPr id="0" name=""/>
        <dsp:cNvSpPr/>
      </dsp:nvSpPr>
      <dsp:spPr>
        <a:xfrm>
          <a:off x="598" y="1954226"/>
          <a:ext cx="2332763" cy="1399658"/>
        </a:xfrm>
        <a:prstGeom prst="rect">
          <a:avLst/>
        </a:prstGeom>
        <a:solidFill>
          <a:srgbClr val="003D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B81D"/>
              </a:solidFill>
            </a:rPr>
            <a:t>You are likely the first person with advanced degrees they interact with</a:t>
          </a:r>
          <a:endParaRPr lang="en-US" sz="2000" b="0" kern="1200" dirty="0"/>
        </a:p>
      </dsp:txBody>
      <dsp:txXfrm>
        <a:off x="598" y="1954226"/>
        <a:ext cx="2332763" cy="1399658"/>
      </dsp:txXfrm>
    </dsp:sp>
    <dsp:sp modelId="{2168E6DC-4E12-4693-8B2F-2E88DB3B4F16}">
      <dsp:nvSpPr>
        <dsp:cNvPr id="0" name=""/>
        <dsp:cNvSpPr/>
      </dsp:nvSpPr>
      <dsp:spPr>
        <a:xfrm>
          <a:off x="2566638" y="1954226"/>
          <a:ext cx="2332763" cy="1399658"/>
        </a:xfrm>
        <a:prstGeom prst="rect">
          <a:avLst/>
        </a:prstGeom>
        <a:solidFill>
          <a:srgbClr val="003D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B81D"/>
              </a:solidFill>
            </a:rPr>
            <a:t>You can make a difference in students’ lives</a:t>
          </a:r>
        </a:p>
      </dsp:txBody>
      <dsp:txXfrm>
        <a:off x="2566638" y="1954226"/>
        <a:ext cx="2332763" cy="1399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1DD2-8421-F74C-8DD7-90D709FC9F6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DA39B-50AA-634B-8E2C-29BE284B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7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25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41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89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7" r:id="rId2"/>
    <p:sldLayoutId id="214748372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image" Target="../media/image4.sv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eg"/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hyperlink" Target="mailto:rsmith@engr.ucr.edu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7.jpg"/><Relationship Id="rId15" Type="http://schemas.openxmlformats.org/officeDocument/2006/relationships/image" Target="../media/image17.jpeg"/><Relationship Id="rId10" Type="http://schemas.openxmlformats.org/officeDocument/2006/relationships/image" Target="../media/image12.jpg"/><Relationship Id="rId4" Type="http://schemas.openxmlformats.org/officeDocument/2006/relationships/hyperlink" Target="https://student.engr.ucr.edu/" TargetMode="External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esa.engr.ucr.edu/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hyperlink" Target="mailto:carlosg@engr.ucr.edu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fer.engr.ucr.edu/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10" Type="http://schemas.openxmlformats.org/officeDocument/2006/relationships/hyperlink" Target="mailto:gruiz@engr.ucr.edu" TargetMode="External"/><Relationship Id="rId4" Type="http://schemas.openxmlformats.org/officeDocument/2006/relationships/image" Target="../media/image21.jpeg"/><Relationship Id="rId9" Type="http://schemas.openxmlformats.org/officeDocument/2006/relationships/hyperlink" Target="mailto:marko@engr.ucr.ed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areers.ucr.edu/" TargetMode="External"/><Relationship Id="rId13" Type="http://schemas.openxmlformats.org/officeDocument/2006/relationships/hyperlink" Target="https://deanofstudents.ucr.edu/diversity" TargetMode="External"/><Relationship Id="rId3" Type="http://schemas.openxmlformats.org/officeDocument/2006/relationships/image" Target="../media/image4.svg"/><Relationship Id="rId7" Type="http://schemas.openxmlformats.org/officeDocument/2006/relationships/hyperlink" Target="http://counseling.ucr.edu/" TargetMode="External"/><Relationship Id="rId12" Type="http://schemas.openxmlformats.org/officeDocument/2006/relationships/hyperlink" Target="http://out.ucr.ed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keeplearning.ucr.edu/" TargetMode="External"/><Relationship Id="rId11" Type="http://schemas.openxmlformats.org/officeDocument/2006/relationships/hyperlink" Target="http://well.ucr.edu/" TargetMode="External"/><Relationship Id="rId5" Type="http://schemas.openxmlformats.org/officeDocument/2006/relationships/hyperlink" Target="https://arc.ucr.edu/" TargetMode="External"/><Relationship Id="rId10" Type="http://schemas.openxmlformats.org/officeDocument/2006/relationships/hyperlink" Target="http://conduct.ucr.edu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ir.ucr.edu/" TargetMode="External"/><Relationship Id="rId14" Type="http://schemas.openxmlformats.org/officeDocument/2006/relationships/hyperlink" Target="http://www.onlineethic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AF54B18-1E70-D449-A3EC-9239163ED0CD}"/>
              </a:ext>
            </a:extLst>
          </p:cNvPr>
          <p:cNvGrpSpPr/>
          <p:nvPr/>
        </p:nvGrpSpPr>
        <p:grpSpPr>
          <a:xfrm>
            <a:off x="-18411" y="-6137"/>
            <a:ext cx="12212457" cy="6873342"/>
            <a:chOff x="-18411" y="-6137"/>
            <a:chExt cx="12212457" cy="687334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77FB2E0-C8C5-B54F-999D-475D5623CDDB}"/>
                </a:ext>
              </a:extLst>
            </p:cNvPr>
            <p:cNvSpPr/>
            <p:nvPr/>
          </p:nvSpPr>
          <p:spPr>
            <a:xfrm>
              <a:off x="-18411" y="3031635"/>
              <a:ext cx="12212457" cy="3835570"/>
            </a:xfrm>
            <a:custGeom>
              <a:avLst/>
              <a:gdLst>
                <a:gd name="connsiteX0" fmla="*/ 0 w 12212457"/>
                <a:gd name="connsiteY0" fmla="*/ 2718652 h 3835570"/>
                <a:gd name="connsiteX1" fmla="*/ 0 w 12212457"/>
                <a:gd name="connsiteY1" fmla="*/ 3835570 h 3835570"/>
                <a:gd name="connsiteX2" fmla="*/ 153423 w 12212457"/>
                <a:gd name="connsiteY2" fmla="*/ 3835570 h 3835570"/>
                <a:gd name="connsiteX3" fmla="*/ 5443442 w 12212457"/>
                <a:gd name="connsiteY3" fmla="*/ 3835570 h 3835570"/>
                <a:gd name="connsiteX4" fmla="*/ 12212457 w 12212457"/>
                <a:gd name="connsiteY4" fmla="*/ 619828 h 3835570"/>
                <a:gd name="connsiteX5" fmla="*/ 12212457 w 12212457"/>
                <a:gd name="connsiteY5" fmla="*/ 0 h 3835570"/>
                <a:gd name="connsiteX6" fmla="*/ 0 w 12212457"/>
                <a:gd name="connsiteY6" fmla="*/ 2718652 h 383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2457" h="3835570">
                  <a:moveTo>
                    <a:pt x="0" y="2718652"/>
                  </a:moveTo>
                  <a:lnTo>
                    <a:pt x="0" y="3835570"/>
                  </a:lnTo>
                  <a:lnTo>
                    <a:pt x="153423" y="3835570"/>
                  </a:lnTo>
                  <a:lnTo>
                    <a:pt x="5443442" y="3835570"/>
                  </a:lnTo>
                  <a:lnTo>
                    <a:pt x="12212457" y="619828"/>
                  </a:lnTo>
                  <a:lnTo>
                    <a:pt x="12212457" y="0"/>
                  </a:lnTo>
                  <a:lnTo>
                    <a:pt x="0" y="2718652"/>
                  </a:lnTo>
                  <a:close/>
                </a:path>
              </a:pathLst>
            </a:custGeom>
            <a:solidFill>
              <a:srgbClr val="FFB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69FD79F2-2E51-0C40-96CB-189599A623FE}"/>
                </a:ext>
              </a:extLst>
            </p:cNvPr>
            <p:cNvSpPr/>
            <p:nvPr/>
          </p:nvSpPr>
          <p:spPr>
            <a:xfrm>
              <a:off x="-18411" y="-6137"/>
              <a:ext cx="12210411" cy="5842341"/>
            </a:xfrm>
            <a:custGeom>
              <a:avLst/>
              <a:gdLst>
                <a:gd name="connsiteX0" fmla="*/ 0 w 12046760"/>
                <a:gd name="connsiteY0" fmla="*/ 5842341 h 5842341"/>
                <a:gd name="connsiteX1" fmla="*/ 1460585 w 12046760"/>
                <a:gd name="connsiteY1" fmla="*/ 0 h 5842341"/>
                <a:gd name="connsiteX2" fmla="*/ 10586175 w 12046760"/>
                <a:gd name="connsiteY2" fmla="*/ 0 h 5842341"/>
                <a:gd name="connsiteX3" fmla="*/ 12046760 w 12046760"/>
                <a:gd name="connsiteY3" fmla="*/ 5842341 h 5842341"/>
                <a:gd name="connsiteX4" fmla="*/ 0 w 12046760"/>
                <a:gd name="connsiteY4" fmla="*/ 5842341 h 5842341"/>
                <a:gd name="connsiteX0" fmla="*/ 0 w 12046760"/>
                <a:gd name="connsiteY0" fmla="*/ 5842341 h 5842341"/>
                <a:gd name="connsiteX1" fmla="*/ 12274 w 12046760"/>
                <a:gd name="connsiteY1" fmla="*/ 0 h 5842341"/>
                <a:gd name="connsiteX2" fmla="*/ 10586175 w 12046760"/>
                <a:gd name="connsiteY2" fmla="*/ 0 h 5842341"/>
                <a:gd name="connsiteX3" fmla="*/ 12046760 w 12046760"/>
                <a:gd name="connsiteY3" fmla="*/ 5842341 h 5842341"/>
                <a:gd name="connsiteX4" fmla="*/ 0 w 12046760"/>
                <a:gd name="connsiteY4" fmla="*/ 5842341 h 5842341"/>
                <a:gd name="connsiteX0" fmla="*/ 0 w 12194047"/>
                <a:gd name="connsiteY0" fmla="*/ 5842341 h 5842341"/>
                <a:gd name="connsiteX1" fmla="*/ 12274 w 12194047"/>
                <a:gd name="connsiteY1" fmla="*/ 0 h 5842341"/>
                <a:gd name="connsiteX2" fmla="*/ 12194047 w 12194047"/>
                <a:gd name="connsiteY2" fmla="*/ 6137 h 5842341"/>
                <a:gd name="connsiteX3" fmla="*/ 12046760 w 12194047"/>
                <a:gd name="connsiteY3" fmla="*/ 5842341 h 5842341"/>
                <a:gd name="connsiteX4" fmla="*/ 0 w 12194047"/>
                <a:gd name="connsiteY4" fmla="*/ 5842341 h 5842341"/>
                <a:gd name="connsiteX0" fmla="*/ 0 w 12194047"/>
                <a:gd name="connsiteY0" fmla="*/ 5842341 h 5842341"/>
                <a:gd name="connsiteX1" fmla="*/ 12274 w 12194047"/>
                <a:gd name="connsiteY1" fmla="*/ 0 h 5842341"/>
                <a:gd name="connsiteX2" fmla="*/ 12194047 w 12194047"/>
                <a:gd name="connsiteY2" fmla="*/ 6137 h 5842341"/>
                <a:gd name="connsiteX3" fmla="*/ 12194046 w 12194047"/>
                <a:gd name="connsiteY3" fmla="*/ 3080730 h 5842341"/>
                <a:gd name="connsiteX4" fmla="*/ 0 w 12194047"/>
                <a:gd name="connsiteY4" fmla="*/ 5842341 h 584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4047" h="5842341">
                  <a:moveTo>
                    <a:pt x="0" y="5842341"/>
                  </a:moveTo>
                  <a:cubicBezTo>
                    <a:pt x="4091" y="3894894"/>
                    <a:pt x="8183" y="1947447"/>
                    <a:pt x="12274" y="0"/>
                  </a:cubicBezTo>
                  <a:lnTo>
                    <a:pt x="12194047" y="6137"/>
                  </a:lnTo>
                  <a:cubicBezTo>
                    <a:pt x="12194047" y="1031001"/>
                    <a:pt x="12194046" y="2055866"/>
                    <a:pt x="12194046" y="3080730"/>
                  </a:cubicBezTo>
                  <a:lnTo>
                    <a:pt x="0" y="5842341"/>
                  </a:lnTo>
                  <a:close/>
                </a:path>
              </a:pathLst>
            </a:cu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617551" y="1979584"/>
            <a:ext cx="9753670" cy="964367"/>
          </a:xfrm>
          <a:prstGeom prst="rect">
            <a:avLst/>
          </a:prstGeom>
          <a:noFill/>
        </p:spPr>
        <p:txBody>
          <a:bodyPr wrap="square" lIns="0" tIns="91440" rIns="0" bIns="0" rtlCol="0">
            <a:spAutoFit/>
          </a:bodyPr>
          <a:lstStyle/>
          <a:p>
            <a:pPr>
              <a:lnSpc>
                <a:spcPts val="6820"/>
              </a:lnSpc>
            </a:pPr>
            <a:r>
              <a:rPr lang="en-US" sz="6000" b="1" spc="-150" dirty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Welcome!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FD533-CF81-2F46-A1CA-7D15D717BFB2}"/>
              </a:ext>
            </a:extLst>
          </p:cNvPr>
          <p:cNvSpPr txBox="1"/>
          <p:nvPr/>
        </p:nvSpPr>
        <p:spPr>
          <a:xfrm>
            <a:off x="509266" y="3138406"/>
            <a:ext cx="956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Princevac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Associate Dean for Student Academic Affairs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of Mechanical Engineering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AAEE5-207F-6B47-92AC-D3DD8117B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208" y="6184900"/>
            <a:ext cx="2006506" cy="54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4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C70C9-1AA6-684B-A9B1-35BC658BB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0"/>
          <a:stretch/>
        </p:blipFill>
        <p:spPr>
          <a:xfrm>
            <a:off x="0" y="0"/>
            <a:ext cx="122226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5882D8-9F74-2A46-BEAB-A118D82D6C70}"/>
              </a:ext>
            </a:extLst>
          </p:cNvPr>
          <p:cNvSpPr/>
          <p:nvPr/>
        </p:nvSpPr>
        <p:spPr>
          <a:xfrm>
            <a:off x="0" y="0"/>
            <a:ext cx="12222694" cy="6858000"/>
          </a:xfrm>
          <a:prstGeom prst="rect">
            <a:avLst/>
          </a:prstGeom>
          <a:solidFill>
            <a:srgbClr val="003DA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404446" y="2199786"/>
            <a:ext cx="11043139" cy="89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000" b="1" spc="-150" dirty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Welcome to BCOE!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432B74-759A-274E-BF69-139B2D231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72221" y="1855853"/>
            <a:ext cx="444904" cy="2035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8530F0-1210-E141-B2F3-14506758C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011225"/>
            <a:ext cx="660400" cy="66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1DAEEC-B4AA-6843-8844-61AC86D4A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4273" y="4008248"/>
            <a:ext cx="660400" cy="660400"/>
          </a:xfrm>
          <a:prstGeom prst="rect">
            <a:avLst/>
          </a:prstGeom>
        </p:spPr>
      </p:pic>
      <p:pic>
        <p:nvPicPr>
          <p:cNvPr id="3074" name="Picture 2" descr="Circle, facebook, logo, media, network, new 2019, social icon">
            <a:extLst>
              <a:ext uri="{FF2B5EF4-FFF2-40B4-BE49-F238E27FC236}">
                <a16:creationId xmlns:a16="http://schemas.microsoft.com/office/drawing/2014/main" id="{13DEE333-2AAA-B84C-BC64-DB025BE4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346" y="4016482"/>
            <a:ext cx="6604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56685B-7F73-424D-848F-83DEC686BC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6419" y="4019459"/>
            <a:ext cx="660400" cy="660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BBEB14-94DB-3F4A-98B8-127267F0ADA7}"/>
              </a:ext>
            </a:extLst>
          </p:cNvPr>
          <p:cNvSpPr txBox="1"/>
          <p:nvPr/>
        </p:nvSpPr>
        <p:spPr>
          <a:xfrm>
            <a:off x="3063347" y="4851219"/>
            <a:ext cx="6096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@UCRBCOE  I  #UCRBCOE</a:t>
            </a:r>
          </a:p>
        </p:txBody>
      </p:sp>
    </p:spTree>
    <p:extLst>
      <p:ext uri="{BB962C8B-B14F-4D97-AF65-F5344CB8AC3E}">
        <p14:creationId xmlns:p14="http://schemas.microsoft.com/office/powerpoint/2010/main" val="235922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2EE95B-9920-684F-BA1E-AF3224BF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413" y="6235641"/>
            <a:ext cx="1244600" cy="3793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087DE8F-1D8C-9248-BE13-A84A58CCF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7212" y="826172"/>
            <a:ext cx="280946" cy="1285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D432CE-E878-0041-80DE-630DBEE4BBC3}"/>
              </a:ext>
            </a:extLst>
          </p:cNvPr>
          <p:cNvSpPr txBox="1"/>
          <p:nvPr/>
        </p:nvSpPr>
        <p:spPr>
          <a:xfrm>
            <a:off x="617212" y="1018308"/>
            <a:ext cx="50437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Our Students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475C81-D4DA-F349-AD22-A6180E59E293}"/>
              </a:ext>
            </a:extLst>
          </p:cNvPr>
          <p:cNvSpPr txBox="1"/>
          <p:nvPr/>
        </p:nvSpPr>
        <p:spPr>
          <a:xfrm>
            <a:off x="617212" y="1635917"/>
            <a:ext cx="50437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Impact Factor vs. Impact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4E4491-2C90-914E-9678-C6E9DF90BE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8"/>
          <a:stretch/>
        </p:blipFill>
        <p:spPr>
          <a:xfrm>
            <a:off x="5052368" y="0"/>
            <a:ext cx="11008089" cy="6918402"/>
          </a:xfrm>
          <a:prstGeom prst="flowChartInputOutpu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D77C20C2-9DF7-2242-9D70-35D4AE16E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967330"/>
              </p:ext>
            </p:extLst>
          </p:nvPr>
        </p:nvGraphicFramePr>
        <p:xfrm>
          <a:off x="561000" y="1887423"/>
          <a:ext cx="4900000" cy="3675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5866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5F2325CB-BF19-AA4A-8CD1-4A5B923E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00062" y="647965"/>
            <a:ext cx="487078" cy="222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880866-2111-F744-B771-D369A423071D}"/>
              </a:ext>
            </a:extLst>
          </p:cNvPr>
          <p:cNvSpPr txBox="1"/>
          <p:nvPr/>
        </p:nvSpPr>
        <p:spPr>
          <a:xfrm>
            <a:off x="6900062" y="1050461"/>
            <a:ext cx="504377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spc="-150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Undergraduate</a:t>
            </a:r>
          </a:p>
          <a:p>
            <a:r>
              <a:rPr lang="en-US" sz="4000" b="1" spc="-150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77856-D665-154D-9538-A3B0BDBD3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613" y="6036584"/>
            <a:ext cx="2257888" cy="630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038DAB-43E2-6146-B2D9-4FC464C044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056"/>
          <a:stretch/>
        </p:blipFill>
        <p:spPr>
          <a:xfrm>
            <a:off x="-1165311" y="0"/>
            <a:ext cx="7806744" cy="7146120"/>
          </a:xfrm>
          <a:prstGeom prst="parallelogram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72AD5E-C99C-D34B-A610-DBB6F0D2DCBA}"/>
              </a:ext>
            </a:extLst>
          </p:cNvPr>
          <p:cNvSpPr txBox="1"/>
          <p:nvPr/>
        </p:nvSpPr>
        <p:spPr>
          <a:xfrm>
            <a:off x="6900062" y="2559638"/>
            <a:ext cx="5783074" cy="2343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solidFill>
                  <a:srgbClr val="003DA5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Invaluable for students</a:t>
            </a:r>
          </a:p>
          <a:p>
            <a:endParaRPr lang="en-US" sz="2200" b="1" dirty="0">
              <a:solidFill>
                <a:srgbClr val="003DA5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003DA5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What’s the value for you? </a:t>
            </a:r>
            <a:endParaRPr lang="en-US" sz="22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Assistance in your lab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Possible verified graduate student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Publications and visibility</a:t>
            </a:r>
          </a:p>
        </p:txBody>
      </p:sp>
    </p:spTree>
    <p:extLst>
      <p:ext uri="{BB962C8B-B14F-4D97-AF65-F5344CB8AC3E}">
        <p14:creationId xmlns:p14="http://schemas.microsoft.com/office/powerpoint/2010/main" val="156219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5F2325CB-BF19-AA4A-8CD1-4A5B923E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00062" y="647965"/>
            <a:ext cx="487078" cy="222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880866-2111-F744-B771-D369A423071D}"/>
              </a:ext>
            </a:extLst>
          </p:cNvPr>
          <p:cNvSpPr txBox="1"/>
          <p:nvPr/>
        </p:nvSpPr>
        <p:spPr>
          <a:xfrm>
            <a:off x="6900062" y="1050461"/>
            <a:ext cx="504377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spc="-150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Undergraduate</a:t>
            </a:r>
          </a:p>
          <a:p>
            <a:r>
              <a:rPr lang="en-US" sz="4000" b="1" spc="-150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77856-D665-154D-9538-A3B0BDBD3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613" y="6036584"/>
            <a:ext cx="2257888" cy="630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038DAB-43E2-6146-B2D9-4FC464C044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056"/>
          <a:stretch/>
        </p:blipFill>
        <p:spPr>
          <a:xfrm>
            <a:off x="-1165311" y="0"/>
            <a:ext cx="7806744" cy="7146120"/>
          </a:xfrm>
          <a:prstGeom prst="parallelogram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72AD5E-C99C-D34B-A610-DBB6F0D2DCBA}"/>
              </a:ext>
            </a:extLst>
          </p:cNvPr>
          <p:cNvSpPr txBox="1"/>
          <p:nvPr/>
        </p:nvSpPr>
        <p:spPr>
          <a:xfrm>
            <a:off x="6900062" y="2559638"/>
            <a:ext cx="5783074" cy="3999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solidFill>
                  <a:srgbClr val="003DA5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Invaluable for students</a:t>
            </a:r>
          </a:p>
          <a:p>
            <a:endParaRPr lang="en-US" sz="2200" b="1" dirty="0">
              <a:solidFill>
                <a:srgbClr val="003DA5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003DA5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What’s the value for BCOE? </a:t>
            </a:r>
            <a:endParaRPr lang="en-US" sz="22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A recruitment tool showing what makes BCOE different: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Freshmen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Transfer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GPP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International</a:t>
            </a:r>
          </a:p>
        </p:txBody>
      </p:sp>
    </p:spTree>
    <p:extLst>
      <p:ext uri="{BB962C8B-B14F-4D97-AF65-F5344CB8AC3E}">
        <p14:creationId xmlns:p14="http://schemas.microsoft.com/office/powerpoint/2010/main" val="144176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7DD15CA-CA0D-8842-985B-C6D0D4C20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" y="690455"/>
            <a:ext cx="280946" cy="128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0245E4-E0B9-AA47-B058-0717F1716C27}"/>
              </a:ext>
            </a:extLst>
          </p:cNvPr>
          <p:cNvSpPr txBox="1"/>
          <p:nvPr/>
        </p:nvSpPr>
        <p:spPr>
          <a:xfrm>
            <a:off x="609600" y="882591"/>
            <a:ext cx="906713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Involvement</a:t>
            </a:r>
            <a:endParaRPr lang="en-US" sz="40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BA5D6E-CB90-8F41-A712-97D61C8ED7E9}"/>
              </a:ext>
            </a:extLst>
          </p:cNvPr>
          <p:cNvSpPr txBox="1"/>
          <p:nvPr/>
        </p:nvSpPr>
        <p:spPr>
          <a:xfrm>
            <a:off x="750075" y="1857292"/>
            <a:ext cx="4856642" cy="33900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solidFill>
                  <a:srgbClr val="003DA5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With the university:</a:t>
            </a:r>
          </a:p>
          <a:p>
            <a:endParaRPr lang="en-US" sz="22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Undergraduate Journal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Mini grants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Undergraduate Research Symposium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Major scholarship application preparation (Fulbright, Goldwater, etc.)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FIRE program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E3FAFC-3551-4049-BDEB-89AF499A7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613" y="6036584"/>
            <a:ext cx="2257888" cy="6302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48A343-6153-FB41-962B-BBF1B47EDE90}"/>
              </a:ext>
            </a:extLst>
          </p:cNvPr>
          <p:cNvSpPr txBox="1"/>
          <p:nvPr/>
        </p:nvSpPr>
        <p:spPr>
          <a:xfrm>
            <a:off x="5763233" y="1857292"/>
            <a:ext cx="4856642" cy="43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solidFill>
                  <a:srgbClr val="003DA5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With the community:</a:t>
            </a:r>
          </a:p>
          <a:p>
            <a:endParaRPr lang="en-US" sz="22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RUSD Science Fair (mentoring, judging, presenting)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Middle school/high school science project mentoring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Middle school/high school teachers in the lab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These are valuable activities and connections for your grants</a:t>
            </a:r>
          </a:p>
        </p:txBody>
      </p:sp>
    </p:spTree>
    <p:extLst>
      <p:ext uri="{BB962C8B-B14F-4D97-AF65-F5344CB8AC3E}">
        <p14:creationId xmlns:p14="http://schemas.microsoft.com/office/powerpoint/2010/main" val="29925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" y="69045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600" y="882591"/>
            <a:ext cx="906713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Meet the Team:</a:t>
            </a:r>
          </a:p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Academic</a:t>
            </a:r>
          </a:p>
          <a:p>
            <a:r>
              <a:rPr lang="en-US" sz="3200" b="1" spc="-150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Advisors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EED9E-6D42-6848-B093-DA24659404C5}"/>
              </a:ext>
            </a:extLst>
          </p:cNvPr>
          <p:cNvSpPr txBox="1"/>
          <p:nvPr/>
        </p:nvSpPr>
        <p:spPr>
          <a:xfrm>
            <a:off x="338717" y="2908367"/>
            <a:ext cx="327550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hlinkClick r:id="rId4"/>
              </a:rPr>
              <a:t>https://student.engr.ucr.edu</a:t>
            </a: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DE4514-5235-6C4B-9BF6-FD94BDAB2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081" y="3655220"/>
            <a:ext cx="1379104" cy="137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C19C32-90E9-AD42-A2B3-9FF5737EB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87" y="3580765"/>
            <a:ext cx="1463849" cy="1616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ACE9D7-A36E-6F4A-B3E0-CB01B6CCF0FE}"/>
              </a:ext>
            </a:extLst>
          </p:cNvPr>
          <p:cNvSpPr/>
          <p:nvPr/>
        </p:nvSpPr>
        <p:spPr>
          <a:xfrm>
            <a:off x="2241288" y="5183395"/>
            <a:ext cx="1472184" cy="804672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19C3C2-2478-6B40-B692-D99B95B57DBA}"/>
              </a:ext>
            </a:extLst>
          </p:cNvPr>
          <p:cNvSpPr txBox="1"/>
          <p:nvPr/>
        </p:nvSpPr>
        <p:spPr>
          <a:xfrm>
            <a:off x="2313835" y="5253244"/>
            <a:ext cx="130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Kimberly Wolf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B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Curriculum Planner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B8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85E495-C3DD-8449-BC63-9C39CCD4B0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444" y="936729"/>
            <a:ext cx="1460168" cy="192473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1318A56-32DB-BA4A-87FD-5A16960D1D1C}"/>
              </a:ext>
            </a:extLst>
          </p:cNvPr>
          <p:cNvSpPr/>
          <p:nvPr/>
        </p:nvSpPr>
        <p:spPr>
          <a:xfrm>
            <a:off x="3850444" y="2540610"/>
            <a:ext cx="1472184" cy="805168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D4FCE-C597-414B-B1AE-8CB6DACE7229}"/>
              </a:ext>
            </a:extLst>
          </p:cNvPr>
          <p:cNvSpPr txBox="1"/>
          <p:nvPr/>
        </p:nvSpPr>
        <p:spPr>
          <a:xfrm>
            <a:off x="3848747" y="2703374"/>
            <a:ext cx="144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Roderick Smith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B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B8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F3EC725-4EF5-2045-BC0D-805A0A2D6A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60" y="951032"/>
            <a:ext cx="1458554" cy="21266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CE5731-0EF0-0C4A-8D8A-9C24E18A43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96" y="936730"/>
            <a:ext cx="1462920" cy="20627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089F18-9D13-3145-887E-64C1098C1D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232" y="946919"/>
            <a:ext cx="1432093" cy="1765442"/>
          </a:xfrm>
          <a:prstGeom prst="rect">
            <a:avLst/>
          </a:prstGeom>
        </p:spPr>
      </p:pic>
      <p:pic>
        <p:nvPicPr>
          <p:cNvPr id="24" name="Picture 10" descr="Thomas McGraw">
            <a:extLst>
              <a:ext uri="{FF2B5EF4-FFF2-40B4-BE49-F238E27FC236}">
                <a16:creationId xmlns:a16="http://schemas.microsoft.com/office/drawing/2014/main" id="{7E969790-C6F3-BF4E-99FC-11048E2DB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/>
          <a:srcRect l="-219" r="1078"/>
          <a:stretch/>
        </p:blipFill>
        <p:spPr bwMode="auto">
          <a:xfrm>
            <a:off x="7090864" y="3568345"/>
            <a:ext cx="1460571" cy="233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0685FF-5E39-F249-9539-FAFF630B3AE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694"/>
          <a:stretch/>
        </p:blipFill>
        <p:spPr>
          <a:xfrm>
            <a:off x="8703626" y="3576085"/>
            <a:ext cx="1472184" cy="23318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E50FDD-0438-6442-BDD0-6ACD95427B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88" y="3577442"/>
            <a:ext cx="1437730" cy="18580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F4C58E-8F79-A548-B093-4A9CAE52122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00" y="3576792"/>
            <a:ext cx="1491443" cy="1818997"/>
          </a:xfrm>
          <a:prstGeom prst="rect">
            <a:avLst/>
          </a:prstGeom>
        </p:spPr>
      </p:pic>
      <p:pic>
        <p:nvPicPr>
          <p:cNvPr id="28" name="Picture 2" descr="http://www.iep.ucr.edu/images/program_uploads/headshots/michael_cruz.jpg">
            <a:extLst>
              <a:ext uri="{FF2B5EF4-FFF2-40B4-BE49-F238E27FC236}">
                <a16:creationId xmlns:a16="http://schemas.microsoft.com/office/drawing/2014/main" id="{DEA1F547-0029-5D46-BFF3-FCDDD06D2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r="5039"/>
          <a:stretch/>
        </p:blipFill>
        <p:spPr bwMode="auto">
          <a:xfrm>
            <a:off x="10294948" y="955031"/>
            <a:ext cx="1473461" cy="16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975BBCE-FDEA-C84C-9009-CF576430D671}"/>
              </a:ext>
            </a:extLst>
          </p:cNvPr>
          <p:cNvSpPr/>
          <p:nvPr/>
        </p:nvSpPr>
        <p:spPr>
          <a:xfrm>
            <a:off x="5438230" y="2531623"/>
            <a:ext cx="1472184" cy="805168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3EAF58-52C1-8B4D-8278-819A8E9DCBDB}"/>
              </a:ext>
            </a:extLst>
          </p:cNvPr>
          <p:cNvSpPr txBox="1"/>
          <p:nvPr/>
        </p:nvSpPr>
        <p:spPr>
          <a:xfrm>
            <a:off x="5517061" y="2654117"/>
            <a:ext cx="1309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Tara Brown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B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Asst. Director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B8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F715772-4CEE-0E45-AFB4-30539A78FF29}"/>
              </a:ext>
            </a:extLst>
          </p:cNvPr>
          <p:cNvSpPr/>
          <p:nvPr/>
        </p:nvSpPr>
        <p:spPr>
          <a:xfrm>
            <a:off x="7072696" y="2540610"/>
            <a:ext cx="1472184" cy="805168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ABC005-DA36-0248-8BDD-FEEC74A79A5B}"/>
              </a:ext>
            </a:extLst>
          </p:cNvPr>
          <p:cNvSpPr txBox="1"/>
          <p:nvPr/>
        </p:nvSpPr>
        <p:spPr>
          <a:xfrm>
            <a:off x="7045829" y="2612287"/>
            <a:ext cx="151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Desmond Harvey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B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 Eng.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B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 Eng.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B8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824292-B032-774C-BA31-8E7945680D98}"/>
              </a:ext>
            </a:extLst>
          </p:cNvPr>
          <p:cNvSpPr/>
          <p:nvPr/>
        </p:nvSpPr>
        <p:spPr>
          <a:xfrm>
            <a:off x="8717560" y="2549935"/>
            <a:ext cx="1472184" cy="805168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941DDC-64F4-E04C-B4AB-7574F88F8489}"/>
              </a:ext>
            </a:extLst>
          </p:cNvPr>
          <p:cNvSpPr txBox="1"/>
          <p:nvPr/>
        </p:nvSpPr>
        <p:spPr>
          <a:xfrm>
            <a:off x="8715607" y="2695649"/>
            <a:ext cx="143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Janeth Jauregui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B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Articulation Specialist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B8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4E0729B-6DF5-694A-A01E-789BB06AE38A}"/>
              </a:ext>
            </a:extLst>
          </p:cNvPr>
          <p:cNvSpPr/>
          <p:nvPr/>
        </p:nvSpPr>
        <p:spPr>
          <a:xfrm>
            <a:off x="10299133" y="2543987"/>
            <a:ext cx="1472184" cy="804672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9115C9-D3FC-8E42-A8C1-A62730538AA6}"/>
              </a:ext>
            </a:extLst>
          </p:cNvPr>
          <p:cNvSpPr txBox="1"/>
          <p:nvPr/>
        </p:nvSpPr>
        <p:spPr>
          <a:xfrm>
            <a:off x="10442459" y="2686961"/>
            <a:ext cx="117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Cruz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B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Science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B8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CBE82DE-E436-FC42-8528-E6B552FCBE06}"/>
              </a:ext>
            </a:extLst>
          </p:cNvPr>
          <p:cNvSpPr/>
          <p:nvPr/>
        </p:nvSpPr>
        <p:spPr>
          <a:xfrm>
            <a:off x="3838300" y="5192531"/>
            <a:ext cx="1472184" cy="804672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EFEA53-2637-4F4E-9907-DAC1078B09B2}"/>
              </a:ext>
            </a:extLst>
          </p:cNvPr>
          <p:cNvSpPr txBox="1"/>
          <p:nvPr/>
        </p:nvSpPr>
        <p:spPr>
          <a:xfrm>
            <a:off x="3865663" y="5264208"/>
            <a:ext cx="143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Malcolm Manuel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B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Mechanical Eng.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DF19E2D-5D2C-174E-9E9D-B4EEB12CCFE7}"/>
              </a:ext>
            </a:extLst>
          </p:cNvPr>
          <p:cNvSpPr/>
          <p:nvPr/>
        </p:nvSpPr>
        <p:spPr>
          <a:xfrm>
            <a:off x="5466489" y="5197365"/>
            <a:ext cx="1472184" cy="804672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7A7D4D-C25C-B649-8CE9-BF478EC95A33}"/>
              </a:ext>
            </a:extLst>
          </p:cNvPr>
          <p:cNvSpPr txBox="1"/>
          <p:nvPr/>
        </p:nvSpPr>
        <p:spPr>
          <a:xfrm>
            <a:off x="5493851" y="5269042"/>
            <a:ext cx="1416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Emily Nudge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B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Bioengineering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B8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2D5F0E-68DE-3C41-BCE6-A005C8449600}"/>
              </a:ext>
            </a:extLst>
          </p:cNvPr>
          <p:cNvSpPr/>
          <p:nvPr/>
        </p:nvSpPr>
        <p:spPr>
          <a:xfrm>
            <a:off x="7090864" y="5177684"/>
            <a:ext cx="1472184" cy="804672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829887-CEDC-654E-B86F-6BEC112CF368}"/>
              </a:ext>
            </a:extLst>
          </p:cNvPr>
          <p:cNvSpPr txBox="1"/>
          <p:nvPr/>
        </p:nvSpPr>
        <p:spPr>
          <a:xfrm>
            <a:off x="7094678" y="5189963"/>
            <a:ext cx="143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Thomas McGraw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B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Engr.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B81D"/>
                </a:solidFill>
                <a:latin typeface="Calibri" panose="020F0502020204030204"/>
              </a:rPr>
              <a:t>Electrical Engr.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B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 Sci. Engr.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B8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6121E1-8BFA-6946-A1AC-16802B494327}"/>
              </a:ext>
            </a:extLst>
          </p:cNvPr>
          <p:cNvSpPr/>
          <p:nvPr/>
        </p:nvSpPr>
        <p:spPr>
          <a:xfrm>
            <a:off x="8715239" y="5189963"/>
            <a:ext cx="1472184" cy="804672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4D4AE9-6FBA-1344-8C40-941A928AE891}"/>
              </a:ext>
            </a:extLst>
          </p:cNvPr>
          <p:cNvSpPr txBox="1"/>
          <p:nvPr/>
        </p:nvSpPr>
        <p:spPr>
          <a:xfrm>
            <a:off x="8742602" y="5261640"/>
            <a:ext cx="144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Terri Phonharath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B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Science with Business App.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B8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E8B6B9-7B6E-1742-854D-EAB60A49F912}"/>
              </a:ext>
            </a:extLst>
          </p:cNvPr>
          <p:cNvSpPr/>
          <p:nvPr/>
        </p:nvSpPr>
        <p:spPr>
          <a:xfrm>
            <a:off x="10294955" y="5190909"/>
            <a:ext cx="1472184" cy="804672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834CE18-0772-544B-91D5-C29DE99E10C6}"/>
              </a:ext>
            </a:extLst>
          </p:cNvPr>
          <p:cNvSpPr txBox="1"/>
          <p:nvPr/>
        </p:nvSpPr>
        <p:spPr>
          <a:xfrm>
            <a:off x="10322317" y="5262585"/>
            <a:ext cx="1444822" cy="6492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Katelyn Robinson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B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Advising and Enrollment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B8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05AD1E4-A1C4-4649-B7DA-1844EA8B9A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43613" y="6036584"/>
            <a:ext cx="2257888" cy="6302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E514E0-7624-D04F-A96A-1B0CF60C3403}"/>
              </a:ext>
            </a:extLst>
          </p:cNvPr>
          <p:cNvSpPr/>
          <p:nvPr/>
        </p:nvSpPr>
        <p:spPr>
          <a:xfrm>
            <a:off x="749751" y="2466571"/>
            <a:ext cx="2424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17"/>
              </a:rPr>
              <a:t>rsmith@engr.ucr.edu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891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" y="69045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600" y="882591"/>
            <a:ext cx="90671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Meet the Team: Local School Outreach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EBE2F7C-F39C-A34C-AE2F-A7BD890CB66D}"/>
              </a:ext>
            </a:extLst>
          </p:cNvPr>
          <p:cNvSpPr/>
          <p:nvPr/>
        </p:nvSpPr>
        <p:spPr>
          <a:xfrm>
            <a:off x="2791725" y="3392297"/>
            <a:ext cx="1769078" cy="1206486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A83C39-C426-8445-A471-B4E9AD2FCBA4}"/>
              </a:ext>
            </a:extLst>
          </p:cNvPr>
          <p:cNvSpPr txBox="1"/>
          <p:nvPr/>
        </p:nvSpPr>
        <p:spPr>
          <a:xfrm>
            <a:off x="2665856" y="3618351"/>
            <a:ext cx="2024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Vanessa Guzman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B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Coordinator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B8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97848EB-83F1-EC44-BE76-0F027448C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613" y="6036584"/>
            <a:ext cx="2257888" cy="6302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5892C6-09B3-324C-8EEE-8A870BA59DB9}"/>
              </a:ext>
            </a:extLst>
          </p:cNvPr>
          <p:cNvSpPr/>
          <p:nvPr/>
        </p:nvSpPr>
        <p:spPr>
          <a:xfrm>
            <a:off x="745881" y="3169469"/>
            <a:ext cx="1773270" cy="1429313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1EFC75-5FDB-BE4E-958A-B52B56EA6D06}"/>
              </a:ext>
            </a:extLst>
          </p:cNvPr>
          <p:cNvSpPr txBox="1"/>
          <p:nvPr/>
        </p:nvSpPr>
        <p:spPr>
          <a:xfrm>
            <a:off x="620195" y="3626222"/>
            <a:ext cx="2024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Carlos Gonzales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B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B8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95A83-AB3E-BF4B-AC77-C02BEB433A16}"/>
              </a:ext>
            </a:extLst>
          </p:cNvPr>
          <p:cNvSpPr txBox="1"/>
          <p:nvPr/>
        </p:nvSpPr>
        <p:spPr>
          <a:xfrm>
            <a:off x="649046" y="4686203"/>
            <a:ext cx="282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carlosg@engr.ucr.edu</a:t>
            </a:r>
            <a:r>
              <a:rPr lang="en-US" dirty="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27BC71-10C9-274E-9250-3EAC11E1C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73" y="1748265"/>
            <a:ext cx="1769078" cy="1666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23D3E1-F8E4-B747-8447-35EDCCFA9A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725" y="1748963"/>
            <a:ext cx="1769078" cy="17690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58B799C-B749-B245-A526-1958C4E89EAA}"/>
              </a:ext>
            </a:extLst>
          </p:cNvPr>
          <p:cNvSpPr/>
          <p:nvPr/>
        </p:nvSpPr>
        <p:spPr>
          <a:xfrm>
            <a:off x="965119" y="5161375"/>
            <a:ext cx="3725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8"/>
              </a:rPr>
              <a:t>https://mesa.engr.ucr.edu/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8B73B0-0424-B34C-B27E-B8A7B5ED0A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3901" y="218494"/>
            <a:ext cx="3657600" cy="1820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2A449A-7C70-C848-8D75-D3F84BDDD794}"/>
              </a:ext>
            </a:extLst>
          </p:cNvPr>
          <p:cNvSpPr txBox="1"/>
          <p:nvPr/>
        </p:nvSpPr>
        <p:spPr>
          <a:xfrm>
            <a:off x="4885090" y="2039130"/>
            <a:ext cx="53432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"MESA enables educationally disadvantaged students to prepare for and graduate from a four-year college or university with a math-based degree in areas such as engineering, the sciences, computer science, and mathematics…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 …MESA focuses on students who historically have had the lowest levels of attainment to four-year and graduate level programs…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…MESA students and graduates will be better able to make significant contributions to the socioeconomic well-being of their families and their communities.”</a:t>
            </a:r>
          </a:p>
        </p:txBody>
      </p:sp>
    </p:spTree>
    <p:extLst>
      <p:ext uri="{BB962C8B-B14F-4D97-AF65-F5344CB8AC3E}">
        <p14:creationId xmlns:p14="http://schemas.microsoft.com/office/powerpoint/2010/main" val="248629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" y="69045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600" y="882591"/>
            <a:ext cx="90671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Meet the Team: Student Clubs and Transfers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F81A22-E545-B243-8206-F6C886F5EDEE}"/>
              </a:ext>
            </a:extLst>
          </p:cNvPr>
          <p:cNvGrpSpPr/>
          <p:nvPr/>
        </p:nvGrpSpPr>
        <p:grpSpPr>
          <a:xfrm>
            <a:off x="4622055" y="1709728"/>
            <a:ext cx="4432372" cy="3698939"/>
            <a:chOff x="507244" y="2335077"/>
            <a:chExt cx="4432372" cy="369893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EBE2F7C-F39C-A34C-AE2F-A7BD890CB66D}"/>
                </a:ext>
              </a:extLst>
            </p:cNvPr>
            <p:cNvSpPr/>
            <p:nvPr/>
          </p:nvSpPr>
          <p:spPr>
            <a:xfrm>
              <a:off x="507244" y="4517918"/>
              <a:ext cx="2024642" cy="1516098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DA83C39-C426-8445-A471-B4E9AD2FCBA4}"/>
                </a:ext>
              </a:extLst>
            </p:cNvPr>
            <p:cNvSpPr txBox="1"/>
            <p:nvPr/>
          </p:nvSpPr>
          <p:spPr>
            <a:xfrm>
              <a:off x="507244" y="4517916"/>
              <a:ext cx="202464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Guadalupe Ruiz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B8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Director of 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B8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B8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Transfer Initiatives &amp; Professional Development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B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30A4D62-0794-4F48-A759-21D82AF22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8" r="20777"/>
            <a:stretch/>
          </p:blipFill>
          <p:spPr>
            <a:xfrm>
              <a:off x="507244" y="2335077"/>
              <a:ext cx="2024642" cy="218284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DA5F960-ED96-104C-8F9A-14896E248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4974" y="2335077"/>
              <a:ext cx="2024642" cy="2370022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4C2A2C1-50D4-614B-AD6C-DAD5634886E6}"/>
                </a:ext>
              </a:extLst>
            </p:cNvPr>
            <p:cNvSpPr/>
            <p:nvPr/>
          </p:nvSpPr>
          <p:spPr>
            <a:xfrm>
              <a:off x="2914974" y="4517918"/>
              <a:ext cx="2024642" cy="1516098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C47430-43BB-7A47-898F-1DA7C2B998F2}"/>
                </a:ext>
              </a:extLst>
            </p:cNvPr>
            <p:cNvSpPr txBox="1"/>
            <p:nvPr/>
          </p:nvSpPr>
          <p:spPr>
            <a:xfrm>
              <a:off x="2914974" y="4517918"/>
              <a:ext cx="20246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Janet Cabrera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B8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Engineering Transfer Coordinator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B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897848EB-83F1-EC44-BE76-0F027448C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3613" y="6036584"/>
            <a:ext cx="2257888" cy="6302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5892C6-09B3-324C-8EEE-8A870BA59DB9}"/>
              </a:ext>
            </a:extLst>
          </p:cNvPr>
          <p:cNvSpPr/>
          <p:nvPr/>
        </p:nvSpPr>
        <p:spPr>
          <a:xfrm>
            <a:off x="2214325" y="3892569"/>
            <a:ext cx="2024642" cy="1516098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1EFC75-5FDB-BE4E-958A-B52B56EA6D06}"/>
              </a:ext>
            </a:extLst>
          </p:cNvPr>
          <p:cNvSpPr txBox="1"/>
          <p:nvPr/>
        </p:nvSpPr>
        <p:spPr>
          <a:xfrm>
            <a:off x="2214325" y="3892569"/>
            <a:ext cx="20246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Princevac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B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 Dean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B81D"/>
                </a:solidFill>
                <a:latin typeface="Calibri" panose="020F0502020204030204"/>
              </a:rPr>
              <a:t>Professor, Mechanical Engineering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B8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AC86C-BA5E-A646-BD87-8A60C44591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48"/>
          <a:stretch/>
        </p:blipFill>
        <p:spPr>
          <a:xfrm>
            <a:off x="2214325" y="1709728"/>
            <a:ext cx="2024642" cy="21828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56801B-0C90-AA43-989D-7225D1A5A6D5}"/>
              </a:ext>
            </a:extLst>
          </p:cNvPr>
          <p:cNvSpPr txBox="1"/>
          <p:nvPr/>
        </p:nvSpPr>
        <p:spPr>
          <a:xfrm>
            <a:off x="3934636" y="6075408"/>
            <a:ext cx="410747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hlinkClick r:id="rId8"/>
              </a:rPr>
              <a:t>https://transfer.engr.ucr.edu/</a:t>
            </a: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95A83-AB3E-BF4B-AC77-C02BEB433A16}"/>
              </a:ext>
            </a:extLst>
          </p:cNvPr>
          <p:cNvSpPr txBox="1"/>
          <p:nvPr/>
        </p:nvSpPr>
        <p:spPr>
          <a:xfrm>
            <a:off x="2214325" y="5517337"/>
            <a:ext cx="7019322" cy="37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marko@engr.ucr.edu</a:t>
            </a:r>
            <a:r>
              <a:rPr lang="en-US" dirty="0"/>
              <a:t>.       </a:t>
            </a:r>
            <a:r>
              <a:rPr lang="en-US" dirty="0">
                <a:hlinkClick r:id="rId10"/>
              </a:rPr>
              <a:t>gruiz@engr.ucr.edu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520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7DD15CA-CA0D-8842-985B-C6D0D4C20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" y="690455"/>
            <a:ext cx="280946" cy="128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0245E4-E0B9-AA47-B058-0717F1716C27}"/>
              </a:ext>
            </a:extLst>
          </p:cNvPr>
          <p:cNvSpPr txBox="1"/>
          <p:nvPr/>
        </p:nvSpPr>
        <p:spPr>
          <a:xfrm>
            <a:off x="609599" y="882591"/>
            <a:ext cx="105783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Additional Resources</a:t>
            </a:r>
            <a:endParaRPr lang="en-US" sz="40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E3FAFC-3551-4049-BDEB-89AF499A7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613" y="6036584"/>
            <a:ext cx="2257888" cy="6302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968B02-EA23-E149-A18B-675C4A9F41DF}"/>
              </a:ext>
            </a:extLst>
          </p:cNvPr>
          <p:cNvSpPr/>
          <p:nvPr/>
        </p:nvSpPr>
        <p:spPr>
          <a:xfrm>
            <a:off x="750073" y="1742229"/>
            <a:ext cx="925968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Academic Resource Center (ARC) </a:t>
            </a:r>
            <a:r>
              <a:rPr lang="en-US" sz="1600" dirty="0">
                <a:hlinkClick r:id="rId5"/>
              </a:rPr>
              <a:t>https://arc.ucr.edu/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Keep Learning (for remote learning) </a:t>
            </a:r>
            <a:r>
              <a:rPr lang="en-US" sz="1600" dirty="0">
                <a:hlinkClick r:id="rId6"/>
              </a:rPr>
              <a:t>https://keeplearning.ucr.edu/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Counseling and Psychological Services  </a:t>
            </a:r>
            <a:r>
              <a:rPr lang="en-US" sz="1600" dirty="0">
                <a:hlinkClick r:id="rId7"/>
              </a:rPr>
              <a:t>http://counseling.ucr.edu/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Career Center  </a:t>
            </a:r>
            <a:r>
              <a:rPr lang="en-US" sz="1600" dirty="0">
                <a:hlinkClick r:id="rId8"/>
              </a:rPr>
              <a:t>http://careers.ucr.edu/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Institutional Research UCR  </a:t>
            </a:r>
            <a:r>
              <a:rPr lang="en-US" sz="1600" dirty="0">
                <a:hlinkClick r:id="rId9"/>
              </a:rPr>
              <a:t>http://ir.ucr.edu/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Student Conduct and Academic Integrity Programs </a:t>
            </a:r>
            <a:r>
              <a:rPr lang="en-US" sz="1600" dirty="0">
                <a:hlinkClick r:id="rId10"/>
              </a:rPr>
              <a:t>http://conduct.ucr.edu/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Health </a:t>
            </a:r>
            <a:r>
              <a:rPr lang="en-US" sz="1600" u="sng" dirty="0">
                <a:hlinkClick r:id="rId11"/>
              </a:rPr>
              <a:t>http://well.ucr.edu/</a:t>
            </a: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LGBT Resource Center </a:t>
            </a:r>
            <a:r>
              <a:rPr lang="en-US" sz="1600" u="sng" dirty="0">
                <a:hlinkClick r:id="rId12"/>
              </a:rPr>
              <a:t>http://out.ucr.edu/</a:t>
            </a: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Diversity </a:t>
            </a:r>
            <a:r>
              <a:rPr lang="en-US" sz="1600" dirty="0">
                <a:hlinkClick r:id="rId13"/>
              </a:rPr>
              <a:t>https://deanofstudents.ucr.edu/diversity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Ethics for Engineering and Science </a:t>
            </a:r>
            <a:r>
              <a:rPr lang="en-US" sz="1600" u="sng" dirty="0">
                <a:hlinkClick r:id="rId14"/>
              </a:rPr>
              <a:t>http://www.onlineethics.org/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0793921"/>
      </p:ext>
    </p:extLst>
  </p:cSld>
  <p:clrMapOvr>
    <a:masterClrMapping/>
  </p:clrMapOvr>
</p:sld>
</file>

<file path=ppt/theme/theme1.xml><?xml version="1.0" encoding="utf-8"?>
<a:theme xmlns:a="http://schemas.openxmlformats.org/drawingml/2006/main" name="UCR-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R-Basic" id="{B1EB9DCA-6722-2F4F-AE2C-40DF00F38B98}" vid="{AA0F1AD8-0441-FC4A-ACBC-EFC826AEB0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14626</TotalTime>
  <Words>459</Words>
  <Application>Microsoft Office PowerPoint</Application>
  <PresentationFormat>Widescreen</PresentationFormat>
  <Paragraphs>116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Fira Sans</vt:lpstr>
      <vt:lpstr>Fira Sans Book</vt:lpstr>
      <vt:lpstr>Fira Sans Medium</vt:lpstr>
      <vt:lpstr>UCR-Basic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Fabia Sanz</dc:creator>
  <cp:keywords/>
  <dc:description/>
  <cp:lastModifiedBy>Becki Jo Ray</cp:lastModifiedBy>
  <cp:revision>211</cp:revision>
  <dcterms:created xsi:type="dcterms:W3CDTF">2020-04-15T23:29:48Z</dcterms:created>
  <dcterms:modified xsi:type="dcterms:W3CDTF">2020-09-30T23:17:53Z</dcterms:modified>
  <cp:category/>
</cp:coreProperties>
</file>