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106.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8" r:id="rId1"/>
  </p:sldMasterIdLst>
  <p:notesMasterIdLst>
    <p:notesMasterId r:id="rId88"/>
  </p:notesMasterIdLst>
  <p:sldIdLst>
    <p:sldId id="259" r:id="rId2"/>
    <p:sldId id="316" r:id="rId3"/>
    <p:sldId id="308" r:id="rId4"/>
    <p:sldId id="324" r:id="rId5"/>
    <p:sldId id="481" r:id="rId6"/>
    <p:sldId id="287" r:id="rId7"/>
    <p:sldId id="319" r:id="rId8"/>
    <p:sldId id="307" r:id="rId9"/>
    <p:sldId id="306" r:id="rId10"/>
    <p:sldId id="321" r:id="rId11"/>
    <p:sldId id="480" r:id="rId12"/>
    <p:sldId id="305" r:id="rId13"/>
    <p:sldId id="445" r:id="rId14"/>
    <p:sldId id="478" r:id="rId15"/>
    <p:sldId id="256" r:id="rId16"/>
    <p:sldId id="257" r:id="rId17"/>
    <p:sldId id="258" r:id="rId18"/>
    <p:sldId id="484" r:id="rId19"/>
    <p:sldId id="260" r:id="rId20"/>
    <p:sldId id="261" r:id="rId21"/>
    <p:sldId id="265" r:id="rId22"/>
    <p:sldId id="266" r:id="rId23"/>
    <p:sldId id="267" r:id="rId24"/>
    <p:sldId id="551" r:id="rId25"/>
    <p:sldId id="552" r:id="rId26"/>
    <p:sldId id="553" r:id="rId27"/>
    <p:sldId id="554" r:id="rId28"/>
    <p:sldId id="555" r:id="rId29"/>
    <p:sldId id="556" r:id="rId30"/>
    <p:sldId id="557" r:id="rId31"/>
    <p:sldId id="558" r:id="rId32"/>
    <p:sldId id="559" r:id="rId33"/>
    <p:sldId id="560" r:id="rId34"/>
    <p:sldId id="488" r:id="rId35"/>
    <p:sldId id="486" r:id="rId36"/>
    <p:sldId id="487" r:id="rId37"/>
    <p:sldId id="490" r:id="rId38"/>
    <p:sldId id="318" r:id="rId39"/>
    <p:sldId id="322" r:id="rId40"/>
    <p:sldId id="320" r:id="rId41"/>
    <p:sldId id="491" r:id="rId42"/>
    <p:sldId id="492" r:id="rId43"/>
    <p:sldId id="493" r:id="rId44"/>
    <p:sldId id="494" r:id="rId45"/>
    <p:sldId id="495" r:id="rId46"/>
    <p:sldId id="496" r:id="rId47"/>
    <p:sldId id="323" r:id="rId48"/>
    <p:sldId id="497" r:id="rId49"/>
    <p:sldId id="500" r:id="rId50"/>
    <p:sldId id="501" r:id="rId51"/>
    <p:sldId id="502" r:id="rId52"/>
    <p:sldId id="503" r:id="rId53"/>
    <p:sldId id="504" r:id="rId54"/>
    <p:sldId id="505" r:id="rId55"/>
    <p:sldId id="507" r:id="rId56"/>
    <p:sldId id="508" r:id="rId57"/>
    <p:sldId id="510" r:id="rId58"/>
    <p:sldId id="513" r:id="rId59"/>
    <p:sldId id="521" r:id="rId60"/>
    <p:sldId id="522" r:id="rId61"/>
    <p:sldId id="514" r:id="rId62"/>
    <p:sldId id="516" r:id="rId63"/>
    <p:sldId id="520" r:id="rId64"/>
    <p:sldId id="519" r:id="rId65"/>
    <p:sldId id="518" r:id="rId66"/>
    <p:sldId id="517" r:id="rId67"/>
    <p:sldId id="526" r:id="rId68"/>
    <p:sldId id="523" r:id="rId69"/>
    <p:sldId id="524" r:id="rId70"/>
    <p:sldId id="525" r:id="rId71"/>
    <p:sldId id="528" r:id="rId72"/>
    <p:sldId id="530" r:id="rId73"/>
    <p:sldId id="527" r:id="rId74"/>
    <p:sldId id="529" r:id="rId75"/>
    <p:sldId id="531" r:id="rId76"/>
    <p:sldId id="532" r:id="rId77"/>
    <p:sldId id="533" r:id="rId78"/>
    <p:sldId id="534" r:id="rId79"/>
    <p:sldId id="293" r:id="rId80"/>
    <p:sldId id="294" r:id="rId81"/>
    <p:sldId id="295" r:id="rId82"/>
    <p:sldId id="296" r:id="rId83"/>
    <p:sldId id="317" r:id="rId84"/>
    <p:sldId id="297" r:id="rId85"/>
    <p:sldId id="298" r:id="rId86"/>
    <p:sldId id="535"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 userDrawn="1">
          <p15:clr>
            <a:srgbClr val="A4A3A4"/>
          </p15:clr>
        </p15:guide>
        <p15:guide id="3" orient="horz" pos="240" userDrawn="1">
          <p15:clr>
            <a:srgbClr val="A4A3A4"/>
          </p15:clr>
        </p15:guide>
        <p15:guide id="4" orient="horz" pos="4080" userDrawn="1">
          <p15:clr>
            <a:srgbClr val="A4A3A4"/>
          </p15:clr>
        </p15:guide>
        <p15:guide id="5" pos="7296" userDrawn="1">
          <p15:clr>
            <a:srgbClr val="A4A3A4"/>
          </p15:clr>
        </p15:guide>
        <p15:guide id="6" orient="horz" pos="2232" userDrawn="1">
          <p15:clr>
            <a:srgbClr val="A4A3A4"/>
          </p15:clr>
        </p15:guide>
        <p15:guide id="9" orient="horz" pos="5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81D"/>
    <a:srgbClr val="003DA5"/>
    <a:srgbClr val="D32A36"/>
    <a:srgbClr val="F4F3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46D5B6-FEE3-442C-9549-17740903703C}" v="10" dt="2022-09-27T23:30:53.762"/>
    <p1510:client id="{7D03A903-668E-4898-8FBD-B18DAB610C36}" v="270" dt="2022-09-27T23:52:42.5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9394"/>
    <p:restoredTop sz="88113"/>
  </p:normalViewPr>
  <p:slideViewPr>
    <p:cSldViewPr snapToGrid="0" snapToObjects="1">
      <p:cViewPr varScale="1">
        <p:scale>
          <a:sx n="43" d="100"/>
          <a:sy n="43" d="100"/>
        </p:scale>
        <p:origin x="232" y="1400"/>
      </p:cViewPr>
      <p:guideLst>
        <p:guide pos="384"/>
        <p:guide orient="horz" pos="240"/>
        <p:guide orient="horz" pos="4080"/>
        <p:guide pos="7296"/>
        <p:guide orient="horz" pos="2232"/>
        <p:guide orient="horz" pos="5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Arial" panose="020B0604020202020204" pitchFamily="34" charset="0"/>
                <a:ea typeface="+mn-ea"/>
                <a:cs typeface="Arial" panose="020B0604020202020204" pitchFamily="34" charset="0"/>
              </a:defRPr>
            </a:pPr>
            <a:r>
              <a:rPr lang="en-US"/>
              <a:t>Research Grants Awarded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 Research Grants Awarded </c:v>
                </c:pt>
              </c:strCache>
            </c:strRef>
          </c:tx>
          <c:spPr>
            <a:pattFill prst="wdUpDiag">
              <a:fgClr>
                <a:srgbClr val="164893"/>
              </a:fgClr>
              <a:bgClr>
                <a:schemeClr val="bg1"/>
              </a:bgClr>
            </a:pattFill>
            <a:ln w="28575" cap="rnd">
              <a:noFill/>
              <a:round/>
            </a:ln>
            <a:effectLst/>
          </c:spPr>
          <c:invertIfNegative val="0"/>
          <c:dLbls>
            <c:dLbl>
              <c:idx val="0"/>
              <c:tx>
                <c:rich>
                  <a:bodyPr/>
                  <a:lstStyle/>
                  <a:p>
                    <a:r>
                      <a:rPr lang="en-US" baseline="0"/>
                      <a:t> </a:t>
                    </a:r>
                    <a:fld id="{14F5FEBD-E0AA-7C4F-A481-6EB10089952A}" type="VALUE">
                      <a:rPr lang="en-US" baseline="0"/>
                      <a:pPr/>
                      <a:t>[VALUE]</a:t>
                    </a:fld>
                    <a:endParaRPr lang="en-US" baseline="0"/>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0-A285-FD48-8809-975FF6DE6E22}"/>
                </c:ext>
              </c:extLst>
            </c:dLbl>
            <c:dLbl>
              <c:idx val="1"/>
              <c:tx>
                <c:rich>
                  <a:bodyPr/>
                  <a:lstStyle/>
                  <a:p>
                    <a:fld id="{77D12CF8-DE36-8540-81BD-22635EE59EFD}" type="VALUE">
                      <a:rPr lang="en-US"/>
                      <a:pPr/>
                      <a:t>[VALUE]</a:t>
                    </a:fld>
                    <a:endParaRPr lang="en-US"/>
                  </a:p>
                </c:rich>
              </c:tx>
              <c:showLegendKey val="0"/>
              <c:showVal val="1"/>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A285-FD48-8809-975FF6DE6E22}"/>
                </c:ext>
              </c:extLst>
            </c:dLbl>
            <c:dLbl>
              <c:idx val="2"/>
              <c:tx>
                <c:rich>
                  <a:bodyPr/>
                  <a:lstStyle/>
                  <a:p>
                    <a:fld id="{D978748C-7103-DB41-86B6-70132269C1CC}" type="VALUE">
                      <a:rPr lang="en-US"/>
                      <a:pPr/>
                      <a:t>[VALUE]</a:t>
                    </a:fld>
                    <a:endParaRPr lang="en-US"/>
                  </a:p>
                </c:rich>
              </c:tx>
              <c:showLegendKey val="0"/>
              <c:showVal val="1"/>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A285-FD48-8809-975FF6DE6E22}"/>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FY '19 - '20</c:v>
                </c:pt>
                <c:pt idx="1">
                  <c:v>FY '20 - '21</c:v>
                </c:pt>
                <c:pt idx="2">
                  <c:v>FY '21 - '22</c:v>
                </c:pt>
              </c:strCache>
            </c:strRef>
          </c:cat>
          <c:val>
            <c:numRef>
              <c:f>Sheet1!$B$2:$B$4</c:f>
              <c:numCache>
                <c:formatCode>_("$"* #,##0_);_("$"* \(#,##0\);_("$"* "-"??_);_(@_)</c:formatCode>
                <c:ptCount val="3"/>
                <c:pt idx="0">
                  <c:v>42386730</c:v>
                </c:pt>
                <c:pt idx="1">
                  <c:v>44461505.420000002</c:v>
                </c:pt>
                <c:pt idx="2">
                  <c:v>37023683.880000003</c:v>
                </c:pt>
              </c:numCache>
            </c:numRef>
          </c:val>
          <c:extLst>
            <c:ext xmlns:c15="http://schemas.microsoft.com/office/drawing/2012/chart" uri="{02D57815-91ED-43cb-92C2-25804820EDAC}">
              <c15:datalabelsRange>
                <c15:f>Sheet1!$R$1</c15:f>
                <c15:dlblRangeCache>
                  <c:ptCount val="1"/>
                </c15:dlblRangeCache>
              </c15:datalabelsRange>
            </c:ext>
            <c:ext xmlns:c16="http://schemas.microsoft.com/office/drawing/2014/chart" uri="{C3380CC4-5D6E-409C-BE32-E72D297353CC}">
              <c16:uniqueId val="{00000003-A285-FD48-8809-975FF6DE6E22}"/>
            </c:ext>
          </c:extLst>
        </c:ser>
        <c:dLbls>
          <c:showLegendKey val="0"/>
          <c:showVal val="1"/>
          <c:showCatName val="0"/>
          <c:showSerName val="0"/>
          <c:showPercent val="0"/>
          <c:showBubbleSize val="0"/>
        </c:dLbls>
        <c:gapWidth val="150"/>
        <c:axId val="694750560"/>
        <c:axId val="694748480"/>
      </c:barChart>
      <c:catAx>
        <c:axId val="694750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94748480"/>
        <c:crosses val="autoZero"/>
        <c:auto val="1"/>
        <c:lblAlgn val="ctr"/>
        <c:lblOffset val="100"/>
        <c:noMultiLvlLbl val="0"/>
      </c:catAx>
      <c:valAx>
        <c:axId val="69474848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94750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32A7A9-E04B-4968-99BE-CE8A0D8468A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85F4F18-6790-43E6-B1C2-2175828813BB}">
      <dgm:prSet phldrT="[Text]" custT="1"/>
      <dgm:spPr>
        <a:solidFill>
          <a:srgbClr val="003DA5"/>
        </a:solidFill>
      </dgm:spPr>
      <dgm:t>
        <a:bodyPr/>
        <a:lstStyle/>
        <a:p>
          <a:r>
            <a:rPr lang="en-US" sz="1500" b="1" dirty="0">
              <a:latin typeface="Helvetica" panose="020B0604020202020204" pitchFamily="34" charset="0"/>
              <a:cs typeface="Helvetica" panose="020B0604020202020204" pitchFamily="34" charset="0"/>
            </a:rPr>
            <a:t>Bioengineering</a:t>
          </a:r>
        </a:p>
      </dgm:t>
    </dgm:pt>
    <dgm:pt modelId="{931E29C5-C13E-4D40-A9E4-5779CFC9E31A}" type="parTrans" cxnId="{729A40D2-B593-4FAC-AE0C-7B3F1ECD6C18}">
      <dgm:prSet/>
      <dgm:spPr/>
      <dgm:t>
        <a:bodyPr/>
        <a:lstStyle/>
        <a:p>
          <a:endParaRPr lang="en-US" sz="1500" b="1">
            <a:latin typeface="Helvetica" panose="020B0604020202020204" pitchFamily="34" charset="0"/>
            <a:cs typeface="Helvetica" panose="020B0604020202020204" pitchFamily="34" charset="0"/>
          </a:endParaRPr>
        </a:p>
      </dgm:t>
    </dgm:pt>
    <dgm:pt modelId="{2DCDCDF5-C144-4CEB-97F5-EA603375FCCD}" type="sibTrans" cxnId="{729A40D2-B593-4FAC-AE0C-7B3F1ECD6C18}">
      <dgm:prSet/>
      <dgm:spPr/>
      <dgm:t>
        <a:bodyPr/>
        <a:lstStyle/>
        <a:p>
          <a:endParaRPr lang="en-US" sz="1500" b="1">
            <a:latin typeface="Helvetica" panose="020B0604020202020204" pitchFamily="34" charset="0"/>
            <a:cs typeface="Helvetica" panose="020B0604020202020204" pitchFamily="34" charset="0"/>
          </a:endParaRPr>
        </a:p>
      </dgm:t>
    </dgm:pt>
    <dgm:pt modelId="{8BB57027-11EC-4EEA-88D5-5357A29260B0}">
      <dgm:prSet phldrT="[Text]" custT="1"/>
      <dgm:spPr>
        <a:solidFill>
          <a:srgbClr val="003DA5"/>
        </a:solidFill>
      </dgm:spPr>
      <dgm:t>
        <a:bodyPr/>
        <a:lstStyle/>
        <a:p>
          <a:r>
            <a:rPr lang="en-US" sz="1500" b="1" dirty="0">
              <a:latin typeface="Helvetica" panose="020B0604020202020204" pitchFamily="34" charset="0"/>
              <a:cs typeface="Helvetica" panose="020B0604020202020204" pitchFamily="34" charset="0"/>
            </a:rPr>
            <a:t>Chemical and Environmental Engineering</a:t>
          </a:r>
        </a:p>
      </dgm:t>
    </dgm:pt>
    <dgm:pt modelId="{9BEE4642-3C6B-403F-A31F-7C9D276B4ABB}" type="parTrans" cxnId="{811F73CB-55A8-446D-9CA3-91FAD1F3C62E}">
      <dgm:prSet/>
      <dgm:spPr/>
      <dgm:t>
        <a:bodyPr/>
        <a:lstStyle/>
        <a:p>
          <a:endParaRPr lang="en-US" sz="1500" b="1">
            <a:latin typeface="Helvetica" panose="020B0604020202020204" pitchFamily="34" charset="0"/>
            <a:cs typeface="Helvetica" panose="020B0604020202020204" pitchFamily="34" charset="0"/>
          </a:endParaRPr>
        </a:p>
      </dgm:t>
    </dgm:pt>
    <dgm:pt modelId="{D17D7F33-0F2E-4F8C-85F7-13B0E73E8F95}" type="sibTrans" cxnId="{811F73CB-55A8-446D-9CA3-91FAD1F3C62E}">
      <dgm:prSet/>
      <dgm:spPr/>
      <dgm:t>
        <a:bodyPr/>
        <a:lstStyle/>
        <a:p>
          <a:endParaRPr lang="en-US" sz="1500" b="1">
            <a:latin typeface="Helvetica" panose="020B0604020202020204" pitchFamily="34" charset="0"/>
            <a:cs typeface="Helvetica" panose="020B0604020202020204" pitchFamily="34" charset="0"/>
          </a:endParaRPr>
        </a:p>
      </dgm:t>
    </dgm:pt>
    <dgm:pt modelId="{0772127C-97A6-438A-945A-68D0730A1E7A}">
      <dgm:prSet phldrT="[Text]" custT="1"/>
      <dgm:spPr>
        <a:solidFill>
          <a:srgbClr val="003DA5"/>
        </a:solidFill>
      </dgm:spPr>
      <dgm:t>
        <a:bodyPr/>
        <a:lstStyle/>
        <a:p>
          <a:r>
            <a:rPr lang="en-US" sz="1500" b="1" dirty="0">
              <a:latin typeface="Helvetica" panose="020B0604020202020204" pitchFamily="34" charset="0"/>
              <a:cs typeface="Helvetica" panose="020B0604020202020204" pitchFamily="34" charset="0"/>
            </a:rPr>
            <a:t>Computer Science and Engineering</a:t>
          </a:r>
        </a:p>
      </dgm:t>
    </dgm:pt>
    <dgm:pt modelId="{E8EEFDB5-B9BC-4904-94E8-684E0FCB4691}" type="parTrans" cxnId="{F918D6EE-815F-4951-BCC9-6C62300EDA4D}">
      <dgm:prSet/>
      <dgm:spPr/>
      <dgm:t>
        <a:bodyPr/>
        <a:lstStyle/>
        <a:p>
          <a:endParaRPr lang="en-US" sz="1500" b="1">
            <a:latin typeface="Helvetica" panose="020B0604020202020204" pitchFamily="34" charset="0"/>
            <a:cs typeface="Helvetica" panose="020B0604020202020204" pitchFamily="34" charset="0"/>
          </a:endParaRPr>
        </a:p>
      </dgm:t>
    </dgm:pt>
    <dgm:pt modelId="{1B923939-D2C4-40FF-9C50-8A7C2D1F4266}" type="sibTrans" cxnId="{F918D6EE-815F-4951-BCC9-6C62300EDA4D}">
      <dgm:prSet/>
      <dgm:spPr/>
      <dgm:t>
        <a:bodyPr/>
        <a:lstStyle/>
        <a:p>
          <a:endParaRPr lang="en-US" sz="1500" b="1">
            <a:latin typeface="Helvetica" panose="020B0604020202020204" pitchFamily="34" charset="0"/>
            <a:cs typeface="Helvetica" panose="020B0604020202020204" pitchFamily="34" charset="0"/>
          </a:endParaRPr>
        </a:p>
      </dgm:t>
    </dgm:pt>
    <dgm:pt modelId="{DCA4194A-18F1-E344-BC75-38FC3D1FB4EA}">
      <dgm:prSet phldrT="[Text]" custT="1"/>
      <dgm:spPr>
        <a:solidFill>
          <a:srgbClr val="003DA5"/>
        </a:solidFill>
      </dgm:spPr>
      <dgm:t>
        <a:bodyPr/>
        <a:lstStyle/>
        <a:p>
          <a:r>
            <a:rPr lang="en-US" sz="1500" b="1" dirty="0">
              <a:latin typeface="Helvetica" panose="020B0604020202020204" pitchFamily="34" charset="0"/>
              <a:cs typeface="Helvetica" panose="020B0604020202020204" pitchFamily="34" charset="0"/>
            </a:rPr>
            <a:t>Electrical and Computer Engineering</a:t>
          </a:r>
        </a:p>
      </dgm:t>
    </dgm:pt>
    <dgm:pt modelId="{EAFFBFA8-D33F-1D4E-8AA6-7ADF7E37E0BF}" type="parTrans" cxnId="{C4E02B5F-7303-3549-93FE-4F0319457E09}">
      <dgm:prSet/>
      <dgm:spPr/>
      <dgm:t>
        <a:bodyPr/>
        <a:lstStyle/>
        <a:p>
          <a:endParaRPr lang="en-US"/>
        </a:p>
      </dgm:t>
    </dgm:pt>
    <dgm:pt modelId="{EE96DD37-88B8-A543-B59F-208292172BC1}" type="sibTrans" cxnId="{C4E02B5F-7303-3549-93FE-4F0319457E09}">
      <dgm:prSet/>
      <dgm:spPr/>
      <dgm:t>
        <a:bodyPr/>
        <a:lstStyle/>
        <a:p>
          <a:endParaRPr lang="en-US"/>
        </a:p>
      </dgm:t>
    </dgm:pt>
    <dgm:pt modelId="{98466AE4-3A8C-6C47-A729-6297C9F2597E}">
      <dgm:prSet phldrT="[Text]" custT="1"/>
      <dgm:spPr>
        <a:solidFill>
          <a:srgbClr val="003DA5"/>
        </a:solidFill>
      </dgm:spPr>
      <dgm:t>
        <a:bodyPr/>
        <a:lstStyle/>
        <a:p>
          <a:r>
            <a:rPr lang="en-US" sz="1500" b="1" dirty="0">
              <a:latin typeface="Helvetica" panose="020B0604020202020204" pitchFamily="34" charset="0"/>
              <a:cs typeface="Helvetica" panose="020B0604020202020204" pitchFamily="34" charset="0"/>
            </a:rPr>
            <a:t>Mechanical Engineering</a:t>
          </a:r>
        </a:p>
      </dgm:t>
    </dgm:pt>
    <dgm:pt modelId="{7AF52692-9DDA-3849-9D54-0FF7FF8B01FE}" type="parTrans" cxnId="{E496C4C9-995A-3D48-B61A-1CCB06DCEE76}">
      <dgm:prSet/>
      <dgm:spPr/>
      <dgm:t>
        <a:bodyPr/>
        <a:lstStyle/>
        <a:p>
          <a:endParaRPr lang="en-US"/>
        </a:p>
      </dgm:t>
    </dgm:pt>
    <dgm:pt modelId="{F90E8188-E108-9E4E-9736-A4EBD8611D25}" type="sibTrans" cxnId="{E496C4C9-995A-3D48-B61A-1CCB06DCEE76}">
      <dgm:prSet/>
      <dgm:spPr/>
      <dgm:t>
        <a:bodyPr/>
        <a:lstStyle/>
        <a:p>
          <a:endParaRPr lang="en-US"/>
        </a:p>
      </dgm:t>
    </dgm:pt>
    <dgm:pt modelId="{D8BD56FD-FBE0-4294-AE4E-4DC910D17C72}" type="pres">
      <dgm:prSet presAssocID="{B032A7A9-E04B-4968-99BE-CE8A0D8468AB}" presName="diagram" presStyleCnt="0">
        <dgm:presLayoutVars>
          <dgm:dir/>
          <dgm:resizeHandles val="exact"/>
        </dgm:presLayoutVars>
      </dgm:prSet>
      <dgm:spPr/>
    </dgm:pt>
    <dgm:pt modelId="{F8AE7EB1-B6B7-4D70-BC2F-396B13B2759F}" type="pres">
      <dgm:prSet presAssocID="{485F4F18-6790-43E6-B1C2-2175828813BB}" presName="node" presStyleLbl="node1" presStyleIdx="0" presStyleCnt="5">
        <dgm:presLayoutVars>
          <dgm:bulletEnabled val="1"/>
        </dgm:presLayoutVars>
      </dgm:prSet>
      <dgm:spPr/>
    </dgm:pt>
    <dgm:pt modelId="{D5292CCB-5CCE-4139-8CDD-53A8520857B8}" type="pres">
      <dgm:prSet presAssocID="{2DCDCDF5-C144-4CEB-97F5-EA603375FCCD}" presName="sibTrans" presStyleCnt="0"/>
      <dgm:spPr/>
    </dgm:pt>
    <dgm:pt modelId="{4C8D75FE-E4A7-4F6B-ABFA-AA687CA46A82}" type="pres">
      <dgm:prSet presAssocID="{8BB57027-11EC-4EEA-88D5-5357A29260B0}" presName="node" presStyleLbl="node1" presStyleIdx="1" presStyleCnt="5">
        <dgm:presLayoutVars>
          <dgm:bulletEnabled val="1"/>
        </dgm:presLayoutVars>
      </dgm:prSet>
      <dgm:spPr/>
    </dgm:pt>
    <dgm:pt modelId="{EE5C88AB-0078-4B3F-901E-BF518D0B8CC1}" type="pres">
      <dgm:prSet presAssocID="{D17D7F33-0F2E-4F8C-85F7-13B0E73E8F95}" presName="sibTrans" presStyleCnt="0"/>
      <dgm:spPr/>
    </dgm:pt>
    <dgm:pt modelId="{F43E6D7A-F37C-41F7-AC9D-ECC6F5B8B224}" type="pres">
      <dgm:prSet presAssocID="{0772127C-97A6-438A-945A-68D0730A1E7A}" presName="node" presStyleLbl="node1" presStyleIdx="2" presStyleCnt="5">
        <dgm:presLayoutVars>
          <dgm:bulletEnabled val="1"/>
        </dgm:presLayoutVars>
      </dgm:prSet>
      <dgm:spPr/>
    </dgm:pt>
    <dgm:pt modelId="{24F4B7EB-9FAB-A74B-9161-73A75FE0882D}" type="pres">
      <dgm:prSet presAssocID="{1B923939-D2C4-40FF-9C50-8A7C2D1F4266}" presName="sibTrans" presStyleCnt="0"/>
      <dgm:spPr/>
    </dgm:pt>
    <dgm:pt modelId="{66C1A410-609D-B340-81BF-382E8070832F}" type="pres">
      <dgm:prSet presAssocID="{DCA4194A-18F1-E344-BC75-38FC3D1FB4EA}" presName="node" presStyleLbl="node1" presStyleIdx="3" presStyleCnt="5">
        <dgm:presLayoutVars>
          <dgm:bulletEnabled val="1"/>
        </dgm:presLayoutVars>
      </dgm:prSet>
      <dgm:spPr/>
    </dgm:pt>
    <dgm:pt modelId="{16F18B97-94F3-A440-8C13-B1B292781E16}" type="pres">
      <dgm:prSet presAssocID="{EE96DD37-88B8-A543-B59F-208292172BC1}" presName="sibTrans" presStyleCnt="0"/>
      <dgm:spPr/>
    </dgm:pt>
    <dgm:pt modelId="{06734588-BABB-1042-AB4D-B65B335573E4}" type="pres">
      <dgm:prSet presAssocID="{98466AE4-3A8C-6C47-A729-6297C9F2597E}" presName="node" presStyleLbl="node1" presStyleIdx="4" presStyleCnt="5">
        <dgm:presLayoutVars>
          <dgm:bulletEnabled val="1"/>
        </dgm:presLayoutVars>
      </dgm:prSet>
      <dgm:spPr/>
    </dgm:pt>
  </dgm:ptLst>
  <dgm:cxnLst>
    <dgm:cxn modelId="{CB03A15B-3D99-6E4C-A9B1-051680581896}" type="presOf" srcId="{DCA4194A-18F1-E344-BC75-38FC3D1FB4EA}" destId="{66C1A410-609D-B340-81BF-382E8070832F}" srcOrd="0" destOrd="0" presId="urn:microsoft.com/office/officeart/2005/8/layout/default"/>
    <dgm:cxn modelId="{C4E02B5F-7303-3549-93FE-4F0319457E09}" srcId="{B032A7A9-E04B-4968-99BE-CE8A0D8468AB}" destId="{DCA4194A-18F1-E344-BC75-38FC3D1FB4EA}" srcOrd="3" destOrd="0" parTransId="{EAFFBFA8-D33F-1D4E-8AA6-7ADF7E37E0BF}" sibTransId="{EE96DD37-88B8-A543-B59F-208292172BC1}"/>
    <dgm:cxn modelId="{80A61F9B-EE36-BC4F-9570-A796AC1F76F5}" type="presOf" srcId="{98466AE4-3A8C-6C47-A729-6297C9F2597E}" destId="{06734588-BABB-1042-AB4D-B65B335573E4}" srcOrd="0" destOrd="0" presId="urn:microsoft.com/office/officeart/2005/8/layout/default"/>
    <dgm:cxn modelId="{10D29F9F-7776-431C-9FEC-2A5E7CCC5E48}" type="presOf" srcId="{B032A7A9-E04B-4968-99BE-CE8A0D8468AB}" destId="{D8BD56FD-FBE0-4294-AE4E-4DC910D17C72}" srcOrd="0" destOrd="0" presId="urn:microsoft.com/office/officeart/2005/8/layout/default"/>
    <dgm:cxn modelId="{5AEF90AC-F6FD-4537-B4FD-3A07E385DEF7}" type="presOf" srcId="{8BB57027-11EC-4EEA-88D5-5357A29260B0}" destId="{4C8D75FE-E4A7-4F6B-ABFA-AA687CA46A82}" srcOrd="0" destOrd="0" presId="urn:microsoft.com/office/officeart/2005/8/layout/default"/>
    <dgm:cxn modelId="{ED6DBDB1-8AC1-4F28-BDEE-5DDE1F6B9D4B}" type="presOf" srcId="{0772127C-97A6-438A-945A-68D0730A1E7A}" destId="{F43E6D7A-F37C-41F7-AC9D-ECC6F5B8B224}" srcOrd="0" destOrd="0" presId="urn:microsoft.com/office/officeart/2005/8/layout/default"/>
    <dgm:cxn modelId="{E496C4C9-995A-3D48-B61A-1CCB06DCEE76}" srcId="{B032A7A9-E04B-4968-99BE-CE8A0D8468AB}" destId="{98466AE4-3A8C-6C47-A729-6297C9F2597E}" srcOrd="4" destOrd="0" parTransId="{7AF52692-9DDA-3849-9D54-0FF7FF8B01FE}" sibTransId="{F90E8188-E108-9E4E-9736-A4EBD8611D25}"/>
    <dgm:cxn modelId="{811F73CB-55A8-446D-9CA3-91FAD1F3C62E}" srcId="{B032A7A9-E04B-4968-99BE-CE8A0D8468AB}" destId="{8BB57027-11EC-4EEA-88D5-5357A29260B0}" srcOrd="1" destOrd="0" parTransId="{9BEE4642-3C6B-403F-A31F-7C9D276B4ABB}" sibTransId="{D17D7F33-0F2E-4F8C-85F7-13B0E73E8F95}"/>
    <dgm:cxn modelId="{729A40D2-B593-4FAC-AE0C-7B3F1ECD6C18}" srcId="{B032A7A9-E04B-4968-99BE-CE8A0D8468AB}" destId="{485F4F18-6790-43E6-B1C2-2175828813BB}" srcOrd="0" destOrd="0" parTransId="{931E29C5-C13E-4D40-A9E4-5779CFC9E31A}" sibTransId="{2DCDCDF5-C144-4CEB-97F5-EA603375FCCD}"/>
    <dgm:cxn modelId="{891911E7-A247-4EF4-96A0-8210BD8A94D8}" type="presOf" srcId="{485F4F18-6790-43E6-B1C2-2175828813BB}" destId="{F8AE7EB1-B6B7-4D70-BC2F-396B13B2759F}" srcOrd="0" destOrd="0" presId="urn:microsoft.com/office/officeart/2005/8/layout/default"/>
    <dgm:cxn modelId="{F918D6EE-815F-4951-BCC9-6C62300EDA4D}" srcId="{B032A7A9-E04B-4968-99BE-CE8A0D8468AB}" destId="{0772127C-97A6-438A-945A-68D0730A1E7A}" srcOrd="2" destOrd="0" parTransId="{E8EEFDB5-B9BC-4904-94E8-684E0FCB4691}" sibTransId="{1B923939-D2C4-40FF-9C50-8A7C2D1F4266}"/>
    <dgm:cxn modelId="{03C2741A-5D19-4290-A511-B617AE33252D}" type="presParOf" srcId="{D8BD56FD-FBE0-4294-AE4E-4DC910D17C72}" destId="{F8AE7EB1-B6B7-4D70-BC2F-396B13B2759F}" srcOrd="0" destOrd="0" presId="urn:microsoft.com/office/officeart/2005/8/layout/default"/>
    <dgm:cxn modelId="{76F357FF-9716-44A7-BF2B-7DD65E3ED357}" type="presParOf" srcId="{D8BD56FD-FBE0-4294-AE4E-4DC910D17C72}" destId="{D5292CCB-5CCE-4139-8CDD-53A8520857B8}" srcOrd="1" destOrd="0" presId="urn:microsoft.com/office/officeart/2005/8/layout/default"/>
    <dgm:cxn modelId="{58C95CD5-246D-4B68-9895-CFEEB686645C}" type="presParOf" srcId="{D8BD56FD-FBE0-4294-AE4E-4DC910D17C72}" destId="{4C8D75FE-E4A7-4F6B-ABFA-AA687CA46A82}" srcOrd="2" destOrd="0" presId="urn:microsoft.com/office/officeart/2005/8/layout/default"/>
    <dgm:cxn modelId="{EF886292-127C-465E-8EA8-D4E57B05E9CD}" type="presParOf" srcId="{D8BD56FD-FBE0-4294-AE4E-4DC910D17C72}" destId="{EE5C88AB-0078-4B3F-901E-BF518D0B8CC1}" srcOrd="3" destOrd="0" presId="urn:microsoft.com/office/officeart/2005/8/layout/default"/>
    <dgm:cxn modelId="{4C26D89A-D669-43D6-A752-332ED390AFBC}" type="presParOf" srcId="{D8BD56FD-FBE0-4294-AE4E-4DC910D17C72}" destId="{F43E6D7A-F37C-41F7-AC9D-ECC6F5B8B224}" srcOrd="4" destOrd="0" presId="urn:microsoft.com/office/officeart/2005/8/layout/default"/>
    <dgm:cxn modelId="{3FECAB4D-3559-F547-9F0A-DA80F7E746F9}" type="presParOf" srcId="{D8BD56FD-FBE0-4294-AE4E-4DC910D17C72}" destId="{24F4B7EB-9FAB-A74B-9161-73A75FE0882D}" srcOrd="5" destOrd="0" presId="urn:microsoft.com/office/officeart/2005/8/layout/default"/>
    <dgm:cxn modelId="{21CAA081-1DFA-8847-B292-85951EE4E358}" type="presParOf" srcId="{D8BD56FD-FBE0-4294-AE4E-4DC910D17C72}" destId="{66C1A410-609D-B340-81BF-382E8070832F}" srcOrd="6" destOrd="0" presId="urn:microsoft.com/office/officeart/2005/8/layout/default"/>
    <dgm:cxn modelId="{CE010BDF-F6FD-FF47-8952-49151512048A}" type="presParOf" srcId="{D8BD56FD-FBE0-4294-AE4E-4DC910D17C72}" destId="{16F18B97-94F3-A440-8C13-B1B292781E16}" srcOrd="7" destOrd="0" presId="urn:microsoft.com/office/officeart/2005/8/layout/default"/>
    <dgm:cxn modelId="{DBFA10AE-FA4D-8E4B-AB95-BBD1685ECCA1}" type="presParOf" srcId="{D8BD56FD-FBE0-4294-AE4E-4DC910D17C72}" destId="{06734588-BABB-1042-AB4D-B65B335573E4}"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32A7A9-E04B-4968-99BE-CE8A0D8468A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DB8CA2E-0B64-401E-9504-97772EC877F5}">
      <dgm:prSet phldrT="[Text]" custT="1"/>
      <dgm:spPr>
        <a:solidFill>
          <a:schemeClr val="accent6">
            <a:lumMod val="75000"/>
          </a:schemeClr>
        </a:solidFill>
        <a:ln>
          <a:noFill/>
        </a:ln>
      </dgm:spPr>
      <dgm:t>
        <a:bodyPr/>
        <a:lstStyle/>
        <a:p>
          <a:r>
            <a:rPr lang="en-US" sz="1500" b="1" dirty="0">
              <a:latin typeface="Helvetica" panose="020B0604020202020204" pitchFamily="34" charset="0"/>
              <a:cs typeface="Helvetica" panose="020B0604020202020204" pitchFamily="34" charset="0"/>
            </a:rPr>
            <a:t>Computer Engineering</a:t>
          </a:r>
        </a:p>
      </dgm:t>
    </dgm:pt>
    <dgm:pt modelId="{0EA8623B-3FB9-4809-AE32-0275AF65D9EB}" type="parTrans" cxnId="{292B2A59-536A-4991-B097-41F0407B318B}">
      <dgm:prSet/>
      <dgm:spPr/>
      <dgm:t>
        <a:bodyPr/>
        <a:lstStyle/>
        <a:p>
          <a:endParaRPr lang="en-US" sz="1500" b="1">
            <a:latin typeface="Helvetica" panose="020B0604020202020204" pitchFamily="34" charset="0"/>
            <a:cs typeface="Helvetica" panose="020B0604020202020204" pitchFamily="34" charset="0"/>
          </a:endParaRPr>
        </a:p>
      </dgm:t>
    </dgm:pt>
    <dgm:pt modelId="{421969D4-B3DC-4C44-BE93-E34C5E26E5EE}" type="sibTrans" cxnId="{292B2A59-536A-4991-B097-41F0407B318B}">
      <dgm:prSet/>
      <dgm:spPr/>
      <dgm:t>
        <a:bodyPr/>
        <a:lstStyle/>
        <a:p>
          <a:endParaRPr lang="en-US" sz="1500" b="1">
            <a:latin typeface="Helvetica" panose="020B0604020202020204" pitchFamily="34" charset="0"/>
            <a:cs typeface="Helvetica" panose="020B0604020202020204" pitchFamily="34" charset="0"/>
          </a:endParaRPr>
        </a:p>
      </dgm:t>
    </dgm:pt>
    <dgm:pt modelId="{58AF5507-D1E4-4F4D-84B5-65A35DD29F03}">
      <dgm:prSet phldrT="[Text]" custT="1"/>
      <dgm:spPr>
        <a:solidFill>
          <a:schemeClr val="accent6">
            <a:lumMod val="75000"/>
          </a:schemeClr>
        </a:solidFill>
        <a:ln>
          <a:noFill/>
        </a:ln>
      </dgm:spPr>
      <dgm:t>
        <a:bodyPr/>
        <a:lstStyle/>
        <a:p>
          <a:r>
            <a:rPr lang="en-US" sz="1500" b="1" dirty="0">
              <a:latin typeface="Helvetica" panose="020B0604020202020204" pitchFamily="34" charset="0"/>
              <a:cs typeface="Helvetica" panose="020B0604020202020204" pitchFamily="34" charset="0"/>
            </a:rPr>
            <a:t>Materials Science and Engineering</a:t>
          </a:r>
        </a:p>
      </dgm:t>
    </dgm:pt>
    <dgm:pt modelId="{145DFE14-8FCB-4549-B48A-A758E9187342}" type="parTrans" cxnId="{7BD2D903-5DE2-4052-A564-7BB70523EA7F}">
      <dgm:prSet/>
      <dgm:spPr/>
      <dgm:t>
        <a:bodyPr/>
        <a:lstStyle/>
        <a:p>
          <a:endParaRPr lang="en-US" sz="1500" b="1">
            <a:latin typeface="Helvetica" panose="020B0604020202020204" pitchFamily="34" charset="0"/>
            <a:cs typeface="Helvetica" panose="020B0604020202020204" pitchFamily="34" charset="0"/>
          </a:endParaRPr>
        </a:p>
      </dgm:t>
    </dgm:pt>
    <dgm:pt modelId="{B3A3D29E-557F-4EF1-BF90-67A11F7D3AFF}" type="sibTrans" cxnId="{7BD2D903-5DE2-4052-A564-7BB70523EA7F}">
      <dgm:prSet/>
      <dgm:spPr/>
      <dgm:t>
        <a:bodyPr/>
        <a:lstStyle/>
        <a:p>
          <a:endParaRPr lang="en-US" sz="1500" b="1">
            <a:latin typeface="Helvetica" panose="020B0604020202020204" pitchFamily="34" charset="0"/>
            <a:cs typeface="Helvetica" panose="020B0604020202020204" pitchFamily="34" charset="0"/>
          </a:endParaRPr>
        </a:p>
      </dgm:t>
    </dgm:pt>
    <dgm:pt modelId="{E565D80E-9B43-9742-894D-019AD01B76A1}">
      <dgm:prSet phldrT="[Text]" custT="1"/>
      <dgm:spPr>
        <a:solidFill>
          <a:schemeClr val="accent6">
            <a:lumMod val="75000"/>
          </a:schemeClr>
        </a:solidFill>
        <a:ln>
          <a:noFill/>
        </a:ln>
      </dgm:spPr>
      <dgm:t>
        <a:bodyPr/>
        <a:lstStyle/>
        <a:p>
          <a:r>
            <a:rPr lang="en-US" sz="1500" b="1" dirty="0">
              <a:latin typeface="Helvetica" panose="020B0604020202020204" pitchFamily="34" charset="0"/>
              <a:cs typeface="Helvetica" panose="020B0604020202020204" pitchFamily="34" charset="0"/>
            </a:rPr>
            <a:t>Data Science</a:t>
          </a:r>
        </a:p>
      </dgm:t>
    </dgm:pt>
    <dgm:pt modelId="{A3700D1F-FFEE-C94F-AD08-94D53A25F9B6}" type="parTrans" cxnId="{E3BDB7C6-FF27-1A45-8DEE-784B9FD76BF1}">
      <dgm:prSet/>
      <dgm:spPr/>
      <dgm:t>
        <a:bodyPr/>
        <a:lstStyle/>
        <a:p>
          <a:endParaRPr lang="en-US"/>
        </a:p>
      </dgm:t>
    </dgm:pt>
    <dgm:pt modelId="{190542FF-6C06-4C4F-8F4D-332D0D61236E}" type="sibTrans" cxnId="{E3BDB7C6-FF27-1A45-8DEE-784B9FD76BF1}">
      <dgm:prSet/>
      <dgm:spPr/>
      <dgm:t>
        <a:bodyPr/>
        <a:lstStyle/>
        <a:p>
          <a:endParaRPr lang="en-US"/>
        </a:p>
      </dgm:t>
    </dgm:pt>
    <dgm:pt modelId="{C40E255E-FFFB-49F2-9315-31709C153E36}">
      <dgm:prSet phldrT="[Text]" custT="1"/>
      <dgm:spPr>
        <a:solidFill>
          <a:schemeClr val="accent6">
            <a:lumMod val="75000"/>
          </a:schemeClr>
        </a:solidFill>
        <a:ln>
          <a:noFill/>
        </a:ln>
      </dgm:spPr>
      <dgm:t>
        <a:bodyPr/>
        <a:lstStyle/>
        <a:p>
          <a:r>
            <a:rPr lang="en-US" sz="1500" b="1" dirty="0">
              <a:latin typeface="Helvetica" panose="020B0604020202020204" pitchFamily="34" charset="0"/>
              <a:cs typeface="Helvetica" panose="020B0604020202020204" pitchFamily="34" charset="0"/>
            </a:rPr>
            <a:t>Robotics</a:t>
          </a:r>
        </a:p>
      </dgm:t>
    </dgm:pt>
    <dgm:pt modelId="{E0991179-6513-45D9-A8B6-BA8AEE9DB9C0}" type="parTrans" cxnId="{AC2E7980-9F39-4EB3-9AB5-52F6B5366A2F}">
      <dgm:prSet/>
      <dgm:spPr/>
      <dgm:t>
        <a:bodyPr/>
        <a:lstStyle/>
        <a:p>
          <a:endParaRPr lang="en-US"/>
        </a:p>
      </dgm:t>
    </dgm:pt>
    <dgm:pt modelId="{61FE632D-59D9-42E9-BE10-388C20C083A0}" type="sibTrans" cxnId="{AC2E7980-9F39-4EB3-9AB5-52F6B5366A2F}">
      <dgm:prSet/>
      <dgm:spPr/>
      <dgm:t>
        <a:bodyPr/>
        <a:lstStyle/>
        <a:p>
          <a:endParaRPr lang="en-US"/>
        </a:p>
      </dgm:t>
    </dgm:pt>
    <dgm:pt modelId="{D8BD56FD-FBE0-4294-AE4E-4DC910D17C72}" type="pres">
      <dgm:prSet presAssocID="{B032A7A9-E04B-4968-99BE-CE8A0D8468AB}" presName="diagram" presStyleCnt="0">
        <dgm:presLayoutVars>
          <dgm:dir/>
          <dgm:resizeHandles val="exact"/>
        </dgm:presLayoutVars>
      </dgm:prSet>
      <dgm:spPr/>
    </dgm:pt>
    <dgm:pt modelId="{BC33610A-D831-4771-A244-9961ACB9D7B1}" type="pres">
      <dgm:prSet presAssocID="{0DB8CA2E-0B64-401E-9504-97772EC877F5}" presName="node" presStyleLbl="node1" presStyleIdx="0" presStyleCnt="4">
        <dgm:presLayoutVars>
          <dgm:bulletEnabled val="1"/>
        </dgm:presLayoutVars>
      </dgm:prSet>
      <dgm:spPr/>
    </dgm:pt>
    <dgm:pt modelId="{DC230390-E602-4708-A24D-C6D558F3624E}" type="pres">
      <dgm:prSet presAssocID="{421969D4-B3DC-4C44-BE93-E34C5E26E5EE}" presName="sibTrans" presStyleCnt="0"/>
      <dgm:spPr/>
    </dgm:pt>
    <dgm:pt modelId="{E818A5E7-378F-4988-865F-A845105B302B}" type="pres">
      <dgm:prSet presAssocID="{58AF5507-D1E4-4F4D-84B5-65A35DD29F03}" presName="node" presStyleLbl="node1" presStyleIdx="1" presStyleCnt="4">
        <dgm:presLayoutVars>
          <dgm:bulletEnabled val="1"/>
        </dgm:presLayoutVars>
      </dgm:prSet>
      <dgm:spPr/>
    </dgm:pt>
    <dgm:pt modelId="{1F1956FF-9DA6-1C43-B8DF-BF158A4E2982}" type="pres">
      <dgm:prSet presAssocID="{B3A3D29E-557F-4EF1-BF90-67A11F7D3AFF}" presName="sibTrans" presStyleCnt="0"/>
      <dgm:spPr/>
    </dgm:pt>
    <dgm:pt modelId="{47E6A7E5-EEB6-B54B-B942-F0D0043FC89F}" type="pres">
      <dgm:prSet presAssocID="{E565D80E-9B43-9742-894D-019AD01B76A1}" presName="node" presStyleLbl="node1" presStyleIdx="2" presStyleCnt="4">
        <dgm:presLayoutVars>
          <dgm:bulletEnabled val="1"/>
        </dgm:presLayoutVars>
      </dgm:prSet>
      <dgm:spPr/>
    </dgm:pt>
    <dgm:pt modelId="{5581B0A2-C3EB-4911-9268-529293EF16C0}" type="pres">
      <dgm:prSet presAssocID="{190542FF-6C06-4C4F-8F4D-332D0D61236E}" presName="sibTrans" presStyleCnt="0"/>
      <dgm:spPr/>
    </dgm:pt>
    <dgm:pt modelId="{0CF592D0-87DF-4FF6-A9FD-CBD0FB1B8E52}" type="pres">
      <dgm:prSet presAssocID="{C40E255E-FFFB-49F2-9315-31709C153E36}" presName="node" presStyleLbl="node1" presStyleIdx="3" presStyleCnt="4">
        <dgm:presLayoutVars>
          <dgm:bulletEnabled val="1"/>
        </dgm:presLayoutVars>
      </dgm:prSet>
      <dgm:spPr/>
    </dgm:pt>
  </dgm:ptLst>
  <dgm:cxnLst>
    <dgm:cxn modelId="{7BD2D903-5DE2-4052-A564-7BB70523EA7F}" srcId="{B032A7A9-E04B-4968-99BE-CE8A0D8468AB}" destId="{58AF5507-D1E4-4F4D-84B5-65A35DD29F03}" srcOrd="1" destOrd="0" parTransId="{145DFE14-8FCB-4549-B48A-A758E9187342}" sibTransId="{B3A3D29E-557F-4EF1-BF90-67A11F7D3AFF}"/>
    <dgm:cxn modelId="{292B2A59-536A-4991-B097-41F0407B318B}" srcId="{B032A7A9-E04B-4968-99BE-CE8A0D8468AB}" destId="{0DB8CA2E-0B64-401E-9504-97772EC877F5}" srcOrd="0" destOrd="0" parTransId="{0EA8623B-3FB9-4809-AE32-0275AF65D9EB}" sibTransId="{421969D4-B3DC-4C44-BE93-E34C5E26E5EE}"/>
    <dgm:cxn modelId="{AC2E7980-9F39-4EB3-9AB5-52F6B5366A2F}" srcId="{B032A7A9-E04B-4968-99BE-CE8A0D8468AB}" destId="{C40E255E-FFFB-49F2-9315-31709C153E36}" srcOrd="3" destOrd="0" parTransId="{E0991179-6513-45D9-A8B6-BA8AEE9DB9C0}" sibTransId="{61FE632D-59D9-42E9-BE10-388C20C083A0}"/>
    <dgm:cxn modelId="{A8055088-230F-479C-9A7B-A47700483791}" type="presOf" srcId="{58AF5507-D1E4-4F4D-84B5-65A35DD29F03}" destId="{E818A5E7-378F-4988-865F-A845105B302B}" srcOrd="0" destOrd="0" presId="urn:microsoft.com/office/officeart/2005/8/layout/default"/>
    <dgm:cxn modelId="{5AB0189E-98FB-4BD0-AFD2-4FA2CA1AF4CD}" type="presOf" srcId="{0DB8CA2E-0B64-401E-9504-97772EC877F5}" destId="{BC33610A-D831-4771-A244-9961ACB9D7B1}" srcOrd="0" destOrd="0" presId="urn:microsoft.com/office/officeart/2005/8/layout/default"/>
    <dgm:cxn modelId="{10D29F9F-7776-431C-9FEC-2A5E7CCC5E48}" type="presOf" srcId="{B032A7A9-E04B-4968-99BE-CE8A0D8468AB}" destId="{D8BD56FD-FBE0-4294-AE4E-4DC910D17C72}" srcOrd="0" destOrd="0" presId="urn:microsoft.com/office/officeart/2005/8/layout/default"/>
    <dgm:cxn modelId="{E3BDB7C6-FF27-1A45-8DEE-784B9FD76BF1}" srcId="{B032A7A9-E04B-4968-99BE-CE8A0D8468AB}" destId="{E565D80E-9B43-9742-894D-019AD01B76A1}" srcOrd="2" destOrd="0" parTransId="{A3700D1F-FFEE-C94F-AD08-94D53A25F9B6}" sibTransId="{190542FF-6C06-4C4F-8F4D-332D0D61236E}"/>
    <dgm:cxn modelId="{1F6F3CD3-E736-4345-B083-99045605F1CC}" type="presOf" srcId="{E565D80E-9B43-9742-894D-019AD01B76A1}" destId="{47E6A7E5-EEB6-B54B-B942-F0D0043FC89F}" srcOrd="0" destOrd="0" presId="urn:microsoft.com/office/officeart/2005/8/layout/default"/>
    <dgm:cxn modelId="{A44A3FD3-2F69-498D-A050-1A80B8C63B06}" type="presOf" srcId="{C40E255E-FFFB-49F2-9315-31709C153E36}" destId="{0CF592D0-87DF-4FF6-A9FD-CBD0FB1B8E52}" srcOrd="0" destOrd="0" presId="urn:microsoft.com/office/officeart/2005/8/layout/default"/>
    <dgm:cxn modelId="{0A999F12-E183-406B-9058-49D064B0F676}" type="presParOf" srcId="{D8BD56FD-FBE0-4294-AE4E-4DC910D17C72}" destId="{BC33610A-D831-4771-A244-9961ACB9D7B1}" srcOrd="0" destOrd="0" presId="urn:microsoft.com/office/officeart/2005/8/layout/default"/>
    <dgm:cxn modelId="{932B9D7C-3EF8-40FB-A645-E51FF09DA6DD}" type="presParOf" srcId="{D8BD56FD-FBE0-4294-AE4E-4DC910D17C72}" destId="{DC230390-E602-4708-A24D-C6D558F3624E}" srcOrd="1" destOrd="0" presId="urn:microsoft.com/office/officeart/2005/8/layout/default"/>
    <dgm:cxn modelId="{DF52DE36-7B5B-4F40-AC76-B1BB14865169}" type="presParOf" srcId="{D8BD56FD-FBE0-4294-AE4E-4DC910D17C72}" destId="{E818A5E7-378F-4988-865F-A845105B302B}" srcOrd="2" destOrd="0" presId="urn:microsoft.com/office/officeart/2005/8/layout/default"/>
    <dgm:cxn modelId="{06AC03A8-3D95-0C49-8E9E-42884225FB44}" type="presParOf" srcId="{D8BD56FD-FBE0-4294-AE4E-4DC910D17C72}" destId="{1F1956FF-9DA6-1C43-B8DF-BF158A4E2982}" srcOrd="3" destOrd="0" presId="urn:microsoft.com/office/officeart/2005/8/layout/default"/>
    <dgm:cxn modelId="{049A0807-E8F4-8340-B19D-D24B8F4AF747}" type="presParOf" srcId="{D8BD56FD-FBE0-4294-AE4E-4DC910D17C72}" destId="{47E6A7E5-EEB6-B54B-B942-F0D0043FC89F}" srcOrd="4" destOrd="0" presId="urn:microsoft.com/office/officeart/2005/8/layout/default"/>
    <dgm:cxn modelId="{08B0CB78-3CE1-4485-A769-3C98B75155CB}" type="presParOf" srcId="{D8BD56FD-FBE0-4294-AE4E-4DC910D17C72}" destId="{5581B0A2-C3EB-4911-9268-529293EF16C0}" srcOrd="5" destOrd="0" presId="urn:microsoft.com/office/officeart/2005/8/layout/default"/>
    <dgm:cxn modelId="{B9AEDC4A-8BDB-4153-A3F9-68809EEA8C78}" type="presParOf" srcId="{D8BD56FD-FBE0-4294-AE4E-4DC910D17C72}" destId="{0CF592D0-87DF-4FF6-A9FD-CBD0FB1B8E52}" srcOrd="6"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B7EC87-A4F6-4099-B5A4-08BD6F6CBF9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0A9E595-50B6-4EC2-94A1-AB36FED0371A}">
      <dgm:prSet phldrT="[Text]" custT="1"/>
      <dgm:spPr>
        <a:solidFill>
          <a:srgbClr val="003DA5"/>
        </a:solidFill>
      </dgm:spPr>
      <dgm:t>
        <a:bodyPr/>
        <a:lstStyle/>
        <a:p>
          <a:r>
            <a:rPr lang="en-US" sz="2000" b="1" dirty="0">
              <a:solidFill>
                <a:srgbClr val="FFB81D"/>
              </a:solidFill>
              <a:latin typeface="Arial" panose="020B0604020202020204" pitchFamily="34" charset="0"/>
              <a:cs typeface="Arial" panose="020B0604020202020204" pitchFamily="34" charset="0"/>
            </a:rPr>
            <a:t>$1M</a:t>
          </a:r>
        </a:p>
        <a:p>
          <a:r>
            <a:rPr lang="en-US" sz="1600" dirty="0">
              <a:latin typeface="Arial" panose="020B0604020202020204" pitchFamily="34" charset="0"/>
              <a:cs typeface="Arial" panose="020B0604020202020204" pitchFamily="34" charset="0"/>
            </a:rPr>
            <a:t>Chengyu Song, Assistant Professor</a:t>
          </a:r>
        </a:p>
      </dgm:t>
    </dgm:pt>
    <dgm:pt modelId="{56DF10CC-253B-4472-BC95-99252F37B713}" type="parTrans" cxnId="{8E774664-5C5B-4BD2-9535-E15C5FB0B335}">
      <dgm:prSet/>
      <dgm:spPr/>
      <dgm:t>
        <a:bodyPr/>
        <a:lstStyle/>
        <a:p>
          <a:endParaRPr lang="en-US"/>
        </a:p>
      </dgm:t>
    </dgm:pt>
    <dgm:pt modelId="{935F0770-4677-451A-B2D8-8F70FC548929}" type="sibTrans" cxnId="{8E774664-5C5B-4BD2-9535-E15C5FB0B335}">
      <dgm:prSet/>
      <dgm:spPr/>
      <dgm:t>
        <a:bodyPr/>
        <a:lstStyle/>
        <a:p>
          <a:endParaRPr lang="en-US"/>
        </a:p>
      </dgm:t>
    </dgm:pt>
    <dgm:pt modelId="{32C93570-BAFA-4D96-9F32-82DC5CFB83B5}">
      <dgm:prSet phldrT="[Text]" custT="1"/>
      <dgm:spPr>
        <a:solidFill>
          <a:srgbClr val="003DA5"/>
        </a:solidFill>
      </dgm:spPr>
      <dgm:t>
        <a:bodyPr/>
        <a:lstStyle/>
        <a:p>
          <a:r>
            <a:rPr lang="en-US" sz="2000" b="1" dirty="0">
              <a:solidFill>
                <a:srgbClr val="FFB81D"/>
              </a:solidFill>
              <a:latin typeface="Arial" panose="020B0604020202020204" pitchFamily="34" charset="0"/>
              <a:cs typeface="Arial" panose="020B0604020202020204" pitchFamily="34" charset="0"/>
            </a:rPr>
            <a:t>$740K </a:t>
          </a:r>
        </a:p>
        <a:p>
          <a:r>
            <a:rPr lang="en-US" sz="1600" b="0" dirty="0" err="1">
              <a:latin typeface="Arial" panose="020B0604020202020204" pitchFamily="34" charset="0"/>
              <a:cs typeface="Arial" panose="020B0604020202020204" pitchFamily="34" charset="0"/>
            </a:rPr>
            <a:t>Yujie</a:t>
          </a:r>
          <a:r>
            <a:rPr lang="en-US" sz="1600" b="0" dirty="0">
              <a:latin typeface="Arial" panose="020B0604020202020204" pitchFamily="34" charset="0"/>
              <a:cs typeface="Arial" panose="020B0604020202020204" pitchFamily="34" charset="0"/>
            </a:rPr>
            <a:t> Men,    Assistant Professor</a:t>
          </a:r>
        </a:p>
      </dgm:t>
    </dgm:pt>
    <dgm:pt modelId="{F2B9BE35-8FB1-4B19-B02C-CF1C2DF62E33}" type="parTrans" cxnId="{3AEB2837-64FE-479A-A115-58D1E66FE65E}">
      <dgm:prSet/>
      <dgm:spPr/>
      <dgm:t>
        <a:bodyPr/>
        <a:lstStyle/>
        <a:p>
          <a:endParaRPr lang="en-US"/>
        </a:p>
      </dgm:t>
    </dgm:pt>
    <dgm:pt modelId="{C7866ED0-8FD4-4F77-A111-17E1FB682885}" type="sibTrans" cxnId="{3AEB2837-64FE-479A-A115-58D1E66FE65E}">
      <dgm:prSet/>
      <dgm:spPr/>
      <dgm:t>
        <a:bodyPr/>
        <a:lstStyle/>
        <a:p>
          <a:endParaRPr lang="en-US"/>
        </a:p>
      </dgm:t>
    </dgm:pt>
    <dgm:pt modelId="{60221D9B-DE0C-4348-9E58-73E95B6B9749}">
      <dgm:prSet phldrT="[Text]" custT="1"/>
      <dgm:spPr>
        <a:solidFill>
          <a:srgbClr val="003DA5"/>
        </a:solidFill>
      </dgm:spPr>
      <dgm:t>
        <a:bodyPr/>
        <a:lstStyle/>
        <a:p>
          <a:r>
            <a:rPr lang="en-US" sz="2000" b="1" dirty="0">
              <a:solidFill>
                <a:srgbClr val="FFB81D"/>
              </a:solidFill>
              <a:latin typeface="Arial" panose="020B0604020202020204" pitchFamily="34" charset="0"/>
              <a:cs typeface="Arial" panose="020B0604020202020204" pitchFamily="34" charset="0"/>
            </a:rPr>
            <a:t>$589K</a:t>
          </a:r>
        </a:p>
        <a:p>
          <a:r>
            <a:rPr lang="en-US" sz="1600" dirty="0">
              <a:latin typeface="Arial" panose="020B0604020202020204" pitchFamily="34" charset="0"/>
              <a:cs typeface="Arial" panose="020B0604020202020204" pitchFamily="34" charset="0"/>
            </a:rPr>
            <a:t>Daniel Wong, Assistant Professor</a:t>
          </a:r>
          <a:endParaRPr lang="en-US" sz="1600" b="0" dirty="0">
            <a:latin typeface="Arial" panose="020B0604020202020204" pitchFamily="34" charset="0"/>
            <a:cs typeface="Arial" panose="020B0604020202020204" pitchFamily="34" charset="0"/>
          </a:endParaRPr>
        </a:p>
      </dgm:t>
    </dgm:pt>
    <dgm:pt modelId="{F87C604D-A4FD-45AC-83EF-1767316A9314}" type="parTrans" cxnId="{A71F9657-D9DA-4021-820E-7A505B3C0C42}">
      <dgm:prSet/>
      <dgm:spPr/>
      <dgm:t>
        <a:bodyPr/>
        <a:lstStyle/>
        <a:p>
          <a:endParaRPr lang="en-US"/>
        </a:p>
      </dgm:t>
    </dgm:pt>
    <dgm:pt modelId="{5A9B0A00-61F2-4201-B1A8-4F0457B3F9A2}" type="sibTrans" cxnId="{A71F9657-D9DA-4021-820E-7A505B3C0C42}">
      <dgm:prSet/>
      <dgm:spPr/>
      <dgm:t>
        <a:bodyPr/>
        <a:lstStyle/>
        <a:p>
          <a:endParaRPr lang="en-US"/>
        </a:p>
      </dgm:t>
    </dgm:pt>
    <dgm:pt modelId="{278DCC49-7DAF-4B7B-89C0-AEDEF47B228C}">
      <dgm:prSet phldrT="[Text]" custT="1"/>
      <dgm:spPr>
        <a:solidFill>
          <a:srgbClr val="003DA5"/>
        </a:solidFill>
      </dgm:spPr>
      <dgm:t>
        <a:bodyPr/>
        <a:lstStyle/>
        <a:p>
          <a:r>
            <a:rPr lang="en-US" sz="2000" b="1" dirty="0">
              <a:solidFill>
                <a:srgbClr val="FFB81D"/>
              </a:solidFill>
              <a:latin typeface="Arial" panose="020B0604020202020204" pitchFamily="34" charset="0"/>
              <a:cs typeface="Arial" panose="020B0604020202020204" pitchFamily="34" charset="0"/>
            </a:rPr>
            <a:t>$540K </a:t>
          </a:r>
        </a:p>
        <a:p>
          <a:r>
            <a:rPr lang="en-US" sz="1600" b="0" dirty="0" err="1">
              <a:latin typeface="Arial" panose="020B0604020202020204" pitchFamily="34" charset="0"/>
              <a:cs typeface="Arial" panose="020B0604020202020204" pitchFamily="34" charset="0"/>
            </a:rPr>
            <a:t>Basak</a:t>
          </a:r>
          <a:r>
            <a:rPr lang="en-US" sz="1600" b="0" dirty="0">
              <a:latin typeface="Arial" panose="020B0604020202020204" pitchFamily="34" charset="0"/>
              <a:cs typeface="Arial" panose="020B0604020202020204" pitchFamily="34" charset="0"/>
            </a:rPr>
            <a:t> </a:t>
          </a:r>
          <a:r>
            <a:rPr lang="en-US" sz="1600" b="0" dirty="0" err="1">
              <a:latin typeface="Arial" panose="020B0604020202020204" pitchFamily="34" charset="0"/>
              <a:cs typeface="Arial" panose="020B0604020202020204" pitchFamily="34" charset="0"/>
            </a:rPr>
            <a:t>Guler</a:t>
          </a:r>
          <a:r>
            <a:rPr lang="en-US" sz="1600" b="0" dirty="0">
              <a:latin typeface="Arial" panose="020B0604020202020204" pitchFamily="34" charset="0"/>
              <a:cs typeface="Arial" panose="020B0604020202020204" pitchFamily="34" charset="0"/>
            </a:rPr>
            <a:t>, Assistant Professor</a:t>
          </a:r>
          <a:endParaRPr lang="en-US" sz="1600" b="1" dirty="0">
            <a:solidFill>
              <a:srgbClr val="FFB81D"/>
            </a:solidFill>
            <a:latin typeface="Arial" panose="020B0604020202020204" pitchFamily="34" charset="0"/>
            <a:cs typeface="Arial" panose="020B0604020202020204" pitchFamily="34" charset="0"/>
          </a:endParaRPr>
        </a:p>
      </dgm:t>
    </dgm:pt>
    <dgm:pt modelId="{CE3AFBB9-1083-4D99-AD98-AD45C86B6C26}" type="parTrans" cxnId="{2AB2ABA6-7E5F-41D6-B87A-285E7E7C1967}">
      <dgm:prSet/>
      <dgm:spPr/>
      <dgm:t>
        <a:bodyPr/>
        <a:lstStyle/>
        <a:p>
          <a:endParaRPr lang="en-US"/>
        </a:p>
      </dgm:t>
    </dgm:pt>
    <dgm:pt modelId="{5C6387B1-6901-486E-A51A-A8BE4BD6283F}" type="sibTrans" cxnId="{2AB2ABA6-7E5F-41D6-B87A-285E7E7C1967}">
      <dgm:prSet/>
      <dgm:spPr/>
      <dgm:t>
        <a:bodyPr/>
        <a:lstStyle/>
        <a:p>
          <a:endParaRPr lang="en-US"/>
        </a:p>
      </dgm:t>
    </dgm:pt>
    <dgm:pt modelId="{804BF1E7-A9C5-314F-91C6-8F3F101B7796}">
      <dgm:prSet custT="1"/>
      <dgm:spPr>
        <a:solidFill>
          <a:srgbClr val="003DA5"/>
        </a:solidFill>
      </dgm:spPr>
      <dgm:t>
        <a:bodyPr/>
        <a:lstStyle/>
        <a:p>
          <a:r>
            <a:rPr lang="en-US" sz="2000" b="1" dirty="0">
              <a:solidFill>
                <a:srgbClr val="FFB81D"/>
              </a:solidFill>
              <a:latin typeface="Arial" panose="020B0604020202020204" pitchFamily="34" charset="0"/>
              <a:cs typeface="Arial" panose="020B0604020202020204" pitchFamily="34" charset="0"/>
            </a:rPr>
            <a:t>$500K </a:t>
          </a:r>
        </a:p>
        <a:p>
          <a:r>
            <a:rPr lang="en-US" sz="1600" b="0" dirty="0">
              <a:latin typeface="Arial" panose="020B0604020202020204" pitchFamily="34" charset="0"/>
              <a:cs typeface="Arial" panose="020B0604020202020204" pitchFamily="34" charset="0"/>
            </a:rPr>
            <a:t>Craig Schroeder, Assistant Professor</a:t>
          </a:r>
          <a:endParaRPr lang="en-US" sz="1600" dirty="0">
            <a:latin typeface="Arial" panose="020B0604020202020204" pitchFamily="34" charset="0"/>
            <a:cs typeface="Arial" panose="020B0604020202020204" pitchFamily="34" charset="0"/>
          </a:endParaRPr>
        </a:p>
      </dgm:t>
    </dgm:pt>
    <dgm:pt modelId="{E1B0E432-734B-0C4F-BBFA-480CC67032C5}" type="parTrans" cxnId="{7C607DDD-E635-8540-A3DA-CE16366FB862}">
      <dgm:prSet/>
      <dgm:spPr/>
      <dgm:t>
        <a:bodyPr/>
        <a:lstStyle/>
        <a:p>
          <a:endParaRPr lang="en-US"/>
        </a:p>
      </dgm:t>
    </dgm:pt>
    <dgm:pt modelId="{34445F21-6198-BE4A-B619-FBEF30A84980}" type="sibTrans" cxnId="{7C607DDD-E635-8540-A3DA-CE16366FB862}">
      <dgm:prSet/>
      <dgm:spPr/>
      <dgm:t>
        <a:bodyPr/>
        <a:lstStyle/>
        <a:p>
          <a:endParaRPr lang="en-US"/>
        </a:p>
      </dgm:t>
    </dgm:pt>
    <dgm:pt modelId="{6729FB91-B724-464B-812E-F1E0F4AA68EB}">
      <dgm:prSet custT="1"/>
      <dgm:spPr>
        <a:solidFill>
          <a:srgbClr val="003DA5"/>
        </a:solidFill>
      </dgm:spPr>
      <dgm:t>
        <a:bodyPr/>
        <a:lstStyle/>
        <a:p>
          <a:r>
            <a:rPr lang="en-US" sz="2000" b="1" dirty="0">
              <a:solidFill>
                <a:srgbClr val="FFB81D"/>
              </a:solidFill>
              <a:latin typeface="Arial" panose="020B0604020202020204" pitchFamily="34" charset="0"/>
              <a:cs typeface="Arial" panose="020B0604020202020204" pitchFamily="34" charset="0"/>
            </a:rPr>
            <a:t>$500K</a:t>
          </a:r>
        </a:p>
        <a:p>
          <a:r>
            <a:rPr lang="en-US" sz="1600" dirty="0">
              <a:latin typeface="Arial" panose="020B0604020202020204" pitchFamily="34" charset="0"/>
              <a:cs typeface="Arial" panose="020B0604020202020204" pitchFamily="34" charset="0"/>
            </a:rPr>
            <a:t>Mohsen </a:t>
          </a:r>
          <a:r>
            <a:rPr lang="en-US" sz="1600" dirty="0" err="1">
              <a:latin typeface="Arial" panose="020B0604020202020204" pitchFamily="34" charset="0"/>
              <a:cs typeface="Arial" panose="020B0604020202020204" pitchFamily="34" charset="0"/>
            </a:rPr>
            <a:t>Lesani</a:t>
          </a:r>
          <a:r>
            <a:rPr lang="en-US" sz="1600" dirty="0">
              <a:latin typeface="Arial" panose="020B0604020202020204" pitchFamily="34" charset="0"/>
              <a:cs typeface="Arial" panose="020B0604020202020204" pitchFamily="34" charset="0"/>
            </a:rPr>
            <a:t>, Assistant Professor</a:t>
          </a:r>
        </a:p>
      </dgm:t>
    </dgm:pt>
    <dgm:pt modelId="{7E95C8D1-B647-9C44-AA60-60A6A3D1E962}" type="parTrans" cxnId="{6A5DE2F4-ABE8-A04F-BC44-969F0A74B0D6}">
      <dgm:prSet/>
      <dgm:spPr/>
      <dgm:t>
        <a:bodyPr/>
        <a:lstStyle/>
        <a:p>
          <a:endParaRPr lang="en-US"/>
        </a:p>
      </dgm:t>
    </dgm:pt>
    <dgm:pt modelId="{F78270DB-7A81-3D4E-881A-C8D6035154C5}" type="sibTrans" cxnId="{6A5DE2F4-ABE8-A04F-BC44-969F0A74B0D6}">
      <dgm:prSet/>
      <dgm:spPr/>
      <dgm:t>
        <a:bodyPr/>
        <a:lstStyle/>
        <a:p>
          <a:endParaRPr lang="en-US"/>
        </a:p>
      </dgm:t>
    </dgm:pt>
    <dgm:pt modelId="{07D317FC-B246-4BAE-8018-AA86B3194BA3}" type="pres">
      <dgm:prSet presAssocID="{6CB7EC87-A4F6-4099-B5A4-08BD6F6CBF93}" presName="diagram" presStyleCnt="0">
        <dgm:presLayoutVars>
          <dgm:dir/>
          <dgm:resizeHandles val="exact"/>
        </dgm:presLayoutVars>
      </dgm:prSet>
      <dgm:spPr/>
    </dgm:pt>
    <dgm:pt modelId="{DCE5BA40-7078-4330-ADA1-89ED2F0BA5B7}" type="pres">
      <dgm:prSet presAssocID="{A0A9E595-50B6-4EC2-94A1-AB36FED0371A}" presName="node" presStyleLbl="node1" presStyleIdx="0" presStyleCnt="6">
        <dgm:presLayoutVars>
          <dgm:bulletEnabled val="1"/>
        </dgm:presLayoutVars>
      </dgm:prSet>
      <dgm:spPr/>
    </dgm:pt>
    <dgm:pt modelId="{A0554FB1-B195-444F-9B8F-6B017812D4B1}" type="pres">
      <dgm:prSet presAssocID="{935F0770-4677-451A-B2D8-8F70FC548929}" presName="sibTrans" presStyleCnt="0"/>
      <dgm:spPr/>
    </dgm:pt>
    <dgm:pt modelId="{55647C94-CFDB-4D0E-A199-668E07B34633}" type="pres">
      <dgm:prSet presAssocID="{32C93570-BAFA-4D96-9F32-82DC5CFB83B5}" presName="node" presStyleLbl="node1" presStyleIdx="1" presStyleCnt="6">
        <dgm:presLayoutVars>
          <dgm:bulletEnabled val="1"/>
        </dgm:presLayoutVars>
      </dgm:prSet>
      <dgm:spPr/>
    </dgm:pt>
    <dgm:pt modelId="{094F1188-50C3-415C-9F61-A5B2BA93FEE8}" type="pres">
      <dgm:prSet presAssocID="{C7866ED0-8FD4-4F77-A111-17E1FB682885}" presName="sibTrans" presStyleCnt="0"/>
      <dgm:spPr/>
    </dgm:pt>
    <dgm:pt modelId="{DF2F1C3D-6C01-4F1C-8E91-65CD4E5D0642}" type="pres">
      <dgm:prSet presAssocID="{60221D9B-DE0C-4348-9E58-73E95B6B9749}" presName="node" presStyleLbl="node1" presStyleIdx="2" presStyleCnt="6">
        <dgm:presLayoutVars>
          <dgm:bulletEnabled val="1"/>
        </dgm:presLayoutVars>
      </dgm:prSet>
      <dgm:spPr/>
    </dgm:pt>
    <dgm:pt modelId="{CFF0122A-FDF8-400A-B236-37D5BDDA3968}" type="pres">
      <dgm:prSet presAssocID="{5A9B0A00-61F2-4201-B1A8-4F0457B3F9A2}" presName="sibTrans" presStyleCnt="0"/>
      <dgm:spPr/>
    </dgm:pt>
    <dgm:pt modelId="{2168E6DC-4E12-4693-8B2F-2E88DB3B4F16}" type="pres">
      <dgm:prSet presAssocID="{278DCC49-7DAF-4B7B-89C0-AEDEF47B228C}" presName="node" presStyleLbl="node1" presStyleIdx="3" presStyleCnt="6">
        <dgm:presLayoutVars>
          <dgm:bulletEnabled val="1"/>
        </dgm:presLayoutVars>
      </dgm:prSet>
      <dgm:spPr/>
    </dgm:pt>
    <dgm:pt modelId="{3CB40D11-6C9E-D642-BD76-D6299890A08F}" type="pres">
      <dgm:prSet presAssocID="{5C6387B1-6901-486E-A51A-A8BE4BD6283F}" presName="sibTrans" presStyleCnt="0"/>
      <dgm:spPr/>
    </dgm:pt>
    <dgm:pt modelId="{09046921-3FAC-274C-9653-2DB0E503BA22}" type="pres">
      <dgm:prSet presAssocID="{804BF1E7-A9C5-314F-91C6-8F3F101B7796}" presName="node" presStyleLbl="node1" presStyleIdx="4" presStyleCnt="6">
        <dgm:presLayoutVars>
          <dgm:bulletEnabled val="1"/>
        </dgm:presLayoutVars>
      </dgm:prSet>
      <dgm:spPr/>
    </dgm:pt>
    <dgm:pt modelId="{EDC26F6B-F054-A840-BFEF-2184434C94E1}" type="pres">
      <dgm:prSet presAssocID="{34445F21-6198-BE4A-B619-FBEF30A84980}" presName="sibTrans" presStyleCnt="0"/>
      <dgm:spPr/>
    </dgm:pt>
    <dgm:pt modelId="{CFBA94FA-C043-714E-A79B-20BE26F9AEAE}" type="pres">
      <dgm:prSet presAssocID="{6729FB91-B724-464B-812E-F1E0F4AA68EB}" presName="node" presStyleLbl="node1" presStyleIdx="5" presStyleCnt="6">
        <dgm:presLayoutVars>
          <dgm:bulletEnabled val="1"/>
        </dgm:presLayoutVars>
      </dgm:prSet>
      <dgm:spPr/>
    </dgm:pt>
  </dgm:ptLst>
  <dgm:cxnLst>
    <dgm:cxn modelId="{3AEB2837-64FE-479A-A115-58D1E66FE65E}" srcId="{6CB7EC87-A4F6-4099-B5A4-08BD6F6CBF93}" destId="{32C93570-BAFA-4D96-9F32-82DC5CFB83B5}" srcOrd="1" destOrd="0" parTransId="{F2B9BE35-8FB1-4B19-B02C-CF1C2DF62E33}" sibTransId="{C7866ED0-8FD4-4F77-A111-17E1FB682885}"/>
    <dgm:cxn modelId="{EC685957-598B-4BBB-9141-E2D5D13FF6FA}" type="presOf" srcId="{60221D9B-DE0C-4348-9E58-73E95B6B9749}" destId="{DF2F1C3D-6C01-4F1C-8E91-65CD4E5D0642}" srcOrd="0" destOrd="0" presId="urn:microsoft.com/office/officeart/2005/8/layout/default"/>
    <dgm:cxn modelId="{A71F9657-D9DA-4021-820E-7A505B3C0C42}" srcId="{6CB7EC87-A4F6-4099-B5A4-08BD6F6CBF93}" destId="{60221D9B-DE0C-4348-9E58-73E95B6B9749}" srcOrd="2" destOrd="0" parTransId="{F87C604D-A4FD-45AC-83EF-1767316A9314}" sibTransId="{5A9B0A00-61F2-4201-B1A8-4F0457B3F9A2}"/>
    <dgm:cxn modelId="{F69B175C-E099-4042-B9A8-6E9CF485DCA1}" type="presOf" srcId="{6729FB91-B724-464B-812E-F1E0F4AA68EB}" destId="{CFBA94FA-C043-714E-A79B-20BE26F9AEAE}" srcOrd="0" destOrd="0" presId="urn:microsoft.com/office/officeart/2005/8/layout/default"/>
    <dgm:cxn modelId="{8E774664-5C5B-4BD2-9535-E15C5FB0B335}" srcId="{6CB7EC87-A4F6-4099-B5A4-08BD6F6CBF93}" destId="{A0A9E595-50B6-4EC2-94A1-AB36FED0371A}" srcOrd="0" destOrd="0" parTransId="{56DF10CC-253B-4472-BC95-99252F37B713}" sibTransId="{935F0770-4677-451A-B2D8-8F70FC548929}"/>
    <dgm:cxn modelId="{13F66672-BAB5-42EC-BC47-D4743CC7913E}" type="presOf" srcId="{6CB7EC87-A4F6-4099-B5A4-08BD6F6CBF93}" destId="{07D317FC-B246-4BAE-8018-AA86B3194BA3}" srcOrd="0" destOrd="0" presId="urn:microsoft.com/office/officeart/2005/8/layout/default"/>
    <dgm:cxn modelId="{7B6EBA75-E14C-634A-A010-8E372163207F}" type="presOf" srcId="{804BF1E7-A9C5-314F-91C6-8F3F101B7796}" destId="{09046921-3FAC-274C-9653-2DB0E503BA22}" srcOrd="0" destOrd="0" presId="urn:microsoft.com/office/officeart/2005/8/layout/default"/>
    <dgm:cxn modelId="{7DD9B684-2E40-4374-8759-034BB32E4056}" type="presOf" srcId="{A0A9E595-50B6-4EC2-94A1-AB36FED0371A}" destId="{DCE5BA40-7078-4330-ADA1-89ED2F0BA5B7}" srcOrd="0" destOrd="0" presId="urn:microsoft.com/office/officeart/2005/8/layout/default"/>
    <dgm:cxn modelId="{2AB2ABA6-7E5F-41D6-B87A-285E7E7C1967}" srcId="{6CB7EC87-A4F6-4099-B5A4-08BD6F6CBF93}" destId="{278DCC49-7DAF-4B7B-89C0-AEDEF47B228C}" srcOrd="3" destOrd="0" parTransId="{CE3AFBB9-1083-4D99-AD98-AD45C86B6C26}" sibTransId="{5C6387B1-6901-486E-A51A-A8BE4BD6283F}"/>
    <dgm:cxn modelId="{4C6F43D5-0286-46AC-9F77-F8971788021B}" type="presOf" srcId="{32C93570-BAFA-4D96-9F32-82DC5CFB83B5}" destId="{55647C94-CFDB-4D0E-A199-668E07B34633}" srcOrd="0" destOrd="0" presId="urn:microsoft.com/office/officeart/2005/8/layout/default"/>
    <dgm:cxn modelId="{7C607DDD-E635-8540-A3DA-CE16366FB862}" srcId="{6CB7EC87-A4F6-4099-B5A4-08BD6F6CBF93}" destId="{804BF1E7-A9C5-314F-91C6-8F3F101B7796}" srcOrd="4" destOrd="0" parTransId="{E1B0E432-734B-0C4F-BBFA-480CC67032C5}" sibTransId="{34445F21-6198-BE4A-B619-FBEF30A84980}"/>
    <dgm:cxn modelId="{6A5DE2F4-ABE8-A04F-BC44-969F0A74B0D6}" srcId="{6CB7EC87-A4F6-4099-B5A4-08BD6F6CBF93}" destId="{6729FB91-B724-464B-812E-F1E0F4AA68EB}" srcOrd="5" destOrd="0" parTransId="{7E95C8D1-B647-9C44-AA60-60A6A3D1E962}" sibTransId="{F78270DB-7A81-3D4E-881A-C8D6035154C5}"/>
    <dgm:cxn modelId="{E38F34FC-AF82-46FE-9A4A-989BA298CFD8}" type="presOf" srcId="{278DCC49-7DAF-4B7B-89C0-AEDEF47B228C}" destId="{2168E6DC-4E12-4693-8B2F-2E88DB3B4F16}" srcOrd="0" destOrd="0" presId="urn:microsoft.com/office/officeart/2005/8/layout/default"/>
    <dgm:cxn modelId="{4590003D-57A8-4E4E-8A6D-887813AF1441}" type="presParOf" srcId="{07D317FC-B246-4BAE-8018-AA86B3194BA3}" destId="{DCE5BA40-7078-4330-ADA1-89ED2F0BA5B7}" srcOrd="0" destOrd="0" presId="urn:microsoft.com/office/officeart/2005/8/layout/default"/>
    <dgm:cxn modelId="{DEDBBE28-0D5D-4B1D-B350-88AB0426D97E}" type="presParOf" srcId="{07D317FC-B246-4BAE-8018-AA86B3194BA3}" destId="{A0554FB1-B195-444F-9B8F-6B017812D4B1}" srcOrd="1" destOrd="0" presId="urn:microsoft.com/office/officeart/2005/8/layout/default"/>
    <dgm:cxn modelId="{4872C1DC-A14E-4BDB-B0D7-E9AC8C6CCD69}" type="presParOf" srcId="{07D317FC-B246-4BAE-8018-AA86B3194BA3}" destId="{55647C94-CFDB-4D0E-A199-668E07B34633}" srcOrd="2" destOrd="0" presId="urn:microsoft.com/office/officeart/2005/8/layout/default"/>
    <dgm:cxn modelId="{58C6B68F-30AD-4EAE-9B68-B2049040FEB5}" type="presParOf" srcId="{07D317FC-B246-4BAE-8018-AA86B3194BA3}" destId="{094F1188-50C3-415C-9F61-A5B2BA93FEE8}" srcOrd="3" destOrd="0" presId="urn:microsoft.com/office/officeart/2005/8/layout/default"/>
    <dgm:cxn modelId="{29B8492B-B966-434E-960C-499E65D3E87B}" type="presParOf" srcId="{07D317FC-B246-4BAE-8018-AA86B3194BA3}" destId="{DF2F1C3D-6C01-4F1C-8E91-65CD4E5D0642}" srcOrd="4" destOrd="0" presId="urn:microsoft.com/office/officeart/2005/8/layout/default"/>
    <dgm:cxn modelId="{EF2F5354-EA4E-4C42-94F0-DC1438B5EE18}" type="presParOf" srcId="{07D317FC-B246-4BAE-8018-AA86B3194BA3}" destId="{CFF0122A-FDF8-400A-B236-37D5BDDA3968}" srcOrd="5" destOrd="0" presId="urn:microsoft.com/office/officeart/2005/8/layout/default"/>
    <dgm:cxn modelId="{B3DB3615-D157-4A4F-A13A-3229DE89A754}" type="presParOf" srcId="{07D317FC-B246-4BAE-8018-AA86B3194BA3}" destId="{2168E6DC-4E12-4693-8B2F-2E88DB3B4F16}" srcOrd="6" destOrd="0" presId="urn:microsoft.com/office/officeart/2005/8/layout/default"/>
    <dgm:cxn modelId="{720687AF-9565-364E-AFE3-7FB8DB399AD6}" type="presParOf" srcId="{07D317FC-B246-4BAE-8018-AA86B3194BA3}" destId="{3CB40D11-6C9E-D642-BD76-D6299890A08F}" srcOrd="7" destOrd="0" presId="urn:microsoft.com/office/officeart/2005/8/layout/default"/>
    <dgm:cxn modelId="{F3431E18-E793-7C4A-A0F3-76C815A221B4}" type="presParOf" srcId="{07D317FC-B246-4BAE-8018-AA86B3194BA3}" destId="{09046921-3FAC-274C-9653-2DB0E503BA22}" srcOrd="8" destOrd="0" presId="urn:microsoft.com/office/officeart/2005/8/layout/default"/>
    <dgm:cxn modelId="{669C980A-E964-5D43-9867-359444128388}" type="presParOf" srcId="{07D317FC-B246-4BAE-8018-AA86B3194BA3}" destId="{EDC26F6B-F054-A840-BFEF-2184434C94E1}" srcOrd="9" destOrd="0" presId="urn:microsoft.com/office/officeart/2005/8/layout/default"/>
    <dgm:cxn modelId="{0EC08200-5418-EE47-ACAF-4842A53AA74D}" type="presParOf" srcId="{07D317FC-B246-4BAE-8018-AA86B3194BA3}" destId="{CFBA94FA-C043-714E-A79B-20BE26F9AEAE}"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E7EB1-B6B7-4D70-BC2F-396B13B2759F}">
      <dsp:nvSpPr>
        <dsp:cNvPr id="0" name=""/>
        <dsp:cNvSpPr/>
      </dsp:nvSpPr>
      <dsp:spPr>
        <a:xfrm>
          <a:off x="3893" y="468236"/>
          <a:ext cx="2108169" cy="1264901"/>
        </a:xfrm>
        <a:prstGeom prst="rect">
          <a:avLst/>
        </a:prstGeom>
        <a:solidFill>
          <a:srgbClr val="003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Helvetica" panose="020B0604020202020204" pitchFamily="34" charset="0"/>
              <a:cs typeface="Helvetica" panose="020B0604020202020204" pitchFamily="34" charset="0"/>
            </a:rPr>
            <a:t>Bioengineering</a:t>
          </a:r>
        </a:p>
      </dsp:txBody>
      <dsp:txXfrm>
        <a:off x="3893" y="468236"/>
        <a:ext cx="2108169" cy="1264901"/>
      </dsp:txXfrm>
    </dsp:sp>
    <dsp:sp modelId="{4C8D75FE-E4A7-4F6B-ABFA-AA687CA46A82}">
      <dsp:nvSpPr>
        <dsp:cNvPr id="0" name=""/>
        <dsp:cNvSpPr/>
      </dsp:nvSpPr>
      <dsp:spPr>
        <a:xfrm>
          <a:off x="2322879" y="468236"/>
          <a:ext cx="2108169" cy="1264901"/>
        </a:xfrm>
        <a:prstGeom prst="rect">
          <a:avLst/>
        </a:prstGeom>
        <a:solidFill>
          <a:srgbClr val="003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Helvetica" panose="020B0604020202020204" pitchFamily="34" charset="0"/>
              <a:cs typeface="Helvetica" panose="020B0604020202020204" pitchFamily="34" charset="0"/>
            </a:rPr>
            <a:t>Chemical and Environmental Engineering</a:t>
          </a:r>
        </a:p>
      </dsp:txBody>
      <dsp:txXfrm>
        <a:off x="2322879" y="468236"/>
        <a:ext cx="2108169" cy="1264901"/>
      </dsp:txXfrm>
    </dsp:sp>
    <dsp:sp modelId="{F43E6D7A-F37C-41F7-AC9D-ECC6F5B8B224}">
      <dsp:nvSpPr>
        <dsp:cNvPr id="0" name=""/>
        <dsp:cNvSpPr/>
      </dsp:nvSpPr>
      <dsp:spPr>
        <a:xfrm>
          <a:off x="4641865" y="468236"/>
          <a:ext cx="2108169" cy="1264901"/>
        </a:xfrm>
        <a:prstGeom prst="rect">
          <a:avLst/>
        </a:prstGeom>
        <a:solidFill>
          <a:srgbClr val="003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Helvetica" panose="020B0604020202020204" pitchFamily="34" charset="0"/>
              <a:cs typeface="Helvetica" panose="020B0604020202020204" pitchFamily="34" charset="0"/>
            </a:rPr>
            <a:t>Computer Science and Engineering</a:t>
          </a:r>
        </a:p>
      </dsp:txBody>
      <dsp:txXfrm>
        <a:off x="4641865" y="468236"/>
        <a:ext cx="2108169" cy="1264901"/>
      </dsp:txXfrm>
    </dsp:sp>
    <dsp:sp modelId="{66C1A410-609D-B340-81BF-382E8070832F}">
      <dsp:nvSpPr>
        <dsp:cNvPr id="0" name=""/>
        <dsp:cNvSpPr/>
      </dsp:nvSpPr>
      <dsp:spPr>
        <a:xfrm>
          <a:off x="6960852" y="468236"/>
          <a:ext cx="2108169" cy="1264901"/>
        </a:xfrm>
        <a:prstGeom prst="rect">
          <a:avLst/>
        </a:prstGeom>
        <a:solidFill>
          <a:srgbClr val="003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Helvetica" panose="020B0604020202020204" pitchFamily="34" charset="0"/>
              <a:cs typeface="Helvetica" panose="020B0604020202020204" pitchFamily="34" charset="0"/>
            </a:rPr>
            <a:t>Electrical and Computer Engineering</a:t>
          </a:r>
        </a:p>
      </dsp:txBody>
      <dsp:txXfrm>
        <a:off x="6960852" y="468236"/>
        <a:ext cx="2108169" cy="1264901"/>
      </dsp:txXfrm>
    </dsp:sp>
    <dsp:sp modelId="{06734588-BABB-1042-AB4D-B65B335573E4}">
      <dsp:nvSpPr>
        <dsp:cNvPr id="0" name=""/>
        <dsp:cNvSpPr/>
      </dsp:nvSpPr>
      <dsp:spPr>
        <a:xfrm>
          <a:off x="9279838" y="468236"/>
          <a:ext cx="2108169" cy="1264901"/>
        </a:xfrm>
        <a:prstGeom prst="rect">
          <a:avLst/>
        </a:prstGeom>
        <a:solidFill>
          <a:srgbClr val="003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Helvetica" panose="020B0604020202020204" pitchFamily="34" charset="0"/>
              <a:cs typeface="Helvetica" panose="020B0604020202020204" pitchFamily="34" charset="0"/>
            </a:rPr>
            <a:t>Mechanical Engineering</a:t>
          </a:r>
        </a:p>
      </dsp:txBody>
      <dsp:txXfrm>
        <a:off x="9279838" y="468236"/>
        <a:ext cx="2108169" cy="12649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3610A-D831-4771-A244-9961ACB9D7B1}">
      <dsp:nvSpPr>
        <dsp:cNvPr id="0" name=""/>
        <dsp:cNvSpPr/>
      </dsp:nvSpPr>
      <dsp:spPr>
        <a:xfrm>
          <a:off x="2085" y="188330"/>
          <a:ext cx="1654388" cy="992633"/>
        </a:xfrm>
        <a:prstGeom prst="rect">
          <a:avLst/>
        </a:prstGeom>
        <a:solidFill>
          <a:schemeClr val="accent6">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Helvetica" panose="020B0604020202020204" pitchFamily="34" charset="0"/>
              <a:cs typeface="Helvetica" panose="020B0604020202020204" pitchFamily="34" charset="0"/>
            </a:rPr>
            <a:t>Computer Engineering</a:t>
          </a:r>
        </a:p>
      </dsp:txBody>
      <dsp:txXfrm>
        <a:off x="2085" y="188330"/>
        <a:ext cx="1654388" cy="992633"/>
      </dsp:txXfrm>
    </dsp:sp>
    <dsp:sp modelId="{E818A5E7-378F-4988-865F-A845105B302B}">
      <dsp:nvSpPr>
        <dsp:cNvPr id="0" name=""/>
        <dsp:cNvSpPr/>
      </dsp:nvSpPr>
      <dsp:spPr>
        <a:xfrm>
          <a:off x="1821913" y="188330"/>
          <a:ext cx="1654388" cy="992633"/>
        </a:xfrm>
        <a:prstGeom prst="rect">
          <a:avLst/>
        </a:prstGeom>
        <a:solidFill>
          <a:schemeClr val="accent6">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Helvetica" panose="020B0604020202020204" pitchFamily="34" charset="0"/>
              <a:cs typeface="Helvetica" panose="020B0604020202020204" pitchFamily="34" charset="0"/>
            </a:rPr>
            <a:t>Materials Science and Engineering</a:t>
          </a:r>
        </a:p>
      </dsp:txBody>
      <dsp:txXfrm>
        <a:off x="1821913" y="188330"/>
        <a:ext cx="1654388" cy="992633"/>
      </dsp:txXfrm>
    </dsp:sp>
    <dsp:sp modelId="{47E6A7E5-EEB6-B54B-B942-F0D0043FC89F}">
      <dsp:nvSpPr>
        <dsp:cNvPr id="0" name=""/>
        <dsp:cNvSpPr/>
      </dsp:nvSpPr>
      <dsp:spPr>
        <a:xfrm>
          <a:off x="3641740" y="188330"/>
          <a:ext cx="1654388" cy="992633"/>
        </a:xfrm>
        <a:prstGeom prst="rect">
          <a:avLst/>
        </a:prstGeom>
        <a:solidFill>
          <a:schemeClr val="accent6">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Helvetica" panose="020B0604020202020204" pitchFamily="34" charset="0"/>
              <a:cs typeface="Helvetica" panose="020B0604020202020204" pitchFamily="34" charset="0"/>
            </a:rPr>
            <a:t>Data Science</a:t>
          </a:r>
        </a:p>
      </dsp:txBody>
      <dsp:txXfrm>
        <a:off x="3641740" y="188330"/>
        <a:ext cx="1654388" cy="992633"/>
      </dsp:txXfrm>
    </dsp:sp>
    <dsp:sp modelId="{0CF592D0-87DF-4FF6-A9FD-CBD0FB1B8E52}">
      <dsp:nvSpPr>
        <dsp:cNvPr id="0" name=""/>
        <dsp:cNvSpPr/>
      </dsp:nvSpPr>
      <dsp:spPr>
        <a:xfrm>
          <a:off x="5461568" y="188330"/>
          <a:ext cx="1654388" cy="992633"/>
        </a:xfrm>
        <a:prstGeom prst="rect">
          <a:avLst/>
        </a:prstGeom>
        <a:solidFill>
          <a:schemeClr val="accent6">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Helvetica" panose="020B0604020202020204" pitchFamily="34" charset="0"/>
              <a:cs typeface="Helvetica" panose="020B0604020202020204" pitchFamily="34" charset="0"/>
            </a:rPr>
            <a:t>Robotics</a:t>
          </a:r>
        </a:p>
      </dsp:txBody>
      <dsp:txXfrm>
        <a:off x="5461568" y="188330"/>
        <a:ext cx="1654388" cy="9926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E5BA40-7078-4330-ADA1-89ED2F0BA5B7}">
      <dsp:nvSpPr>
        <dsp:cNvPr id="0" name=""/>
        <dsp:cNvSpPr/>
      </dsp:nvSpPr>
      <dsp:spPr>
        <a:xfrm>
          <a:off x="657319" y="1036"/>
          <a:ext cx="2048895" cy="1229337"/>
        </a:xfrm>
        <a:prstGeom prst="rect">
          <a:avLst/>
        </a:prstGeom>
        <a:solidFill>
          <a:srgbClr val="003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B81D"/>
              </a:solidFill>
              <a:latin typeface="Arial" panose="020B0604020202020204" pitchFamily="34" charset="0"/>
              <a:cs typeface="Arial" panose="020B0604020202020204" pitchFamily="34" charset="0"/>
            </a:rPr>
            <a:t>$1M</a:t>
          </a:r>
        </a:p>
        <a:p>
          <a:pPr marL="0" lvl="0" indent="0" algn="ctr" defTabSz="8890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Chengyu Song, Assistant Professor</a:t>
          </a:r>
        </a:p>
      </dsp:txBody>
      <dsp:txXfrm>
        <a:off x="657319" y="1036"/>
        <a:ext cx="2048895" cy="1229337"/>
      </dsp:txXfrm>
    </dsp:sp>
    <dsp:sp modelId="{55647C94-CFDB-4D0E-A199-668E07B34633}">
      <dsp:nvSpPr>
        <dsp:cNvPr id="0" name=""/>
        <dsp:cNvSpPr/>
      </dsp:nvSpPr>
      <dsp:spPr>
        <a:xfrm>
          <a:off x="2911104" y="1036"/>
          <a:ext cx="2048895" cy="1229337"/>
        </a:xfrm>
        <a:prstGeom prst="rect">
          <a:avLst/>
        </a:prstGeom>
        <a:solidFill>
          <a:srgbClr val="003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B81D"/>
              </a:solidFill>
              <a:latin typeface="Arial" panose="020B0604020202020204" pitchFamily="34" charset="0"/>
              <a:cs typeface="Arial" panose="020B0604020202020204" pitchFamily="34" charset="0"/>
            </a:rPr>
            <a:t>$740K </a:t>
          </a:r>
        </a:p>
        <a:p>
          <a:pPr marL="0" lvl="0" indent="0" algn="ctr" defTabSz="889000">
            <a:lnSpc>
              <a:spcPct val="90000"/>
            </a:lnSpc>
            <a:spcBef>
              <a:spcPct val="0"/>
            </a:spcBef>
            <a:spcAft>
              <a:spcPct val="35000"/>
            </a:spcAft>
            <a:buNone/>
          </a:pPr>
          <a:r>
            <a:rPr lang="en-US" sz="1600" b="0" kern="1200" dirty="0" err="1">
              <a:latin typeface="Arial" panose="020B0604020202020204" pitchFamily="34" charset="0"/>
              <a:cs typeface="Arial" panose="020B0604020202020204" pitchFamily="34" charset="0"/>
            </a:rPr>
            <a:t>Yujie</a:t>
          </a:r>
          <a:r>
            <a:rPr lang="en-US" sz="1600" b="0" kern="1200" dirty="0">
              <a:latin typeface="Arial" panose="020B0604020202020204" pitchFamily="34" charset="0"/>
              <a:cs typeface="Arial" panose="020B0604020202020204" pitchFamily="34" charset="0"/>
            </a:rPr>
            <a:t> Men,    Assistant Professor</a:t>
          </a:r>
        </a:p>
      </dsp:txBody>
      <dsp:txXfrm>
        <a:off x="2911104" y="1036"/>
        <a:ext cx="2048895" cy="1229337"/>
      </dsp:txXfrm>
    </dsp:sp>
    <dsp:sp modelId="{DF2F1C3D-6C01-4F1C-8E91-65CD4E5D0642}">
      <dsp:nvSpPr>
        <dsp:cNvPr id="0" name=""/>
        <dsp:cNvSpPr/>
      </dsp:nvSpPr>
      <dsp:spPr>
        <a:xfrm>
          <a:off x="657319" y="1435263"/>
          <a:ext cx="2048895" cy="1229337"/>
        </a:xfrm>
        <a:prstGeom prst="rect">
          <a:avLst/>
        </a:prstGeom>
        <a:solidFill>
          <a:srgbClr val="003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B81D"/>
              </a:solidFill>
              <a:latin typeface="Arial" panose="020B0604020202020204" pitchFamily="34" charset="0"/>
              <a:cs typeface="Arial" panose="020B0604020202020204" pitchFamily="34" charset="0"/>
            </a:rPr>
            <a:t>$589K</a:t>
          </a:r>
        </a:p>
        <a:p>
          <a:pPr marL="0" lvl="0" indent="0" algn="ctr" defTabSz="8890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Daniel Wong, Assistant Professor</a:t>
          </a:r>
          <a:endParaRPr lang="en-US" sz="1600" b="0" kern="1200" dirty="0">
            <a:latin typeface="Arial" panose="020B0604020202020204" pitchFamily="34" charset="0"/>
            <a:cs typeface="Arial" panose="020B0604020202020204" pitchFamily="34" charset="0"/>
          </a:endParaRPr>
        </a:p>
      </dsp:txBody>
      <dsp:txXfrm>
        <a:off x="657319" y="1435263"/>
        <a:ext cx="2048895" cy="1229337"/>
      </dsp:txXfrm>
    </dsp:sp>
    <dsp:sp modelId="{2168E6DC-4E12-4693-8B2F-2E88DB3B4F16}">
      <dsp:nvSpPr>
        <dsp:cNvPr id="0" name=""/>
        <dsp:cNvSpPr/>
      </dsp:nvSpPr>
      <dsp:spPr>
        <a:xfrm>
          <a:off x="2911104" y="1435263"/>
          <a:ext cx="2048895" cy="1229337"/>
        </a:xfrm>
        <a:prstGeom prst="rect">
          <a:avLst/>
        </a:prstGeom>
        <a:solidFill>
          <a:srgbClr val="003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B81D"/>
              </a:solidFill>
              <a:latin typeface="Arial" panose="020B0604020202020204" pitchFamily="34" charset="0"/>
              <a:cs typeface="Arial" panose="020B0604020202020204" pitchFamily="34" charset="0"/>
            </a:rPr>
            <a:t>$540K </a:t>
          </a:r>
        </a:p>
        <a:p>
          <a:pPr marL="0" lvl="0" indent="0" algn="ctr" defTabSz="889000">
            <a:lnSpc>
              <a:spcPct val="90000"/>
            </a:lnSpc>
            <a:spcBef>
              <a:spcPct val="0"/>
            </a:spcBef>
            <a:spcAft>
              <a:spcPct val="35000"/>
            </a:spcAft>
            <a:buNone/>
          </a:pPr>
          <a:r>
            <a:rPr lang="en-US" sz="1600" b="0" kern="1200" dirty="0" err="1">
              <a:latin typeface="Arial" panose="020B0604020202020204" pitchFamily="34" charset="0"/>
              <a:cs typeface="Arial" panose="020B0604020202020204" pitchFamily="34" charset="0"/>
            </a:rPr>
            <a:t>Basak</a:t>
          </a:r>
          <a:r>
            <a:rPr lang="en-US" sz="1600" b="0" kern="1200" dirty="0">
              <a:latin typeface="Arial" panose="020B0604020202020204" pitchFamily="34" charset="0"/>
              <a:cs typeface="Arial" panose="020B0604020202020204" pitchFamily="34" charset="0"/>
            </a:rPr>
            <a:t> </a:t>
          </a:r>
          <a:r>
            <a:rPr lang="en-US" sz="1600" b="0" kern="1200" dirty="0" err="1">
              <a:latin typeface="Arial" panose="020B0604020202020204" pitchFamily="34" charset="0"/>
              <a:cs typeface="Arial" panose="020B0604020202020204" pitchFamily="34" charset="0"/>
            </a:rPr>
            <a:t>Guler</a:t>
          </a:r>
          <a:r>
            <a:rPr lang="en-US" sz="1600" b="0" kern="1200" dirty="0">
              <a:latin typeface="Arial" panose="020B0604020202020204" pitchFamily="34" charset="0"/>
              <a:cs typeface="Arial" panose="020B0604020202020204" pitchFamily="34" charset="0"/>
            </a:rPr>
            <a:t>, Assistant Professor</a:t>
          </a:r>
          <a:endParaRPr lang="en-US" sz="1600" b="1" kern="1200" dirty="0">
            <a:solidFill>
              <a:srgbClr val="FFB81D"/>
            </a:solidFill>
            <a:latin typeface="Arial" panose="020B0604020202020204" pitchFamily="34" charset="0"/>
            <a:cs typeface="Arial" panose="020B0604020202020204" pitchFamily="34" charset="0"/>
          </a:endParaRPr>
        </a:p>
      </dsp:txBody>
      <dsp:txXfrm>
        <a:off x="2911104" y="1435263"/>
        <a:ext cx="2048895" cy="1229337"/>
      </dsp:txXfrm>
    </dsp:sp>
    <dsp:sp modelId="{09046921-3FAC-274C-9653-2DB0E503BA22}">
      <dsp:nvSpPr>
        <dsp:cNvPr id="0" name=""/>
        <dsp:cNvSpPr/>
      </dsp:nvSpPr>
      <dsp:spPr>
        <a:xfrm>
          <a:off x="657319" y="2869490"/>
          <a:ext cx="2048895" cy="1229337"/>
        </a:xfrm>
        <a:prstGeom prst="rect">
          <a:avLst/>
        </a:prstGeom>
        <a:solidFill>
          <a:srgbClr val="003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B81D"/>
              </a:solidFill>
              <a:latin typeface="Arial" panose="020B0604020202020204" pitchFamily="34" charset="0"/>
              <a:cs typeface="Arial" panose="020B0604020202020204" pitchFamily="34" charset="0"/>
            </a:rPr>
            <a:t>$500K </a:t>
          </a:r>
        </a:p>
        <a:p>
          <a:pPr marL="0" lvl="0" indent="0" algn="ctr" defTabSz="889000">
            <a:lnSpc>
              <a:spcPct val="90000"/>
            </a:lnSpc>
            <a:spcBef>
              <a:spcPct val="0"/>
            </a:spcBef>
            <a:spcAft>
              <a:spcPct val="35000"/>
            </a:spcAft>
            <a:buNone/>
          </a:pPr>
          <a:r>
            <a:rPr lang="en-US" sz="1600" b="0" kern="1200" dirty="0">
              <a:latin typeface="Arial" panose="020B0604020202020204" pitchFamily="34" charset="0"/>
              <a:cs typeface="Arial" panose="020B0604020202020204" pitchFamily="34" charset="0"/>
            </a:rPr>
            <a:t>Craig Schroeder, Assistant Professor</a:t>
          </a:r>
          <a:endParaRPr lang="en-US" sz="1600" kern="1200" dirty="0">
            <a:latin typeface="Arial" panose="020B0604020202020204" pitchFamily="34" charset="0"/>
            <a:cs typeface="Arial" panose="020B0604020202020204" pitchFamily="34" charset="0"/>
          </a:endParaRPr>
        </a:p>
      </dsp:txBody>
      <dsp:txXfrm>
        <a:off x="657319" y="2869490"/>
        <a:ext cx="2048895" cy="1229337"/>
      </dsp:txXfrm>
    </dsp:sp>
    <dsp:sp modelId="{CFBA94FA-C043-714E-A79B-20BE26F9AEAE}">
      <dsp:nvSpPr>
        <dsp:cNvPr id="0" name=""/>
        <dsp:cNvSpPr/>
      </dsp:nvSpPr>
      <dsp:spPr>
        <a:xfrm>
          <a:off x="2911104" y="2869490"/>
          <a:ext cx="2048895" cy="1229337"/>
        </a:xfrm>
        <a:prstGeom prst="rect">
          <a:avLst/>
        </a:prstGeom>
        <a:solidFill>
          <a:srgbClr val="003D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B81D"/>
              </a:solidFill>
              <a:latin typeface="Arial" panose="020B0604020202020204" pitchFamily="34" charset="0"/>
              <a:cs typeface="Arial" panose="020B0604020202020204" pitchFamily="34" charset="0"/>
            </a:rPr>
            <a:t>$500K</a:t>
          </a:r>
        </a:p>
        <a:p>
          <a:pPr marL="0" lvl="0" indent="0" algn="ctr" defTabSz="8890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Mohsen </a:t>
          </a:r>
          <a:r>
            <a:rPr lang="en-US" sz="1600" kern="1200" dirty="0" err="1">
              <a:latin typeface="Arial" panose="020B0604020202020204" pitchFamily="34" charset="0"/>
              <a:cs typeface="Arial" panose="020B0604020202020204" pitchFamily="34" charset="0"/>
            </a:rPr>
            <a:t>Lesani</a:t>
          </a:r>
          <a:r>
            <a:rPr lang="en-US" sz="1600" kern="1200" dirty="0">
              <a:latin typeface="Arial" panose="020B0604020202020204" pitchFamily="34" charset="0"/>
              <a:cs typeface="Arial" panose="020B0604020202020204" pitchFamily="34" charset="0"/>
            </a:rPr>
            <a:t>, Assistant Professor</a:t>
          </a:r>
        </a:p>
      </dsp:txBody>
      <dsp:txXfrm>
        <a:off x="2911104" y="2869490"/>
        <a:ext cx="2048895" cy="122933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A51DD2-8421-F74C-8DD7-90D709FC9F6E}" type="datetimeFigureOut">
              <a:rPr lang="en-US" smtClean="0"/>
              <a:t>10/4/22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9DA39B-50AA-634B-8E2C-29BE284B4B70}" type="slidenum">
              <a:rPr lang="en-US" smtClean="0"/>
              <a:t>‹#›</a:t>
            </a:fld>
            <a:endParaRPr lang="en-US"/>
          </a:p>
        </p:txBody>
      </p:sp>
    </p:spTree>
    <p:extLst>
      <p:ext uri="{BB962C8B-B14F-4D97-AF65-F5344CB8AC3E}">
        <p14:creationId xmlns:p14="http://schemas.microsoft.com/office/powerpoint/2010/main" val="401618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DA39B-50AA-634B-8E2C-29BE284B4B70}" type="slidenum">
              <a:rPr lang="en-US" smtClean="0"/>
              <a:t>12</a:t>
            </a:fld>
            <a:endParaRPr lang="en-US"/>
          </a:p>
        </p:txBody>
      </p:sp>
    </p:spTree>
    <p:extLst>
      <p:ext uri="{BB962C8B-B14F-4D97-AF65-F5344CB8AC3E}">
        <p14:creationId xmlns:p14="http://schemas.microsoft.com/office/powerpoint/2010/main" val="70491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 name="Google Shape;18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 name="Google Shape;3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2068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gff403c0996_0_2:notes"/>
          <p:cNvSpPr>
            <a:spLocks noGrp="1" noRot="1" noChangeAspect="1"/>
          </p:cNvSpPr>
          <p:nvPr>
            <p:ph type="sldImg" idx="2"/>
          </p:nvPr>
        </p:nvSpPr>
        <p:spPr>
          <a:xfrm>
            <a:off x="715963" y="1154113"/>
            <a:ext cx="5541962" cy="31178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 name="Google Shape;40;gff403c0996_0_2:notes"/>
          <p:cNvSpPr txBox="1">
            <a:spLocks noGrp="1"/>
          </p:cNvSpPr>
          <p:nvPr>
            <p:ph type="body" idx="1"/>
          </p:nvPr>
        </p:nvSpPr>
        <p:spPr>
          <a:xfrm>
            <a:off x="697388" y="4444862"/>
            <a:ext cx="5579100" cy="363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best way to get more information as to talk to a librarian.</a:t>
            </a:r>
            <a:endParaRPr/>
          </a:p>
        </p:txBody>
      </p:sp>
      <p:sp>
        <p:nvSpPr>
          <p:cNvPr id="41" name="Google Shape;41;gff403c0996_0_2:notes"/>
          <p:cNvSpPr txBox="1">
            <a:spLocks noGrp="1"/>
          </p:cNvSpPr>
          <p:nvPr>
            <p:ph type="sldNum" idx="12"/>
          </p:nvPr>
        </p:nvSpPr>
        <p:spPr>
          <a:xfrm>
            <a:off x="3950248" y="8772669"/>
            <a:ext cx="3021900" cy="463200"/>
          </a:xfrm>
          <a:prstGeom prst="rect">
            <a:avLst/>
          </a:prstGeom>
        </p:spPr>
        <p:txBody>
          <a:bodyPr spcFirstLastPara="1" wrap="square" lIns="92575" tIns="46275" rIns="92575" bIns="46275" anchor="b" anchorCtr="0">
            <a:noAutofit/>
          </a:bodyPr>
          <a:lstStyle/>
          <a:p>
            <a:pPr marL="0" lvl="0" indent="0" algn="r" rtl="0">
              <a:spcBef>
                <a:spcPts val="0"/>
              </a:spcBef>
              <a:spcAft>
                <a:spcPts val="0"/>
              </a:spcAft>
              <a:buClr>
                <a:schemeClr val="dk1"/>
              </a:buClr>
              <a:buFont typeface="Calibri"/>
              <a:buNone/>
            </a:pPr>
            <a:fld id="{00000000-1234-1234-1234-123412341234}" type="slidenum">
              <a:rPr lang="en-US"/>
              <a:t>35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8def3720be_2_43:notes"/>
          <p:cNvSpPr>
            <a:spLocks noGrp="1" noRot="1" noChangeAspect="1"/>
          </p:cNvSpPr>
          <p:nvPr>
            <p:ph type="sldImg" idx="2"/>
          </p:nvPr>
        </p:nvSpPr>
        <p:spPr>
          <a:xfrm>
            <a:off x="715963" y="1154113"/>
            <a:ext cx="5541962"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g8def3720be_2_43:notes"/>
          <p:cNvSpPr txBox="1">
            <a:spLocks noGrp="1"/>
          </p:cNvSpPr>
          <p:nvPr>
            <p:ph type="body" idx="1"/>
          </p:nvPr>
        </p:nvSpPr>
        <p:spPr>
          <a:xfrm>
            <a:off x="697387" y="4444862"/>
            <a:ext cx="5579099" cy="3636705"/>
          </a:xfrm>
          <a:prstGeom prst="rect">
            <a:avLst/>
          </a:prstGeom>
          <a:noFill/>
          <a:ln>
            <a:noFill/>
          </a:ln>
        </p:spPr>
        <p:txBody>
          <a:bodyPr spcFirstLastPara="1" wrap="square" lIns="92725" tIns="46375" rIns="92725" bIns="46375" anchor="t" anchorCtr="0">
            <a:noAutofit/>
          </a:bodyPr>
          <a:lstStyle/>
          <a:p>
            <a:pPr marL="0" marR="0" lvl="0" indent="0" algn="l" rtl="0">
              <a:spcBef>
                <a:spcPts val="0"/>
              </a:spcBef>
              <a:spcAft>
                <a:spcPts val="0"/>
              </a:spcAft>
              <a:buClr>
                <a:schemeClr val="dk1"/>
              </a:buClr>
              <a:buFont typeface="Calibri"/>
              <a:buNone/>
            </a:pPr>
            <a:endParaRPr sz="1400"/>
          </a:p>
        </p:txBody>
      </p:sp>
      <p:sp>
        <p:nvSpPr>
          <p:cNvPr id="54" name="Google Shape;54;g8def3720be_2_43:notes"/>
          <p:cNvSpPr txBox="1">
            <a:spLocks noGrp="1"/>
          </p:cNvSpPr>
          <p:nvPr>
            <p:ph type="sldNum" idx="12"/>
          </p:nvPr>
        </p:nvSpPr>
        <p:spPr>
          <a:xfrm>
            <a:off x="3950248" y="8772669"/>
            <a:ext cx="3022012" cy="463406"/>
          </a:xfrm>
          <a:prstGeom prst="rect">
            <a:avLst/>
          </a:prstGeom>
          <a:noFill/>
          <a:ln>
            <a:noFill/>
          </a:ln>
        </p:spPr>
        <p:txBody>
          <a:bodyPr spcFirstLastPara="1" wrap="square" lIns="92725" tIns="46375" rIns="92725" bIns="46375"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DA39B-50AA-634B-8E2C-29BE284B4B70}" type="slidenum">
              <a:rPr lang="en-US" smtClean="0"/>
              <a:t>44</a:t>
            </a:fld>
            <a:endParaRPr lang="en-US"/>
          </a:p>
        </p:txBody>
      </p:sp>
    </p:spTree>
    <p:extLst>
      <p:ext uri="{BB962C8B-B14F-4D97-AF65-F5344CB8AC3E}">
        <p14:creationId xmlns:p14="http://schemas.microsoft.com/office/powerpoint/2010/main" val="3355576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 name="Google Shape;8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0026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DA39B-50AA-634B-8E2C-29BE284B4B70}" type="slidenum">
              <a:rPr lang="en-US" smtClean="0"/>
              <a:t>79</a:t>
            </a:fld>
            <a:endParaRPr lang="en-US"/>
          </a:p>
        </p:txBody>
      </p:sp>
    </p:spTree>
    <p:extLst>
      <p:ext uri="{BB962C8B-B14F-4D97-AF65-F5344CB8AC3E}">
        <p14:creationId xmlns:p14="http://schemas.microsoft.com/office/powerpoint/2010/main" val="374142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DA39B-50AA-634B-8E2C-29BE284B4B70}" type="slidenum">
              <a:rPr lang="en-US" smtClean="0"/>
              <a:t>80</a:t>
            </a:fld>
            <a:endParaRPr lang="en-US"/>
          </a:p>
        </p:txBody>
      </p:sp>
    </p:spTree>
    <p:extLst>
      <p:ext uri="{BB962C8B-B14F-4D97-AF65-F5344CB8AC3E}">
        <p14:creationId xmlns:p14="http://schemas.microsoft.com/office/powerpoint/2010/main" val="443744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518186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9DA39B-50AA-634B-8E2C-29BE284B4B70}" type="slidenum">
              <a:rPr lang="en-US" smtClean="0"/>
              <a:t>84</a:t>
            </a:fld>
            <a:endParaRPr lang="en-US"/>
          </a:p>
        </p:txBody>
      </p:sp>
    </p:spTree>
    <p:extLst>
      <p:ext uri="{BB962C8B-B14F-4D97-AF65-F5344CB8AC3E}">
        <p14:creationId xmlns:p14="http://schemas.microsoft.com/office/powerpoint/2010/main" val="1676934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374186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 name="Google Shape;3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 name="Google Shape;4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 name="Google Shape;5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 name="Google Shape;6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 name="Google Shape;7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 name="Google Shape;8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1974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250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412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68A1B7-E4F5-4437-8FE7-809460EE9CBA}" type="datetimeFigureOut">
              <a:rPr lang="en-US" smtClean="0"/>
              <a:t>10/4/22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EB74D-7905-4429-8FC8-EC23C9BFEF76}" type="slidenum">
              <a:rPr lang="en-US" smtClean="0"/>
              <a:t>‹#›</a:t>
            </a:fld>
            <a:endParaRPr lang="en-US"/>
          </a:p>
        </p:txBody>
      </p:sp>
    </p:spTree>
    <p:extLst>
      <p:ext uri="{BB962C8B-B14F-4D97-AF65-F5344CB8AC3E}">
        <p14:creationId xmlns:p14="http://schemas.microsoft.com/office/powerpoint/2010/main" val="1035664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7"/>
        <p:cNvGrpSpPr/>
        <p:nvPr/>
      </p:nvGrpSpPr>
      <p:grpSpPr>
        <a:xfrm>
          <a:off x="0" y="0"/>
          <a:ext cx="0" cy="0"/>
          <a:chOff x="0" y="0"/>
          <a:chExt cx="0" cy="0"/>
        </a:xfrm>
      </p:grpSpPr>
      <p:sp>
        <p:nvSpPr>
          <p:cNvPr id="18" name="Google Shape;18;p3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 name="Google Shape;19;p33"/>
          <p:cNvSpPr txBox="1">
            <a:spLocks noGrp="1"/>
          </p:cNvSpPr>
          <p:nvPr>
            <p:ph type="body" idx="1"/>
          </p:nvPr>
        </p:nvSpPr>
        <p:spPr>
          <a:xfrm>
            <a:off x="838200" y="1338515"/>
            <a:ext cx="10515600" cy="4351338"/>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1000"/>
              </a:spcBef>
              <a:spcAft>
                <a:spcPts val="0"/>
              </a:spcAft>
              <a:buClr>
                <a:srgbClr val="183F74"/>
              </a:buClr>
              <a:buSzPts val="2100"/>
              <a:buFont typeface="Arial"/>
              <a:buChar char="•"/>
              <a:defRPr sz="2100" b="0" i="0" u="none" strike="noStrike" cap="none">
                <a:solidFill>
                  <a:srgbClr val="183F74"/>
                </a:solidFill>
                <a:latin typeface="Tahoma"/>
                <a:ea typeface="Tahoma"/>
                <a:cs typeface="Tahoma"/>
                <a:sym typeface="Tahoma"/>
              </a:defRPr>
            </a:lvl1pPr>
            <a:lvl2pPr marL="914400" marR="0" lvl="1" indent="-342900" algn="l" rtl="0">
              <a:lnSpc>
                <a:spcPct val="90000"/>
              </a:lnSpc>
              <a:spcBef>
                <a:spcPts val="500"/>
              </a:spcBef>
              <a:spcAft>
                <a:spcPts val="0"/>
              </a:spcAft>
              <a:buClr>
                <a:srgbClr val="2C6CC0"/>
              </a:buClr>
              <a:buSzPts val="1800"/>
              <a:buFont typeface="Arial"/>
              <a:buChar char="•"/>
              <a:defRPr sz="1800" b="0" i="0" u="none" strike="noStrike" cap="none">
                <a:solidFill>
                  <a:srgbClr val="2C6CC0"/>
                </a:solidFill>
                <a:latin typeface="Tahoma"/>
                <a:ea typeface="Tahoma"/>
                <a:cs typeface="Tahoma"/>
                <a:sym typeface="Tahoma"/>
              </a:defRPr>
            </a:lvl2pPr>
            <a:lvl3pPr marL="1371600" marR="0" lvl="2" indent="-323850" algn="l" rtl="0">
              <a:lnSpc>
                <a:spcPct val="90000"/>
              </a:lnSpc>
              <a:spcBef>
                <a:spcPts val="500"/>
              </a:spcBef>
              <a:spcAft>
                <a:spcPts val="0"/>
              </a:spcAft>
              <a:buClr>
                <a:srgbClr val="393B41"/>
              </a:buClr>
              <a:buSzPts val="1500"/>
              <a:buFont typeface="Arial"/>
              <a:buChar char="•"/>
              <a:defRPr sz="1500" b="0" i="0" u="none" strike="noStrike" cap="none">
                <a:solidFill>
                  <a:srgbClr val="393B41"/>
                </a:solidFill>
                <a:latin typeface="Tahoma"/>
                <a:ea typeface="Tahoma"/>
                <a:cs typeface="Tahoma"/>
                <a:sym typeface="Tahoma"/>
              </a:defRPr>
            </a:lvl3pPr>
            <a:lvl4pPr marL="1828800" marR="0" lvl="3" indent="-342900" algn="l" rtl="0">
              <a:lnSpc>
                <a:spcPct val="90000"/>
              </a:lnSpc>
              <a:spcBef>
                <a:spcPts val="500"/>
              </a:spcBef>
              <a:spcAft>
                <a:spcPts val="0"/>
              </a:spcAft>
              <a:buClr>
                <a:srgbClr val="6F8135"/>
              </a:buClr>
              <a:buSzPts val="1800"/>
              <a:buFont typeface="Arial"/>
              <a:buChar char="•"/>
              <a:defRPr sz="1800" b="0" i="0" u="none" strike="noStrike" cap="none">
                <a:solidFill>
                  <a:srgbClr val="6F8135"/>
                </a:solidFill>
                <a:latin typeface="Tahoma"/>
                <a:ea typeface="Tahoma"/>
                <a:cs typeface="Tahoma"/>
                <a:sym typeface="Tahom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33"/>
          <p:cNvSpPr/>
          <p:nvPr/>
        </p:nvSpPr>
        <p:spPr>
          <a:xfrm>
            <a:off x="-25401" y="6307375"/>
            <a:ext cx="12242800" cy="557334"/>
          </a:xfrm>
          <a:prstGeom prst="rect">
            <a:avLst/>
          </a:prstGeom>
          <a:solidFill>
            <a:srgbClr val="2E75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21" name="Google Shape;21;p33"/>
          <p:cNvSpPr/>
          <p:nvPr/>
        </p:nvSpPr>
        <p:spPr>
          <a:xfrm>
            <a:off x="-25401" y="-10506"/>
            <a:ext cx="12217401" cy="1021770"/>
          </a:xfrm>
          <a:prstGeom prst="rect">
            <a:avLst/>
          </a:prstGeom>
          <a:gradFill>
            <a:gsLst>
              <a:gs pos="0">
                <a:srgbClr val="003066"/>
              </a:gs>
              <a:gs pos="58999">
                <a:srgbClr val="003066"/>
              </a:gs>
              <a:gs pos="100000">
                <a:srgbClr val="2C6CC0"/>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22" name="Google Shape;22;p33"/>
          <p:cNvSpPr txBox="1">
            <a:spLocks noGrp="1"/>
          </p:cNvSpPr>
          <p:nvPr>
            <p:ph type="title"/>
          </p:nvPr>
        </p:nvSpPr>
        <p:spPr>
          <a:xfrm>
            <a:off x="838200" y="168568"/>
            <a:ext cx="10515600" cy="71024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2550"/>
              <a:buFont typeface="Tahoma"/>
              <a:buNone/>
              <a:defRPr sz="2550" b="1" i="0" u="none" strike="noStrike" cap="none">
                <a:solidFill>
                  <a:schemeClr val="lt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cxnSp>
        <p:nvCxnSpPr>
          <p:cNvPr id="23" name="Google Shape;23;p33"/>
          <p:cNvCxnSpPr/>
          <p:nvPr/>
        </p:nvCxnSpPr>
        <p:spPr>
          <a:xfrm>
            <a:off x="-38100" y="1027907"/>
            <a:ext cx="12255501" cy="0"/>
          </a:xfrm>
          <a:prstGeom prst="straightConnector1">
            <a:avLst/>
          </a:prstGeom>
          <a:noFill/>
          <a:ln w="38100" cap="flat" cmpd="sng">
            <a:solidFill>
              <a:schemeClr val="accent4"/>
            </a:solidFill>
            <a:prstDash val="solid"/>
            <a:miter lim="800000"/>
            <a:headEnd type="none" w="sm" len="sm"/>
            <a:tailEnd type="none" w="sm" len="sm"/>
          </a:ln>
        </p:spPr>
      </p:cxnSp>
      <p:cxnSp>
        <p:nvCxnSpPr>
          <p:cNvPr id="24" name="Google Shape;24;p33"/>
          <p:cNvCxnSpPr/>
          <p:nvPr/>
        </p:nvCxnSpPr>
        <p:spPr>
          <a:xfrm>
            <a:off x="-36691" y="6307375"/>
            <a:ext cx="12255501" cy="0"/>
          </a:xfrm>
          <a:prstGeom prst="straightConnector1">
            <a:avLst/>
          </a:prstGeom>
          <a:noFill/>
          <a:ln w="38100" cap="flat" cmpd="sng">
            <a:solidFill>
              <a:schemeClr val="accent4"/>
            </a:solidFill>
            <a:prstDash val="solid"/>
            <a:miter lim="800000"/>
            <a:headEnd type="none" w="sm" len="sm"/>
            <a:tailEnd type="none" w="sm" len="sm"/>
          </a:ln>
        </p:spPr>
      </p:cxnSp>
      <p:pic>
        <p:nvPicPr>
          <p:cNvPr id="25" name="Google Shape;25;p3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960430" y="6420453"/>
            <a:ext cx="1987004" cy="301024"/>
          </a:xfrm>
          <a:prstGeom prst="rect">
            <a:avLst/>
          </a:prstGeom>
          <a:noFill/>
          <a:ln>
            <a:noFill/>
          </a:ln>
        </p:spPr>
      </p:pic>
    </p:spTree>
    <p:extLst>
      <p:ext uri="{BB962C8B-B14F-4D97-AF65-F5344CB8AC3E}">
        <p14:creationId xmlns:p14="http://schemas.microsoft.com/office/powerpoint/2010/main" val="367173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8200" y="365125"/>
            <a:ext cx="10515600" cy="1325700"/>
          </a:xfrm>
          <a:prstGeom prst="rect">
            <a:avLst/>
          </a:prstGeom>
          <a:noFill/>
          <a:ln>
            <a:noFill/>
          </a:ln>
        </p:spPr>
        <p:txBody>
          <a:bodyPr spcFirstLastPara="1" wrap="square" lIns="91425" tIns="91425" rIns="91425" bIns="91425" anchor="ctr" anchorCtr="0">
            <a:noAutofit/>
          </a:bodyPr>
          <a:lstStyle>
            <a:lvl1pPr marL="0" marR="0" lvl="0" indent="0" algn="l" rtl="0">
              <a:lnSpc>
                <a:spcPct val="90000"/>
              </a:lnSpc>
              <a:spcBef>
                <a:spcPts val="0"/>
              </a:spcBef>
              <a:spcAft>
                <a:spcPts val="0"/>
              </a:spcAft>
              <a:buClr>
                <a:srgbClr val="FFFF00"/>
              </a:buClr>
              <a:buSzPts val="1400"/>
              <a:buFont typeface="Calibri"/>
              <a:buNone/>
              <a:defRPr sz="4400" b="0" i="0" u="none" strike="noStrike" cap="none">
                <a:solidFill>
                  <a:srgbClr val="FFFF00"/>
                </a:solidFill>
                <a:latin typeface="Calibri"/>
                <a:ea typeface="Calibri"/>
                <a:cs typeface="Calibri"/>
                <a:sym typeface="Calibri"/>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2" name="Google Shape;22;p5"/>
          <p:cNvSpPr txBox="1">
            <a:spLocks noGrp="1"/>
          </p:cNvSpPr>
          <p:nvPr>
            <p:ph type="body" idx="1"/>
          </p:nvPr>
        </p:nvSpPr>
        <p:spPr>
          <a:xfrm>
            <a:off x="3399700" y="1776075"/>
            <a:ext cx="8135400" cy="43512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rgbClr val="FFFFFF"/>
              </a:buClr>
              <a:buSzPts val="2800"/>
              <a:buFont typeface="Arial"/>
              <a:buChar char="•"/>
              <a:defRPr sz="2800" b="0" i="0" u="none" strike="noStrike" cap="none">
                <a:solidFill>
                  <a:srgbClr val="FFFFFF"/>
                </a:solidFill>
                <a:latin typeface="Calibri"/>
                <a:ea typeface="Calibri"/>
                <a:cs typeface="Calibri"/>
                <a:sym typeface="Calibri"/>
              </a:defRPr>
            </a:lvl1pPr>
            <a:lvl2pPr marL="914400" marR="0" lvl="1" indent="-381000" algn="l" rtl="0">
              <a:lnSpc>
                <a:spcPct val="90000"/>
              </a:lnSpc>
              <a:spcBef>
                <a:spcPts val="500"/>
              </a:spcBef>
              <a:spcAft>
                <a:spcPts val="0"/>
              </a:spcAft>
              <a:buClr>
                <a:srgbClr val="FFFFFF"/>
              </a:buClr>
              <a:buSzPts val="2400"/>
              <a:buFont typeface="Arial"/>
              <a:buChar char="•"/>
              <a:defRPr sz="2400" b="0" i="0" u="none" strike="noStrike" cap="none">
                <a:solidFill>
                  <a:srgbClr val="FFFFFF"/>
                </a:solidFill>
                <a:latin typeface="Calibri"/>
                <a:ea typeface="Calibri"/>
                <a:cs typeface="Calibri"/>
                <a:sym typeface="Calibri"/>
              </a:defRPr>
            </a:lvl2pPr>
            <a:lvl3pPr marL="1371600" marR="0" lvl="2" indent="-355600" algn="l" rtl="0">
              <a:lnSpc>
                <a:spcPct val="90000"/>
              </a:lnSpc>
              <a:spcBef>
                <a:spcPts val="500"/>
              </a:spcBef>
              <a:spcAft>
                <a:spcPts val="0"/>
              </a:spcAft>
              <a:buClr>
                <a:srgbClr val="FFFFFF"/>
              </a:buClr>
              <a:buSzPts val="2000"/>
              <a:buFont typeface="Arial"/>
              <a:buChar char="•"/>
              <a:defRPr sz="2000" b="0" i="0" u="none" strike="noStrike" cap="none">
                <a:solidFill>
                  <a:srgbClr val="FFFFFF"/>
                </a:solidFill>
                <a:latin typeface="Calibri"/>
                <a:ea typeface="Calibri"/>
                <a:cs typeface="Calibri"/>
                <a:sym typeface="Calibri"/>
              </a:defRPr>
            </a:lvl3pPr>
            <a:lvl4pPr marL="1828800" marR="0" lvl="3" indent="-342900" algn="l" rtl="0">
              <a:lnSpc>
                <a:spcPct val="90000"/>
              </a:lnSpc>
              <a:spcBef>
                <a:spcPts val="500"/>
              </a:spcBef>
              <a:spcAft>
                <a:spcPts val="0"/>
              </a:spcAft>
              <a:buClr>
                <a:srgbClr val="FFFFFF"/>
              </a:buClr>
              <a:buSzPts val="1800"/>
              <a:buFont typeface="Arial"/>
              <a:buChar char="•"/>
              <a:defRPr sz="1800" b="0" i="0" u="none" strike="noStrike" cap="none">
                <a:solidFill>
                  <a:srgbClr val="FFFFFF"/>
                </a:solidFill>
                <a:latin typeface="Calibri"/>
                <a:ea typeface="Calibri"/>
                <a:cs typeface="Calibri"/>
                <a:sym typeface="Calibri"/>
              </a:defRPr>
            </a:lvl4pPr>
            <a:lvl5pPr marL="2286000" marR="0" lvl="4" indent="-342900" algn="l" rtl="0">
              <a:lnSpc>
                <a:spcPct val="90000"/>
              </a:lnSpc>
              <a:spcBef>
                <a:spcPts val="500"/>
              </a:spcBef>
              <a:spcAft>
                <a:spcPts val="0"/>
              </a:spcAft>
              <a:buClr>
                <a:srgbClr val="FFFFFF"/>
              </a:buClr>
              <a:buSzPts val="1800"/>
              <a:buFont typeface="Arial"/>
              <a:buChar char="•"/>
              <a:defRPr sz="1800" b="0" i="0" u="none" strike="noStrike" cap="none">
                <a:solidFill>
                  <a:srgbClr val="FFFFFF"/>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FFFF"/>
              </a:buClr>
              <a:buSzPts val="1800"/>
              <a:buFont typeface="Arial"/>
              <a:buChar char="•"/>
              <a:defRPr sz="1800" b="0" i="0" u="none" strike="noStrike" cap="none">
                <a:solidFill>
                  <a:srgbClr val="FFFFFF"/>
                </a:solidFill>
                <a:latin typeface="Calibri"/>
                <a:ea typeface="Calibri"/>
                <a:cs typeface="Calibri"/>
                <a:sym typeface="Calibri"/>
              </a:defRPr>
            </a:lvl6pPr>
            <a:lvl7pPr marL="3200400" marR="0" lvl="6" indent="-342900" algn="l" rtl="0">
              <a:lnSpc>
                <a:spcPct val="90000"/>
              </a:lnSpc>
              <a:spcBef>
                <a:spcPts val="500"/>
              </a:spcBef>
              <a:spcAft>
                <a:spcPts val="0"/>
              </a:spcAft>
              <a:buClr>
                <a:srgbClr val="FFFFFF"/>
              </a:buClr>
              <a:buSzPts val="1800"/>
              <a:buFont typeface="Arial"/>
              <a:buChar char="•"/>
              <a:defRPr sz="1800" b="0" i="0" u="none" strike="noStrike" cap="none">
                <a:solidFill>
                  <a:srgbClr val="FFFFFF"/>
                </a:solidFill>
                <a:latin typeface="Calibri"/>
                <a:ea typeface="Calibri"/>
                <a:cs typeface="Calibri"/>
                <a:sym typeface="Calibri"/>
              </a:defRPr>
            </a:lvl7pPr>
            <a:lvl8pPr marL="3657600" marR="0" lvl="7" indent="-342900" algn="l" rtl="0">
              <a:lnSpc>
                <a:spcPct val="90000"/>
              </a:lnSpc>
              <a:spcBef>
                <a:spcPts val="500"/>
              </a:spcBef>
              <a:spcAft>
                <a:spcPts val="0"/>
              </a:spcAft>
              <a:buClr>
                <a:srgbClr val="FFFFFF"/>
              </a:buClr>
              <a:buSzPts val="1800"/>
              <a:buFont typeface="Arial"/>
              <a:buChar char="•"/>
              <a:defRPr sz="1800" b="0" i="0" u="none" strike="noStrike" cap="none">
                <a:solidFill>
                  <a:srgbClr val="FFFFFF"/>
                </a:solidFill>
                <a:latin typeface="Calibri"/>
                <a:ea typeface="Calibri"/>
                <a:cs typeface="Calibri"/>
                <a:sym typeface="Calibri"/>
              </a:defRPr>
            </a:lvl8pPr>
            <a:lvl9pPr marL="4114800" marR="0" lvl="8" indent="-342900" algn="l" rtl="0">
              <a:lnSpc>
                <a:spcPct val="90000"/>
              </a:lnSpc>
              <a:spcBef>
                <a:spcPts val="500"/>
              </a:spcBef>
              <a:spcAft>
                <a:spcPts val="0"/>
              </a:spcAft>
              <a:buClr>
                <a:srgbClr val="FFFFFF"/>
              </a:buClr>
              <a:buSzPts val="1800"/>
              <a:buFont typeface="Arial"/>
              <a:buChar char="•"/>
              <a:defRPr sz="1800" b="0" i="0" u="none" strike="noStrike" cap="none">
                <a:solidFill>
                  <a:srgbClr val="FFFFFF"/>
                </a:solidFill>
                <a:latin typeface="Calibri"/>
                <a:ea typeface="Calibri"/>
                <a:cs typeface="Calibri"/>
                <a:sym typeface="Calibri"/>
              </a:defRPr>
            </a:lvl9pPr>
          </a:lstStyle>
          <a:p>
            <a:endParaRPr/>
          </a:p>
        </p:txBody>
      </p:sp>
      <p:sp>
        <p:nvSpPr>
          <p:cNvPr id="23" name="Google Shape;23;p5"/>
          <p:cNvSpPr txBox="1">
            <a:spLocks noGrp="1"/>
          </p:cNvSpPr>
          <p:nvPr>
            <p:ph type="dt" idx="10"/>
          </p:nvPr>
        </p:nvSpPr>
        <p:spPr>
          <a:xfrm>
            <a:off x="838200" y="6356350"/>
            <a:ext cx="2743200" cy="365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5"/>
          <p:cNvSpPr txBox="1">
            <a:spLocks noGrp="1"/>
          </p:cNvSpPr>
          <p:nvPr>
            <p:ph type="ftr" idx="11"/>
          </p:nvPr>
        </p:nvSpPr>
        <p:spPr>
          <a:xfrm>
            <a:off x="4038600" y="6356350"/>
            <a:ext cx="4114800" cy="3651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774860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895398"/>
      </p:ext>
    </p:extLst>
  </p:cSld>
  <p:clrMap bg1="lt1" tx1="dk1" bg2="lt2" tx2="dk2" accent1="accent1" accent2="accent2" accent3="accent3" accent4="accent4" accent5="accent5" accent6="accent6" hlink="hlink" folHlink="folHlink"/>
  <p:sldLayoutIdLst>
    <p:sldLayoutId id="2147483730" r:id="rId1"/>
    <p:sldLayoutId id="2147483727" r:id="rId2"/>
    <p:sldLayoutId id="2147483729" r:id="rId3"/>
    <p:sldLayoutId id="2147483731" r:id="rId4"/>
    <p:sldLayoutId id="2147483732" r:id="rId5"/>
    <p:sldLayoutId id="2147483733" r:id="rId6"/>
  </p:sldLayoutIdLst>
  <p:txStyles>
    <p:titleStyle>
      <a:lvl1pPr algn="l" defTabSz="914400" rtl="0" eaLnBrk="1" latinLnBrk="0" hangingPunct="1">
        <a:lnSpc>
          <a:spcPct val="90000"/>
        </a:lnSpc>
        <a:spcBef>
          <a:spcPct val="0"/>
        </a:spcBef>
        <a:buNone/>
        <a:defRPr sz="4400" kern="1200">
          <a:solidFill>
            <a:schemeClr val="tx1"/>
          </a:solidFill>
          <a:latin typeface="Fira Sans" panose="020B0503050000020004" pitchFamily="34" charset="0"/>
          <a:ea typeface="Fira Sans" panose="020B05030500000200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ra Sans" panose="020B0503050000020004" pitchFamily="34" charset="0"/>
          <a:ea typeface="Fira Sans" panose="020B050305000002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ra Sans" panose="020B0503050000020004" pitchFamily="34" charset="0"/>
          <a:ea typeface="Fira Sans" panose="020B050305000002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ra Sans" panose="020B0503050000020004" pitchFamily="34" charset="0"/>
          <a:ea typeface="Fira Sans" panose="020B050305000002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panose="020B0503050000020004" pitchFamily="34" charset="0"/>
          <a:ea typeface="Fira Sans" panose="020B050305000002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chart" Target="../charts/char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2.png"/><Relationship Id="rId3" Type="http://schemas.openxmlformats.org/officeDocument/2006/relationships/image" Target="../media/image19.png"/><Relationship Id="rId7" Type="http://schemas.openxmlformats.org/officeDocument/2006/relationships/diagramQuickStyle" Target="../diagrams/quickStyle3.xml"/><Relationship Id="rId12"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Layout" Target="../diagrams/layout3.xml"/><Relationship Id="rId11" Type="http://schemas.openxmlformats.org/officeDocument/2006/relationships/image" Target="../media/image38.png"/><Relationship Id="rId5" Type="http://schemas.openxmlformats.org/officeDocument/2006/relationships/diagramData" Target="../diagrams/data3.xml"/><Relationship Id="rId10" Type="http://schemas.openxmlformats.org/officeDocument/2006/relationships/image" Target="../media/image37.png"/><Relationship Id="rId4" Type="http://schemas.openxmlformats.org/officeDocument/2006/relationships/image" Target="../media/image20.svg"/><Relationship Id="rId9" Type="http://schemas.microsoft.com/office/2007/relationships/diagramDrawing" Target="../diagrams/drawing3.xml"/><Relationship Id="rId1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jpeg"/><Relationship Id="rId7" Type="http://schemas.openxmlformats.org/officeDocument/2006/relationships/image" Target="../media/image49.jpg"/><Relationship Id="rId12" Type="http://schemas.openxmlformats.org/officeDocument/2006/relationships/image" Target="../media/image54.png"/><Relationship Id="rId17" Type="http://schemas.openxmlformats.org/officeDocument/2006/relationships/image" Target="../media/image44.png"/><Relationship Id="rId2" Type="http://schemas.openxmlformats.org/officeDocument/2006/relationships/notesSlide" Target="../notesSlides/notesSlide9.xml"/><Relationship Id="rId16" Type="http://schemas.openxmlformats.org/officeDocument/2006/relationships/hyperlink" Target="https://student.engr.ucr.edu/" TargetMode="External"/><Relationship Id="rId1" Type="http://schemas.openxmlformats.org/officeDocument/2006/relationships/slideLayout" Target="../slideLayouts/slideLayout5.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g"/><Relationship Id="rId15" Type="http://schemas.openxmlformats.org/officeDocument/2006/relationships/hyperlink" Target="mailto:rsmith@engr.ucr.edu" TargetMode="External"/><Relationship Id="rId10" Type="http://schemas.openxmlformats.org/officeDocument/2006/relationships/image" Target="../media/image52.jpg"/><Relationship Id="rId4" Type="http://schemas.openxmlformats.org/officeDocument/2006/relationships/image" Target="../media/image46.jpg"/><Relationship Id="rId9" Type="http://schemas.openxmlformats.org/officeDocument/2006/relationships/image" Target="../media/image51.jpeg"/><Relationship Id="rId14" Type="http://schemas.openxmlformats.org/officeDocument/2006/relationships/image" Target="../media/image56.jpeg"/></Relationships>
</file>

<file path=ppt/slides/_rels/slide21.xml.rels><?xml version="1.0" encoding="UTF-8" standalone="yes"?>
<Relationships xmlns="http://schemas.openxmlformats.org/package/2006/relationships"><Relationship Id="rId8" Type="http://schemas.openxmlformats.org/officeDocument/2006/relationships/hyperlink" Target="https://ucrmesa.weebly.com/" TargetMode="External"/><Relationship Id="rId3" Type="http://schemas.openxmlformats.org/officeDocument/2006/relationships/hyperlink" Target="https://mesa.engr.ucr.edu/" TargetMode="External"/><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hyperlink" Target="mailto:carlosg@engr.ucr.ed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mailto:gruiz@engr.ucr.edu" TargetMode="External"/><Relationship Id="rId5" Type="http://schemas.openxmlformats.org/officeDocument/2006/relationships/hyperlink" Target="https://bcoelc.com/organizations" TargetMode="External"/><Relationship Id="rId4" Type="http://schemas.openxmlformats.org/officeDocument/2006/relationships/hyperlink" Target="https://transfer.engr.ucr.edu/"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well.ucr.edu/" TargetMode="External"/><Relationship Id="rId3" Type="http://schemas.openxmlformats.org/officeDocument/2006/relationships/hyperlink" Target="https://arc.ucr.edu/" TargetMode="External"/><Relationship Id="rId7" Type="http://schemas.openxmlformats.org/officeDocument/2006/relationships/hyperlink" Target="http://conduct.ucr.edu/"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hyperlink" Target="http://ir.ucr.edu/" TargetMode="External"/><Relationship Id="rId11" Type="http://schemas.openxmlformats.org/officeDocument/2006/relationships/hyperlink" Target="http://www.onlineethics.org/" TargetMode="External"/><Relationship Id="rId5" Type="http://schemas.openxmlformats.org/officeDocument/2006/relationships/hyperlink" Target="http://careers.ucr.edu/" TargetMode="External"/><Relationship Id="rId10" Type="http://schemas.openxmlformats.org/officeDocument/2006/relationships/hyperlink" Target="https://deanofstudents.ucr.edu/diversity" TargetMode="External"/><Relationship Id="rId4" Type="http://schemas.openxmlformats.org/officeDocument/2006/relationships/hyperlink" Target="http://counseling.ucr.edu/" TargetMode="External"/><Relationship Id="rId9" Type="http://schemas.openxmlformats.org/officeDocument/2006/relationships/hyperlink" Target="http://out.ucr.edu/"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graduate.ucr.edu/deadlines" TargetMode="External"/><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mailto:halbrecht@engr.ucr.edu" TargetMode="External"/><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hyperlink" Target="mailto:jessica@wcgec.ucr.edu" TargetMode="External"/><Relationship Id="rId4" Type="http://schemas.openxmlformats.org/officeDocument/2006/relationships/hyperlink" Target="mailto:breese@engr.ucr.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mailto:barth@ucr.edu"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g"/><Relationship Id="rId7"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20.svg"/><Relationship Id="rId7" Type="http://schemas.openxmlformats.org/officeDocument/2006/relationships/image" Target="../media/image73.jpe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jpeg"/></Relationships>
</file>

<file path=ppt/slides/_rels/slide3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6.pn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hyperlink" Target="mailto:katie.meumann@ucr.edu" TargetMode="External"/><Relationship Id="rId5" Type="http://schemas.openxmlformats.org/officeDocument/2006/relationships/hyperlink" Target="mailto:Alissa.rackstraw@ucr.edu" TargetMode="External"/><Relationship Id="rId4" Type="http://schemas.openxmlformats.org/officeDocument/2006/relationships/image" Target="../media/image20.svg"/></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mailto:systems@engr.ucr.edu" TargetMode="External"/><Relationship Id="rId7" Type="http://schemas.openxmlformats.org/officeDocument/2006/relationships/image" Target="../media/image20.sv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hyperlink" Target="http://systems.engr.ucr.edu/helpdesk.html" TargetMode="External"/><Relationship Id="rId4" Type="http://schemas.openxmlformats.org/officeDocument/2006/relationships/hyperlink" Target="http://systems.engr.ucr.edu/" TargetMode="External"/><Relationship Id="rId9" Type="http://schemas.openxmlformats.org/officeDocument/2006/relationships/image" Target="../media/image77.jpeg"/></Relationships>
</file>

<file path=ppt/slides/_rels/slide4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78.jpeg"/><Relationship Id="rId5" Type="http://schemas.openxmlformats.org/officeDocument/2006/relationships/hyperlink" Target="mailto:coegrads@engr.ucr.edu" TargetMode="Externa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79.jpeg"/><Relationship Id="rId5" Type="http://schemas.openxmlformats.org/officeDocument/2006/relationships/hyperlink" Target="https://systems.engr.ucr.edu/" TargetMode="Externa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80.jpe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21.jpeg"/></Relationships>
</file>

<file path=ppt/slides/_rels/slide6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20.svg"/><Relationship Id="rId2" Type="http://schemas.openxmlformats.org/officeDocument/2006/relationships/image" Target="../media/image99.jpe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02.jpeg"/><Relationship Id="rId4" Type="http://schemas.openxmlformats.org/officeDocument/2006/relationships/image" Target="../media/image101.jpeg"/></Relationships>
</file>

<file path=ppt/slides/_rels/slide6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05.jpe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22.jpeg"/></Relationships>
</file>

<file path=ppt/slides/_rels/slide7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4.png"/><Relationship Id="rId3" Type="http://schemas.openxmlformats.org/officeDocument/2006/relationships/image" Target="../media/image46.jpg"/><Relationship Id="rId7" Type="http://schemas.openxmlformats.org/officeDocument/2006/relationships/image" Target="../media/image50.png"/><Relationship Id="rId12"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9.jpg"/><Relationship Id="rId11" Type="http://schemas.openxmlformats.org/officeDocument/2006/relationships/hyperlink" Target="mailto:rsmith@engr.ucr.edu" TargetMode="External"/><Relationship Id="rId5" Type="http://schemas.openxmlformats.org/officeDocument/2006/relationships/image" Target="../media/image48.jpeg"/><Relationship Id="rId15" Type="http://schemas.openxmlformats.org/officeDocument/2006/relationships/image" Target="../media/image56.jpeg"/><Relationship Id="rId10" Type="http://schemas.openxmlformats.org/officeDocument/2006/relationships/hyperlink" Target="https://student.engr.ucr.edu/" TargetMode="External"/><Relationship Id="rId4" Type="http://schemas.openxmlformats.org/officeDocument/2006/relationships/image" Target="../media/image47.jpg"/><Relationship Id="rId9" Type="http://schemas.openxmlformats.org/officeDocument/2006/relationships/image" Target="../media/image52.jpg"/><Relationship Id="rId14" Type="http://schemas.openxmlformats.org/officeDocument/2006/relationships/image" Target="../media/image55.png"/></Relationships>
</file>

<file path=ppt/slides/_rels/slide7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106.jp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7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110.jpe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1.jpeg"/><Relationship Id="rId7" Type="http://schemas.openxmlformats.org/officeDocument/2006/relationships/image" Target="../media/image11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12.png"/><Relationship Id="rId5" Type="http://schemas.openxmlformats.org/officeDocument/2006/relationships/image" Target="../media/image20.svg"/><Relationship Id="rId10" Type="http://schemas.openxmlformats.org/officeDocument/2006/relationships/image" Target="../media/image116.png"/><Relationship Id="rId4" Type="http://schemas.openxmlformats.org/officeDocument/2006/relationships/image" Target="../media/image19.png"/><Relationship Id="rId9" Type="http://schemas.openxmlformats.org/officeDocument/2006/relationships/image" Target="../media/image115.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openxmlformats.org/officeDocument/2006/relationships/image" Target="../media/image27.png"/><Relationship Id="rId3" Type="http://schemas.openxmlformats.org/officeDocument/2006/relationships/image" Target="../media/image20.svg"/><Relationship Id="rId21" Type="http://schemas.openxmlformats.org/officeDocument/2006/relationships/image" Target="../media/image29.pn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image" Target="../media/image26.png"/><Relationship Id="rId2" Type="http://schemas.openxmlformats.org/officeDocument/2006/relationships/image" Target="../media/image19.png"/><Relationship Id="rId16" Type="http://schemas.openxmlformats.org/officeDocument/2006/relationships/image" Target="../media/image25.png"/><Relationship Id="rId20"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image" Target="../media/image24.png"/><Relationship Id="rId23" Type="http://schemas.openxmlformats.org/officeDocument/2006/relationships/image" Target="../media/image2.png"/><Relationship Id="rId10" Type="http://schemas.openxmlformats.org/officeDocument/2006/relationships/diagramLayout" Target="../diagrams/layout2.xml"/><Relationship Id="rId19"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23.png"/><Relationship Id="rId22" Type="http://schemas.openxmlformats.org/officeDocument/2006/relationships/image" Target="../media/image30.png"/></Relationships>
</file>

<file path=ppt/slides/_rels/slide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20.svg"/></Relationships>
</file>

<file path=ppt/slides/_rels/slide81.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1.png"/><Relationship Id="rId2" Type="http://schemas.openxmlformats.org/officeDocument/2006/relationships/image" Target="../media/image119.jpe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0.svg"/><Relationship Id="rId4" Type="http://schemas.openxmlformats.org/officeDocument/2006/relationships/image" Target="../media/image19.png"/></Relationships>
</file>

<file path=ppt/slides/_rels/slide8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122.jpe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123.jpeg"/><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jpeg"/><Relationship Id="rId7" Type="http://schemas.openxmlformats.org/officeDocument/2006/relationships/image" Target="../media/image12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27.png"/><Relationship Id="rId11" Type="http://schemas.openxmlformats.org/officeDocument/2006/relationships/image" Target="../media/image2.png"/><Relationship Id="rId5" Type="http://schemas.openxmlformats.org/officeDocument/2006/relationships/image" Target="../media/image126.png"/><Relationship Id="rId10" Type="http://schemas.openxmlformats.org/officeDocument/2006/relationships/image" Target="../media/image20.svg"/><Relationship Id="rId4" Type="http://schemas.openxmlformats.org/officeDocument/2006/relationships/image" Target="../media/image125.png"/><Relationship Id="rId9" Type="http://schemas.openxmlformats.org/officeDocument/2006/relationships/image" Target="../media/image19.png"/></Relationships>
</file>

<file path=ppt/slides/_rels/slide85.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2.png"/><Relationship Id="rId2" Type="http://schemas.openxmlformats.org/officeDocument/2006/relationships/image" Target="../media/image130.jpeg"/><Relationship Id="rId1" Type="http://schemas.openxmlformats.org/officeDocument/2006/relationships/slideLayout" Target="../slideLayouts/slideLayout3.xml"/><Relationship Id="rId6" Type="http://schemas.openxmlformats.org/officeDocument/2006/relationships/image" Target="../media/image132.png"/><Relationship Id="rId5" Type="http://schemas.openxmlformats.org/officeDocument/2006/relationships/image" Target="../media/image20.svg"/><Relationship Id="rId4" Type="http://schemas.openxmlformats.org/officeDocument/2006/relationships/image" Target="../media/image19.png"/></Relationships>
</file>

<file path=ppt/slides/_rels/slide8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9.png"/><Relationship Id="rId7" Type="http://schemas.openxmlformats.org/officeDocument/2006/relationships/hyperlink" Target="mailto:htomlinson@engr.ucr.edu" TargetMode="External"/><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hyperlink" Target="mailto:mmorgan@engr.ucr.edu" TargetMode="External"/><Relationship Id="rId5" Type="http://schemas.openxmlformats.org/officeDocument/2006/relationships/hyperlink" Target="mailto:hrolak@engr.ucr.edu" TargetMode="External"/><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9.png"/><Relationship Id="rId7" Type="http://schemas.openxmlformats.org/officeDocument/2006/relationships/image" Target="../media/image34.jpeg"/><Relationship Id="rId2" Type="http://schemas.openxmlformats.org/officeDocument/2006/relationships/image" Target="../media/image31.emf"/><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20.svg"/><Relationship Id="rId9"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AF54B18-1E70-D449-A3EC-9239163ED0CD}"/>
              </a:ext>
            </a:extLst>
          </p:cNvPr>
          <p:cNvGrpSpPr/>
          <p:nvPr/>
        </p:nvGrpSpPr>
        <p:grpSpPr>
          <a:xfrm>
            <a:off x="-18411" y="-6137"/>
            <a:ext cx="12212457" cy="6873342"/>
            <a:chOff x="-18411" y="-6137"/>
            <a:chExt cx="12212457" cy="6873342"/>
          </a:xfrm>
        </p:grpSpPr>
        <p:sp>
          <p:nvSpPr>
            <p:cNvPr id="10" name="Freeform 9">
              <a:extLst>
                <a:ext uri="{FF2B5EF4-FFF2-40B4-BE49-F238E27FC236}">
                  <a16:creationId xmlns:a16="http://schemas.microsoft.com/office/drawing/2014/main" id="{477FB2E0-C8C5-B54F-999D-475D5623CDDB}"/>
                </a:ext>
              </a:extLst>
            </p:cNvPr>
            <p:cNvSpPr/>
            <p:nvPr/>
          </p:nvSpPr>
          <p:spPr>
            <a:xfrm>
              <a:off x="-18411" y="3031635"/>
              <a:ext cx="12212457" cy="3835570"/>
            </a:xfrm>
            <a:custGeom>
              <a:avLst/>
              <a:gdLst>
                <a:gd name="connsiteX0" fmla="*/ 0 w 12212457"/>
                <a:gd name="connsiteY0" fmla="*/ 2718652 h 3835570"/>
                <a:gd name="connsiteX1" fmla="*/ 0 w 12212457"/>
                <a:gd name="connsiteY1" fmla="*/ 3835570 h 3835570"/>
                <a:gd name="connsiteX2" fmla="*/ 153423 w 12212457"/>
                <a:gd name="connsiteY2" fmla="*/ 3835570 h 3835570"/>
                <a:gd name="connsiteX3" fmla="*/ 5443442 w 12212457"/>
                <a:gd name="connsiteY3" fmla="*/ 3835570 h 3835570"/>
                <a:gd name="connsiteX4" fmla="*/ 12212457 w 12212457"/>
                <a:gd name="connsiteY4" fmla="*/ 619828 h 3835570"/>
                <a:gd name="connsiteX5" fmla="*/ 12212457 w 12212457"/>
                <a:gd name="connsiteY5" fmla="*/ 0 h 3835570"/>
                <a:gd name="connsiteX6" fmla="*/ 0 w 12212457"/>
                <a:gd name="connsiteY6" fmla="*/ 2718652 h 383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457" h="3835570">
                  <a:moveTo>
                    <a:pt x="0" y="2718652"/>
                  </a:moveTo>
                  <a:lnTo>
                    <a:pt x="0" y="3835570"/>
                  </a:lnTo>
                  <a:lnTo>
                    <a:pt x="153423" y="3835570"/>
                  </a:lnTo>
                  <a:lnTo>
                    <a:pt x="5443442" y="3835570"/>
                  </a:lnTo>
                  <a:lnTo>
                    <a:pt x="12212457" y="619828"/>
                  </a:lnTo>
                  <a:lnTo>
                    <a:pt x="12212457" y="0"/>
                  </a:lnTo>
                  <a:lnTo>
                    <a:pt x="0" y="2718652"/>
                  </a:lnTo>
                  <a:close/>
                </a:path>
              </a:pathLst>
            </a:custGeom>
            <a:solidFill>
              <a:srgbClr val="F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69FD79F2-2E51-0C40-96CB-189599A623FE}"/>
                </a:ext>
              </a:extLst>
            </p:cNvPr>
            <p:cNvSpPr/>
            <p:nvPr/>
          </p:nvSpPr>
          <p:spPr>
            <a:xfrm>
              <a:off x="-18411" y="-6137"/>
              <a:ext cx="12210411" cy="5842341"/>
            </a:xfrm>
            <a:custGeom>
              <a:avLst/>
              <a:gdLst>
                <a:gd name="connsiteX0" fmla="*/ 0 w 12046760"/>
                <a:gd name="connsiteY0" fmla="*/ 5842341 h 5842341"/>
                <a:gd name="connsiteX1" fmla="*/ 1460585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046760"/>
                <a:gd name="connsiteY0" fmla="*/ 5842341 h 5842341"/>
                <a:gd name="connsiteX1" fmla="*/ 12274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046760 w 12194047"/>
                <a:gd name="connsiteY3" fmla="*/ 5842341 h 5842341"/>
                <a:gd name="connsiteX4" fmla="*/ 0 w 12194047"/>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194046 w 12194047"/>
                <a:gd name="connsiteY3" fmla="*/ 3080730 h 5842341"/>
                <a:gd name="connsiteX4" fmla="*/ 0 w 12194047"/>
                <a:gd name="connsiteY4" fmla="*/ 5842341 h 584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047" h="5842341">
                  <a:moveTo>
                    <a:pt x="0" y="5842341"/>
                  </a:moveTo>
                  <a:cubicBezTo>
                    <a:pt x="4091" y="3894894"/>
                    <a:pt x="8183" y="1947447"/>
                    <a:pt x="12274" y="0"/>
                  </a:cubicBezTo>
                  <a:lnTo>
                    <a:pt x="12194047" y="6137"/>
                  </a:lnTo>
                  <a:cubicBezTo>
                    <a:pt x="12194047" y="1031001"/>
                    <a:pt x="12194046" y="2055866"/>
                    <a:pt x="12194046" y="3080730"/>
                  </a:cubicBezTo>
                  <a:lnTo>
                    <a:pt x="0" y="5842341"/>
                  </a:lnTo>
                  <a:close/>
                </a:path>
              </a:pathLst>
            </a:cu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 name="TextBox 10">
            <a:extLst>
              <a:ext uri="{FF2B5EF4-FFF2-40B4-BE49-F238E27FC236}">
                <a16:creationId xmlns:a16="http://schemas.microsoft.com/office/drawing/2014/main" id="{1B92A8F9-FF41-8F44-BF9E-797DE5FBF7A6}"/>
              </a:ext>
            </a:extLst>
          </p:cNvPr>
          <p:cNvSpPr txBox="1"/>
          <p:nvPr/>
        </p:nvSpPr>
        <p:spPr>
          <a:xfrm>
            <a:off x="617551" y="1872010"/>
            <a:ext cx="9218780" cy="964367"/>
          </a:xfrm>
          <a:prstGeom prst="rect">
            <a:avLst/>
          </a:prstGeom>
          <a:noFill/>
        </p:spPr>
        <p:txBody>
          <a:bodyPr wrap="square" lIns="0" tIns="91440" rIns="0" bIns="0" rtlCol="0">
            <a:spAutoFit/>
          </a:bodyPr>
          <a:lstStyle/>
          <a:p>
            <a:pPr>
              <a:lnSpc>
                <a:spcPts val="6820"/>
              </a:lnSpc>
            </a:pPr>
            <a:r>
              <a:rPr lang="en-US" sz="6000" b="1" spc="-150" dirty="0">
                <a:solidFill>
                  <a:schemeClr val="bg1"/>
                </a:solidFill>
                <a:latin typeface="Arial" panose="020B0604020202020204" pitchFamily="34" charset="0"/>
                <a:ea typeface="Fira Sans Medium" panose="020B0503050000020004" pitchFamily="34" charset="0"/>
                <a:cs typeface="Arial" panose="020B0604020202020204" pitchFamily="34" charset="0"/>
              </a:rPr>
              <a:t>New Faculty Orientation</a:t>
            </a:r>
          </a:p>
        </p:txBody>
      </p:sp>
      <p:sp>
        <p:nvSpPr>
          <p:cNvPr id="13" name="TextBox 12">
            <a:extLst>
              <a:ext uri="{FF2B5EF4-FFF2-40B4-BE49-F238E27FC236}">
                <a16:creationId xmlns:a16="http://schemas.microsoft.com/office/drawing/2014/main" id="{508FD533-CF81-2F46-A1CA-7D15D717BFB2}"/>
              </a:ext>
            </a:extLst>
          </p:cNvPr>
          <p:cNvSpPr txBox="1"/>
          <p:nvPr/>
        </p:nvSpPr>
        <p:spPr>
          <a:xfrm>
            <a:off x="617551" y="2877515"/>
            <a:ext cx="4904708" cy="769441"/>
          </a:xfrm>
          <a:prstGeom prst="rect">
            <a:avLst/>
          </a:prstGeom>
          <a:noFill/>
        </p:spPr>
        <p:txBody>
          <a:bodyPr wrap="square" rtlCol="0">
            <a:spAutoFit/>
          </a:bodyPr>
          <a:lstStyle/>
          <a:p>
            <a:r>
              <a:rPr lang="en-US" sz="2200" b="1" dirty="0">
                <a:solidFill>
                  <a:srgbClr val="FFB81D"/>
                </a:solidFill>
                <a:latin typeface="Arial" panose="020B0604020202020204" pitchFamily="34" charset="0"/>
                <a:cs typeface="Arial" panose="020B0604020202020204" pitchFamily="34" charset="0"/>
              </a:rPr>
              <a:t>Rajiv Gupta</a:t>
            </a:r>
          </a:p>
          <a:p>
            <a:r>
              <a:rPr lang="en-US" sz="2200" dirty="0">
                <a:solidFill>
                  <a:srgbClr val="FFB81D"/>
                </a:solidFill>
                <a:latin typeface="Arial" panose="020B0604020202020204" pitchFamily="34" charset="0"/>
                <a:ea typeface="Fira Sans" panose="020B0503050000020004" pitchFamily="34" charset="0"/>
                <a:cs typeface="Arial" panose="020B0604020202020204" pitchFamily="34" charset="0"/>
              </a:rPr>
              <a:t>Associate Dean, Academic Personnel</a:t>
            </a:r>
          </a:p>
        </p:txBody>
      </p:sp>
      <p:pic>
        <p:nvPicPr>
          <p:cNvPr id="2" name="Picture 1">
            <a:extLst>
              <a:ext uri="{FF2B5EF4-FFF2-40B4-BE49-F238E27FC236}">
                <a16:creationId xmlns:a16="http://schemas.microsoft.com/office/drawing/2014/main" id="{072BE31E-97AD-F2F7-3343-344E341FC8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63911" y="6164782"/>
            <a:ext cx="2006506" cy="582534"/>
          </a:xfrm>
          <a:prstGeom prst="rect">
            <a:avLst/>
          </a:prstGeom>
        </p:spPr>
      </p:pic>
    </p:spTree>
    <p:extLst>
      <p:ext uri="{BB962C8B-B14F-4D97-AF65-F5344CB8AC3E}">
        <p14:creationId xmlns:p14="http://schemas.microsoft.com/office/powerpoint/2010/main" val="1903239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55526" y="532159"/>
            <a:ext cx="626969" cy="286821"/>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10972800" cy="769441"/>
          </a:xfrm>
          <a:prstGeom prst="rect">
            <a:avLst/>
          </a:prstGeom>
          <a:noFill/>
        </p:spPr>
        <p:txBody>
          <a:bodyPr wrap="square" lIns="0" tIns="0" rIns="0" bIns="0" rtlCol="0">
            <a:spAutoFit/>
          </a:bodyPr>
          <a:lstStyle/>
          <a:p>
            <a:pPr algn="ctr"/>
            <a:r>
              <a:rPr lang="en-US" sz="5000" b="1" dirty="0">
                <a:solidFill>
                  <a:srgbClr val="003DA5"/>
                </a:solidFill>
                <a:latin typeface="Arial" panose="020B0604020202020204" pitchFamily="34" charset="0"/>
                <a:ea typeface="Fira Sans Medium" panose="020B0503050000020004" pitchFamily="34" charset="0"/>
                <a:cs typeface="Arial" panose="020B0604020202020204" pitchFamily="34" charset="0"/>
              </a:rPr>
              <a:t>Distinguished Faculty</a:t>
            </a:r>
            <a:endParaRPr lang="en-US" sz="50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1" name="TextBox 20">
            <a:extLst>
              <a:ext uri="{FF2B5EF4-FFF2-40B4-BE49-F238E27FC236}">
                <a16:creationId xmlns:a16="http://schemas.microsoft.com/office/drawing/2014/main" id="{D45CF552-2CF2-EF40-BA67-3CB3E0401454}"/>
              </a:ext>
            </a:extLst>
          </p:cNvPr>
          <p:cNvSpPr txBox="1"/>
          <p:nvPr/>
        </p:nvSpPr>
        <p:spPr>
          <a:xfrm>
            <a:off x="282522" y="3203106"/>
            <a:ext cx="2238955" cy="553998"/>
          </a:xfrm>
          <a:prstGeom prst="rect">
            <a:avLst/>
          </a:prstGeom>
          <a:noFill/>
        </p:spPr>
        <p:txBody>
          <a:bodyPr wrap="square" lIns="0" tIns="0" rIns="0" bIns="0" rtlCol="0">
            <a:spAutoFit/>
          </a:bodyPr>
          <a:lstStyle/>
          <a:p>
            <a:pPr algn="ctr"/>
            <a:r>
              <a:rPr lang="en-US" b="1" dirty="0">
                <a:solidFill>
                  <a:srgbClr val="003DA5"/>
                </a:solidFill>
                <a:ea typeface="Fira Sans" panose="020B0503050000020004" pitchFamily="34" charset="0"/>
              </a:rPr>
              <a:t>Fellows of Professional Societies</a:t>
            </a:r>
          </a:p>
        </p:txBody>
      </p:sp>
      <p:sp>
        <p:nvSpPr>
          <p:cNvPr id="22" name="TextBox 21">
            <a:extLst>
              <a:ext uri="{FF2B5EF4-FFF2-40B4-BE49-F238E27FC236}">
                <a16:creationId xmlns:a16="http://schemas.microsoft.com/office/drawing/2014/main" id="{80FA824B-CFE6-F543-8BC8-5EA16F1CAEFD}"/>
              </a:ext>
            </a:extLst>
          </p:cNvPr>
          <p:cNvSpPr txBox="1"/>
          <p:nvPr/>
        </p:nvSpPr>
        <p:spPr>
          <a:xfrm>
            <a:off x="261318" y="2433763"/>
            <a:ext cx="2281361" cy="677108"/>
          </a:xfrm>
          <a:prstGeom prst="rect">
            <a:avLst/>
          </a:prstGeom>
          <a:noFill/>
        </p:spPr>
        <p:txBody>
          <a:bodyPr wrap="square" lIns="0" tIns="0" rIns="0" bIns="0" rtlCol="0">
            <a:spAutoFit/>
          </a:bodyPr>
          <a:lstStyle/>
          <a:p>
            <a:pPr algn="ctr"/>
            <a:r>
              <a:rPr lang="en-US" sz="4400" b="1" dirty="0">
                <a:solidFill>
                  <a:srgbClr val="FFB81D"/>
                </a:solidFill>
                <a:latin typeface="Arial" panose="020B0604020202020204" pitchFamily="34" charset="0"/>
                <a:ea typeface="Fira Sans" panose="020B0503050000020004" pitchFamily="34" charset="0"/>
                <a:cs typeface="Arial" panose="020B0604020202020204" pitchFamily="34" charset="0"/>
              </a:rPr>
              <a:t>100+</a:t>
            </a:r>
            <a:endParaRPr lang="en-US" sz="4400" b="1" dirty="0">
              <a:solidFill>
                <a:srgbClr val="FFB81D"/>
              </a:solidFill>
              <a:latin typeface="Arial" panose="020B0604020202020204" pitchFamily="34" charset="0"/>
              <a:ea typeface="Fira Sans Book" panose="020B05030500000200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E37CC204-230F-9746-BACF-03A5CDBCF006}"/>
              </a:ext>
            </a:extLst>
          </p:cNvPr>
          <p:cNvCxnSpPr/>
          <p:nvPr/>
        </p:nvCxnSpPr>
        <p:spPr>
          <a:xfrm>
            <a:off x="282522" y="3876853"/>
            <a:ext cx="2238955"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A394E91-2618-FD43-9D4E-40DF702A18DB}"/>
              </a:ext>
            </a:extLst>
          </p:cNvPr>
          <p:cNvSpPr txBox="1"/>
          <p:nvPr/>
        </p:nvSpPr>
        <p:spPr>
          <a:xfrm>
            <a:off x="3478459" y="3203106"/>
            <a:ext cx="2238955" cy="553998"/>
          </a:xfrm>
          <a:prstGeom prst="rect">
            <a:avLst/>
          </a:prstGeom>
          <a:noFill/>
        </p:spPr>
        <p:txBody>
          <a:bodyPr wrap="square" lIns="0" tIns="0" rIns="0" bIns="0" rtlCol="0">
            <a:spAutoFit/>
          </a:bodyPr>
          <a:lstStyle/>
          <a:p>
            <a:pPr algn="ctr"/>
            <a:r>
              <a:rPr lang="en-US" b="1" dirty="0">
                <a:solidFill>
                  <a:srgbClr val="003DA5"/>
                </a:solidFill>
                <a:ea typeface="Fira Sans" panose="020B0503050000020004" pitchFamily="34" charset="0"/>
              </a:rPr>
              <a:t>NSF CAREER and Young Investigator Awards</a:t>
            </a:r>
          </a:p>
        </p:txBody>
      </p:sp>
      <p:sp>
        <p:nvSpPr>
          <p:cNvPr id="26" name="TextBox 25">
            <a:extLst>
              <a:ext uri="{FF2B5EF4-FFF2-40B4-BE49-F238E27FC236}">
                <a16:creationId xmlns:a16="http://schemas.microsoft.com/office/drawing/2014/main" id="{63F0AA74-4AC8-8948-B2ED-96A8C3543121}"/>
              </a:ext>
            </a:extLst>
          </p:cNvPr>
          <p:cNvSpPr txBox="1"/>
          <p:nvPr/>
        </p:nvSpPr>
        <p:spPr>
          <a:xfrm>
            <a:off x="3457255" y="2433763"/>
            <a:ext cx="2281361" cy="677108"/>
          </a:xfrm>
          <a:prstGeom prst="rect">
            <a:avLst/>
          </a:prstGeom>
          <a:noFill/>
        </p:spPr>
        <p:txBody>
          <a:bodyPr wrap="square" lIns="0" tIns="0" rIns="0" bIns="0" rtlCol="0">
            <a:spAutoFit/>
          </a:bodyPr>
          <a:lstStyle/>
          <a:p>
            <a:pPr algn="ctr"/>
            <a:r>
              <a:rPr lang="en-US" sz="4400" b="1" dirty="0">
                <a:solidFill>
                  <a:srgbClr val="FFB81D"/>
                </a:solidFill>
                <a:latin typeface="Arial" panose="020B0604020202020204" pitchFamily="34" charset="0"/>
                <a:ea typeface="Fira Sans Book" panose="020B0503050000020004" pitchFamily="34" charset="0"/>
                <a:cs typeface="Arial" panose="020B0604020202020204" pitchFamily="34" charset="0"/>
              </a:rPr>
              <a:t>84</a:t>
            </a:r>
          </a:p>
        </p:txBody>
      </p:sp>
      <p:cxnSp>
        <p:nvCxnSpPr>
          <p:cNvPr id="27" name="Straight Connector 26">
            <a:extLst>
              <a:ext uri="{FF2B5EF4-FFF2-40B4-BE49-F238E27FC236}">
                <a16:creationId xmlns:a16="http://schemas.microsoft.com/office/drawing/2014/main" id="{9F718D53-A1DA-F74E-B728-E851494B91D9}"/>
              </a:ext>
            </a:extLst>
          </p:cNvPr>
          <p:cNvCxnSpPr/>
          <p:nvPr/>
        </p:nvCxnSpPr>
        <p:spPr>
          <a:xfrm>
            <a:off x="3478459" y="3876853"/>
            <a:ext cx="2238955"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806B91C-DE69-FD4E-963E-354786533369}"/>
              </a:ext>
            </a:extLst>
          </p:cNvPr>
          <p:cNvSpPr txBox="1"/>
          <p:nvPr/>
        </p:nvSpPr>
        <p:spPr>
          <a:xfrm>
            <a:off x="6410383" y="3203106"/>
            <a:ext cx="2238955" cy="553998"/>
          </a:xfrm>
          <a:prstGeom prst="rect">
            <a:avLst/>
          </a:prstGeom>
          <a:noFill/>
        </p:spPr>
        <p:txBody>
          <a:bodyPr wrap="square" lIns="0" tIns="0" rIns="0" bIns="0" rtlCol="0">
            <a:spAutoFit/>
          </a:bodyPr>
          <a:lstStyle/>
          <a:p>
            <a:pPr algn="ctr"/>
            <a:r>
              <a:rPr lang="en-US" b="1" dirty="0">
                <a:solidFill>
                  <a:srgbClr val="003DA5"/>
                </a:solidFill>
                <a:ea typeface="Fira Sans" panose="020B0503050000020004" pitchFamily="34" charset="0"/>
              </a:rPr>
              <a:t>Endowed Professorships</a:t>
            </a:r>
          </a:p>
        </p:txBody>
      </p:sp>
      <p:sp>
        <p:nvSpPr>
          <p:cNvPr id="35" name="TextBox 34">
            <a:extLst>
              <a:ext uri="{FF2B5EF4-FFF2-40B4-BE49-F238E27FC236}">
                <a16:creationId xmlns:a16="http://schemas.microsoft.com/office/drawing/2014/main" id="{40E14250-60DE-CB41-A8A0-8060FC6487C6}"/>
              </a:ext>
            </a:extLst>
          </p:cNvPr>
          <p:cNvSpPr txBox="1"/>
          <p:nvPr/>
        </p:nvSpPr>
        <p:spPr>
          <a:xfrm>
            <a:off x="6389179" y="2433763"/>
            <a:ext cx="2281361" cy="677108"/>
          </a:xfrm>
          <a:prstGeom prst="rect">
            <a:avLst/>
          </a:prstGeom>
          <a:noFill/>
        </p:spPr>
        <p:txBody>
          <a:bodyPr wrap="square" lIns="0" tIns="0" rIns="0" bIns="0" rtlCol="0">
            <a:spAutoFit/>
          </a:bodyPr>
          <a:lstStyle/>
          <a:p>
            <a:pPr algn="ctr"/>
            <a:r>
              <a:rPr lang="en-US" sz="4400" b="1" dirty="0">
                <a:solidFill>
                  <a:srgbClr val="FFB81D"/>
                </a:solidFill>
                <a:latin typeface="Arial" panose="020B0604020202020204" pitchFamily="34" charset="0"/>
                <a:ea typeface="Fira Sans" panose="020B0503050000020004" pitchFamily="34" charset="0"/>
                <a:cs typeface="Arial" panose="020B0604020202020204" pitchFamily="34" charset="0"/>
              </a:rPr>
              <a:t>16</a:t>
            </a:r>
            <a:endParaRPr lang="en-US" sz="4400" b="1" dirty="0">
              <a:solidFill>
                <a:srgbClr val="FFB81D"/>
              </a:solidFill>
              <a:latin typeface="Arial" panose="020B0604020202020204" pitchFamily="34" charset="0"/>
              <a:ea typeface="Fira Sans Book" panose="020B05030500000200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B68843E3-80FD-1646-986A-9F20265ABA36}"/>
              </a:ext>
            </a:extLst>
          </p:cNvPr>
          <p:cNvCxnSpPr/>
          <p:nvPr/>
        </p:nvCxnSpPr>
        <p:spPr>
          <a:xfrm>
            <a:off x="6410383" y="3876853"/>
            <a:ext cx="2238955"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9050025-CB7D-724D-8734-E8A584843702}"/>
              </a:ext>
            </a:extLst>
          </p:cNvPr>
          <p:cNvSpPr txBox="1"/>
          <p:nvPr/>
        </p:nvSpPr>
        <p:spPr>
          <a:xfrm>
            <a:off x="9319450" y="3203106"/>
            <a:ext cx="2580722" cy="553998"/>
          </a:xfrm>
          <a:prstGeom prst="rect">
            <a:avLst/>
          </a:prstGeom>
          <a:noFill/>
        </p:spPr>
        <p:txBody>
          <a:bodyPr wrap="square" lIns="0" tIns="0" rIns="0" bIns="0" rtlCol="0">
            <a:spAutoFit/>
          </a:bodyPr>
          <a:lstStyle/>
          <a:p>
            <a:pPr algn="ctr"/>
            <a:r>
              <a:rPr lang="en-US" b="1" dirty="0">
                <a:solidFill>
                  <a:srgbClr val="003DA5"/>
                </a:solidFill>
                <a:ea typeface="Fira Sans" panose="020B0503050000020004" pitchFamily="34" charset="0"/>
              </a:rPr>
              <a:t>Increase in faculty members from 2015 - 2022</a:t>
            </a:r>
          </a:p>
        </p:txBody>
      </p:sp>
      <p:sp>
        <p:nvSpPr>
          <p:cNvPr id="43" name="TextBox 42">
            <a:extLst>
              <a:ext uri="{FF2B5EF4-FFF2-40B4-BE49-F238E27FC236}">
                <a16:creationId xmlns:a16="http://schemas.microsoft.com/office/drawing/2014/main" id="{11B35C8C-5EF3-EB45-B365-135A363CD6BC}"/>
              </a:ext>
            </a:extLst>
          </p:cNvPr>
          <p:cNvSpPr txBox="1"/>
          <p:nvPr/>
        </p:nvSpPr>
        <p:spPr>
          <a:xfrm>
            <a:off x="9585116" y="2433763"/>
            <a:ext cx="2281361" cy="677108"/>
          </a:xfrm>
          <a:prstGeom prst="rect">
            <a:avLst/>
          </a:prstGeom>
          <a:noFill/>
        </p:spPr>
        <p:txBody>
          <a:bodyPr wrap="square" lIns="0" tIns="0" rIns="0" bIns="0" rtlCol="0">
            <a:spAutoFit/>
          </a:bodyPr>
          <a:lstStyle/>
          <a:p>
            <a:pPr algn="ctr"/>
            <a:r>
              <a:rPr lang="en-US" sz="4400" b="1" dirty="0">
                <a:solidFill>
                  <a:srgbClr val="FFB81D"/>
                </a:solidFill>
                <a:latin typeface="Arial" panose="020B0604020202020204" pitchFamily="34" charset="0"/>
                <a:ea typeface="Fira Sans Book" panose="020B0503050000020004" pitchFamily="34" charset="0"/>
                <a:cs typeface="Arial" panose="020B0604020202020204" pitchFamily="34" charset="0"/>
              </a:rPr>
              <a:t>42%</a:t>
            </a:r>
          </a:p>
        </p:txBody>
      </p:sp>
      <p:cxnSp>
        <p:nvCxnSpPr>
          <p:cNvPr id="44" name="Straight Connector 43">
            <a:extLst>
              <a:ext uri="{FF2B5EF4-FFF2-40B4-BE49-F238E27FC236}">
                <a16:creationId xmlns:a16="http://schemas.microsoft.com/office/drawing/2014/main" id="{4C553F61-7147-EB4F-BD7F-99A1154923BD}"/>
              </a:ext>
            </a:extLst>
          </p:cNvPr>
          <p:cNvCxnSpPr/>
          <p:nvPr/>
        </p:nvCxnSpPr>
        <p:spPr>
          <a:xfrm>
            <a:off x="9606320" y="3876853"/>
            <a:ext cx="2238955"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B3401D0-6A2D-C642-CA34-805B561656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3911" y="6164782"/>
            <a:ext cx="2006506" cy="582534"/>
          </a:xfrm>
          <a:prstGeom prst="rect">
            <a:avLst/>
          </a:prstGeom>
        </p:spPr>
      </p:pic>
    </p:spTree>
    <p:extLst>
      <p:ext uri="{BB962C8B-B14F-4D97-AF65-F5344CB8AC3E}">
        <p14:creationId xmlns:p14="http://schemas.microsoft.com/office/powerpoint/2010/main" val="1544231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55526" y="532159"/>
            <a:ext cx="626969" cy="286821"/>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10972800" cy="769441"/>
          </a:xfrm>
          <a:prstGeom prst="rect">
            <a:avLst/>
          </a:prstGeom>
          <a:noFill/>
        </p:spPr>
        <p:txBody>
          <a:bodyPr wrap="square" lIns="0" tIns="0" rIns="0" bIns="0" rtlCol="0">
            <a:spAutoFit/>
          </a:bodyPr>
          <a:lstStyle/>
          <a:p>
            <a:pPr algn="ctr"/>
            <a:r>
              <a:rPr lang="en-US" sz="5000" b="1" dirty="0">
                <a:solidFill>
                  <a:srgbClr val="003DA5"/>
                </a:solidFill>
                <a:latin typeface="Arial" panose="020B0604020202020204" pitchFamily="34" charset="0"/>
                <a:ea typeface="Fira Sans Medium" panose="020B0503050000020004" pitchFamily="34" charset="0"/>
                <a:cs typeface="Arial" panose="020B0604020202020204" pitchFamily="34" charset="0"/>
              </a:rPr>
              <a:t>Research Grants</a:t>
            </a:r>
            <a:endParaRPr lang="en-US" sz="50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pic>
        <p:nvPicPr>
          <p:cNvPr id="3" name="Picture 2">
            <a:extLst>
              <a:ext uri="{FF2B5EF4-FFF2-40B4-BE49-F238E27FC236}">
                <a16:creationId xmlns:a16="http://schemas.microsoft.com/office/drawing/2014/main" id="{4B3401D0-6A2D-C642-CA34-805B561656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3911" y="6164782"/>
            <a:ext cx="2006506" cy="582534"/>
          </a:xfrm>
          <a:prstGeom prst="rect">
            <a:avLst/>
          </a:prstGeom>
        </p:spPr>
      </p:pic>
      <p:graphicFrame>
        <p:nvGraphicFramePr>
          <p:cNvPr id="2" name="Chart 1">
            <a:extLst>
              <a:ext uri="{FF2B5EF4-FFF2-40B4-BE49-F238E27FC236}">
                <a16:creationId xmlns:a16="http://schemas.microsoft.com/office/drawing/2014/main" id="{CF05C852-F451-AA34-4ECA-61E57FD6B646}"/>
              </a:ext>
            </a:extLst>
          </p:cNvPr>
          <p:cNvGraphicFramePr/>
          <p:nvPr>
            <p:extLst>
              <p:ext uri="{D42A27DB-BD31-4B8C-83A1-F6EECF244321}">
                <p14:modId xmlns:p14="http://schemas.microsoft.com/office/powerpoint/2010/main" val="6474070"/>
              </p:ext>
            </p:extLst>
          </p:nvPr>
        </p:nvGraphicFramePr>
        <p:xfrm>
          <a:off x="2032000" y="1803887"/>
          <a:ext cx="8128000" cy="4547658"/>
        </p:xfrm>
        <a:graphic>
          <a:graphicData uri="http://schemas.openxmlformats.org/drawingml/2006/chart">
            <c:chart xmlns:c="http://schemas.openxmlformats.org/drawingml/2006/chart" xmlns:r="http://schemas.openxmlformats.org/officeDocument/2006/relationships" r:id="rId5"/>
          </a:graphicData>
        </a:graphic>
      </p:graphicFrame>
      <p:sp>
        <p:nvSpPr>
          <p:cNvPr id="4" name="Left Bracket 3">
            <a:extLst>
              <a:ext uri="{FF2B5EF4-FFF2-40B4-BE49-F238E27FC236}">
                <a16:creationId xmlns:a16="http://schemas.microsoft.com/office/drawing/2014/main" id="{3E3F876D-540E-57AC-2867-02ACC7C7B2B9}"/>
              </a:ext>
            </a:extLst>
          </p:cNvPr>
          <p:cNvSpPr/>
          <p:nvPr/>
        </p:nvSpPr>
        <p:spPr>
          <a:xfrm rot="5400000">
            <a:off x="5422908" y="2033710"/>
            <a:ext cx="80829" cy="1232250"/>
          </a:xfrm>
          <a:prstGeom prst="leftBracke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0000"/>
              </a:solidFill>
              <a:effectLst/>
              <a:uFillTx/>
            </a:endParaRPr>
          </a:p>
        </p:txBody>
      </p:sp>
      <p:sp>
        <p:nvSpPr>
          <p:cNvPr id="5" name="TextBox 18">
            <a:extLst>
              <a:ext uri="{FF2B5EF4-FFF2-40B4-BE49-F238E27FC236}">
                <a16:creationId xmlns:a16="http://schemas.microsoft.com/office/drawing/2014/main" id="{16089365-184F-1FFE-6416-A6935C598DCD}"/>
              </a:ext>
            </a:extLst>
          </p:cNvPr>
          <p:cNvSpPr txBox="1"/>
          <p:nvPr/>
        </p:nvSpPr>
        <p:spPr>
          <a:xfrm>
            <a:off x="4914248" y="2331559"/>
            <a:ext cx="1119655" cy="2223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ctr">
              <a:lnSpc>
                <a:spcPct val="150000"/>
              </a:lnSpc>
              <a:buSzPct val="100000"/>
              <a:defRPr sz="1600" b="1">
                <a:latin typeface="Arial"/>
                <a:ea typeface="Arial"/>
                <a:cs typeface="Arial"/>
                <a:sym typeface="Arial"/>
              </a:defRPr>
            </a:pPr>
            <a:r>
              <a:rPr lang="en-US" sz="1100">
                <a:solidFill>
                  <a:srgbClr val="FF0000"/>
                </a:solidFill>
                <a:latin typeface="Arial" panose="020B0604020202020204" pitchFamily="34" charset="0"/>
                <a:cs typeface="Arial" panose="020B0604020202020204" pitchFamily="34" charset="0"/>
              </a:rPr>
              <a:t>4.89% increase</a:t>
            </a:r>
            <a:endParaRPr sz="1100">
              <a:solidFill>
                <a:srgbClr val="FF0000"/>
              </a:solidFill>
              <a:latin typeface="Arial Narrow" panose="020B0606020202030204" pitchFamily="34" charset="0"/>
            </a:endParaRPr>
          </a:p>
        </p:txBody>
      </p:sp>
      <p:sp>
        <p:nvSpPr>
          <p:cNvPr id="6" name="TextBox 18">
            <a:extLst>
              <a:ext uri="{FF2B5EF4-FFF2-40B4-BE49-F238E27FC236}">
                <a16:creationId xmlns:a16="http://schemas.microsoft.com/office/drawing/2014/main" id="{290CF021-BFB8-301D-9AD9-2FAA4D5172DD}"/>
              </a:ext>
            </a:extLst>
          </p:cNvPr>
          <p:cNvSpPr txBox="1"/>
          <p:nvPr/>
        </p:nvSpPr>
        <p:spPr>
          <a:xfrm>
            <a:off x="7230726" y="2352033"/>
            <a:ext cx="1119655" cy="22236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ctr">
              <a:lnSpc>
                <a:spcPct val="150000"/>
              </a:lnSpc>
              <a:buSzPct val="100000"/>
              <a:defRPr sz="1600" b="1">
                <a:latin typeface="Arial"/>
                <a:ea typeface="Arial"/>
                <a:cs typeface="Arial"/>
                <a:sym typeface="Arial"/>
              </a:defRPr>
            </a:pPr>
            <a:r>
              <a:rPr lang="en-US" sz="1100">
                <a:solidFill>
                  <a:srgbClr val="FF0000"/>
                </a:solidFill>
                <a:latin typeface="Arial" panose="020B0604020202020204" pitchFamily="34" charset="0"/>
                <a:cs typeface="Arial" panose="020B0604020202020204" pitchFamily="34" charset="0"/>
              </a:rPr>
              <a:t>16.72% decrease</a:t>
            </a:r>
            <a:endParaRPr sz="1100">
              <a:solidFill>
                <a:srgbClr val="FF0000"/>
              </a:solidFill>
              <a:latin typeface="Arial Narrow" panose="020B0606020202030204" pitchFamily="34" charset="0"/>
            </a:endParaRPr>
          </a:p>
        </p:txBody>
      </p:sp>
      <p:sp>
        <p:nvSpPr>
          <p:cNvPr id="7" name="Left Bracket 6">
            <a:extLst>
              <a:ext uri="{FF2B5EF4-FFF2-40B4-BE49-F238E27FC236}">
                <a16:creationId xmlns:a16="http://schemas.microsoft.com/office/drawing/2014/main" id="{7B99B247-BC93-AE38-C164-39C5ADA971FE}"/>
              </a:ext>
            </a:extLst>
          </p:cNvPr>
          <p:cNvSpPr/>
          <p:nvPr/>
        </p:nvSpPr>
        <p:spPr>
          <a:xfrm rot="5400000">
            <a:off x="7750138" y="2058480"/>
            <a:ext cx="80829" cy="1232250"/>
          </a:xfrm>
          <a:prstGeom prst="leftBracket">
            <a:avLst/>
          </a:prstGeom>
          <a:noFill/>
          <a:ln w="28575"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0000"/>
              </a:solidFill>
              <a:effectLst/>
              <a:uFillTx/>
            </a:endParaRPr>
          </a:p>
        </p:txBody>
      </p:sp>
    </p:spTree>
    <p:extLst>
      <p:ext uri="{BB962C8B-B14F-4D97-AF65-F5344CB8AC3E}">
        <p14:creationId xmlns:p14="http://schemas.microsoft.com/office/powerpoint/2010/main" val="1243966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1556E52-E590-C045-9BFC-3E39000F0334}"/>
              </a:ext>
            </a:extLst>
          </p:cNvPr>
          <p:cNvGrpSpPr/>
          <p:nvPr/>
        </p:nvGrpSpPr>
        <p:grpSpPr>
          <a:xfrm>
            <a:off x="5912873" y="470559"/>
            <a:ext cx="6294372" cy="670412"/>
            <a:chOff x="6282526" y="528924"/>
            <a:chExt cx="6294372" cy="670412"/>
          </a:xfrm>
        </p:grpSpPr>
        <p:pic>
          <p:nvPicPr>
            <p:cNvPr id="9" name="Graphic 8">
              <a:extLst>
                <a:ext uri="{FF2B5EF4-FFF2-40B4-BE49-F238E27FC236}">
                  <a16:creationId xmlns:a16="http://schemas.microsoft.com/office/drawing/2014/main" id="{3087DE8F-1D8C-9248-BE13-A84A58CCF92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82526" y="528924"/>
              <a:ext cx="280946" cy="128525"/>
            </a:xfrm>
            <a:prstGeom prst="rect">
              <a:avLst/>
            </a:prstGeom>
          </p:spPr>
        </p:pic>
        <p:sp>
          <p:nvSpPr>
            <p:cNvPr id="11" name="TextBox 10">
              <a:extLst>
                <a:ext uri="{FF2B5EF4-FFF2-40B4-BE49-F238E27FC236}">
                  <a16:creationId xmlns:a16="http://schemas.microsoft.com/office/drawing/2014/main" id="{35D432CE-E878-0041-80DE-630DBEE4BBC3}"/>
                </a:ext>
              </a:extLst>
            </p:cNvPr>
            <p:cNvSpPr txBox="1"/>
            <p:nvPr/>
          </p:nvSpPr>
          <p:spPr>
            <a:xfrm>
              <a:off x="6282526" y="768449"/>
              <a:ext cx="6294372" cy="430887"/>
            </a:xfrm>
            <a:prstGeom prst="rect">
              <a:avLst/>
            </a:prstGeom>
            <a:noFill/>
          </p:spPr>
          <p:txBody>
            <a:bodyPr wrap="square" lIns="0" tIns="0" rIns="0" bIns="0" rtlCol="0">
              <a:spAutoFit/>
            </a:bodyPr>
            <a:lstStyle/>
            <a:p>
              <a:r>
                <a:rPr lang="en-US" sz="2800" b="1" dirty="0">
                  <a:solidFill>
                    <a:srgbClr val="003DA5"/>
                  </a:solidFill>
                  <a:latin typeface="Arial" panose="020B0604020202020204" pitchFamily="34" charset="0"/>
                  <a:ea typeface="Fira Sans Medium" panose="020B0503050000020004" pitchFamily="34" charset="0"/>
                  <a:cs typeface="Arial" panose="020B0604020202020204" pitchFamily="34" charset="0"/>
                </a:rPr>
                <a:t>Major Awards by Junior Faculty</a:t>
              </a:r>
              <a:endParaRPr lang="en-US" sz="28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grpSp>
      <p:graphicFrame>
        <p:nvGraphicFramePr>
          <p:cNvPr id="18" name="Diagram 17">
            <a:extLst>
              <a:ext uri="{FF2B5EF4-FFF2-40B4-BE49-F238E27FC236}">
                <a16:creationId xmlns:a16="http://schemas.microsoft.com/office/drawing/2014/main" id="{D77C20C2-9DF7-2242-9D70-35D4AE16E2BA}"/>
              </a:ext>
            </a:extLst>
          </p:cNvPr>
          <p:cNvGraphicFramePr/>
          <p:nvPr>
            <p:extLst>
              <p:ext uri="{D42A27DB-BD31-4B8C-83A1-F6EECF244321}">
                <p14:modId xmlns:p14="http://schemas.microsoft.com/office/powerpoint/2010/main" val="1683541903"/>
              </p:ext>
            </p:extLst>
          </p:nvPr>
        </p:nvGraphicFramePr>
        <p:xfrm>
          <a:off x="5843160" y="1432256"/>
          <a:ext cx="5617320" cy="40998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B41E1053-1CC9-F845-94BC-BB42EA37286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269263" y="0"/>
            <a:ext cx="8417917" cy="7040230"/>
          </a:xfrm>
          <a:prstGeom prst="parallelogram">
            <a:avLst/>
          </a:prstGeom>
        </p:spPr>
      </p:pic>
      <p:pic>
        <p:nvPicPr>
          <p:cNvPr id="10" name="Picture 9">
            <a:extLst>
              <a:ext uri="{FF2B5EF4-FFF2-40B4-BE49-F238E27FC236}">
                <a16:creationId xmlns:a16="http://schemas.microsoft.com/office/drawing/2014/main" id="{A4B38098-DC73-DA43-841C-76961AF56E0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904741" y="2915706"/>
            <a:ext cx="1243565" cy="1241081"/>
          </a:xfrm>
          <a:prstGeom prst="rect">
            <a:avLst/>
          </a:prstGeom>
        </p:spPr>
      </p:pic>
      <p:pic>
        <p:nvPicPr>
          <p:cNvPr id="14" name="Picture 13">
            <a:extLst>
              <a:ext uri="{FF2B5EF4-FFF2-40B4-BE49-F238E27FC236}">
                <a16:creationId xmlns:a16="http://schemas.microsoft.com/office/drawing/2014/main" id="{085EC478-D0F4-6B4C-B2B6-50B38A10EFF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695910" y="1640466"/>
            <a:ext cx="1767997" cy="807055"/>
          </a:xfrm>
          <a:prstGeom prst="rect">
            <a:avLst/>
          </a:prstGeom>
        </p:spPr>
      </p:pic>
      <p:pic>
        <p:nvPicPr>
          <p:cNvPr id="12" name="Picture 11">
            <a:extLst>
              <a:ext uri="{FF2B5EF4-FFF2-40B4-BE49-F238E27FC236}">
                <a16:creationId xmlns:a16="http://schemas.microsoft.com/office/drawing/2014/main" id="{71C6AE9F-6E1C-5245-851C-1879FBBCF6B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121617" y="4291039"/>
            <a:ext cx="1243565" cy="1241081"/>
          </a:xfrm>
          <a:prstGeom prst="rect">
            <a:avLst/>
          </a:prstGeom>
        </p:spPr>
      </p:pic>
      <p:pic>
        <p:nvPicPr>
          <p:cNvPr id="15" name="Picture 14">
            <a:extLst>
              <a:ext uri="{FF2B5EF4-FFF2-40B4-BE49-F238E27FC236}">
                <a16:creationId xmlns:a16="http://schemas.microsoft.com/office/drawing/2014/main" id="{68FFB95E-9F61-D84A-BF3E-C6E93F718DA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911839" y="4351999"/>
            <a:ext cx="1243565" cy="1241081"/>
          </a:xfrm>
          <a:prstGeom prst="rect">
            <a:avLst/>
          </a:prstGeom>
        </p:spPr>
      </p:pic>
      <p:pic>
        <p:nvPicPr>
          <p:cNvPr id="4" name="Picture 3">
            <a:extLst>
              <a:ext uri="{FF2B5EF4-FFF2-40B4-BE49-F238E27FC236}">
                <a16:creationId xmlns:a16="http://schemas.microsoft.com/office/drawing/2014/main" id="{F7A2C28B-612B-550C-EEF8-E88DC30D185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063911" y="6164782"/>
            <a:ext cx="2006506" cy="582534"/>
          </a:xfrm>
          <a:prstGeom prst="rect">
            <a:avLst/>
          </a:prstGeom>
        </p:spPr>
      </p:pic>
      <p:pic>
        <p:nvPicPr>
          <p:cNvPr id="6" name="Picture 5">
            <a:extLst>
              <a:ext uri="{FF2B5EF4-FFF2-40B4-BE49-F238E27FC236}">
                <a16:creationId xmlns:a16="http://schemas.microsoft.com/office/drawing/2014/main" id="{946925B8-033B-DADD-9F1A-6D9FAA78414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989573" y="1491836"/>
            <a:ext cx="1073899" cy="1073004"/>
          </a:xfrm>
          <a:prstGeom prst="rect">
            <a:avLst/>
          </a:prstGeom>
        </p:spPr>
      </p:pic>
      <p:pic>
        <p:nvPicPr>
          <p:cNvPr id="8" name="Picture 7">
            <a:extLst>
              <a:ext uri="{FF2B5EF4-FFF2-40B4-BE49-F238E27FC236}">
                <a16:creationId xmlns:a16="http://schemas.microsoft.com/office/drawing/2014/main" id="{53E2E9EB-65E0-A17F-3B5C-8C1E284C62D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064764" y="2846906"/>
            <a:ext cx="1243565" cy="1241081"/>
          </a:xfrm>
          <a:prstGeom prst="rect">
            <a:avLst/>
          </a:prstGeom>
        </p:spPr>
      </p:pic>
    </p:spTree>
    <p:extLst>
      <p:ext uri="{BB962C8B-B14F-4D97-AF65-F5344CB8AC3E}">
        <p14:creationId xmlns:p14="http://schemas.microsoft.com/office/powerpoint/2010/main" val="2441969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66996527-7894-3715-08F9-058A5AD6AAB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0" name="Graphic 12" descr="Graphic 12"/>
          <p:cNvPicPr>
            <a:picLocks noChangeAspect="1"/>
          </p:cNvPicPr>
          <p:nvPr/>
        </p:nvPicPr>
        <p:blipFill>
          <a:blip r:embed="rId4"/>
          <a:stretch>
            <a:fillRect/>
          </a:stretch>
        </p:blipFill>
        <p:spPr>
          <a:xfrm>
            <a:off x="5975674" y="602651"/>
            <a:ext cx="280947" cy="128526"/>
          </a:xfrm>
          <a:prstGeom prst="rect">
            <a:avLst/>
          </a:prstGeom>
          <a:ln w="12700">
            <a:miter lim="400000"/>
          </a:ln>
        </p:spPr>
      </p:pic>
      <p:sp>
        <p:nvSpPr>
          <p:cNvPr id="131" name="TextBox 14"/>
          <p:cNvSpPr txBox="1"/>
          <p:nvPr/>
        </p:nvSpPr>
        <p:spPr>
          <a:xfrm>
            <a:off x="5975674" y="800349"/>
            <a:ext cx="5043778"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b="1">
                <a:solidFill>
                  <a:srgbClr val="003DA5"/>
                </a:solidFill>
                <a:latin typeface="Arial"/>
                <a:ea typeface="Arial"/>
                <a:cs typeface="Arial"/>
                <a:sym typeface="Arial"/>
              </a:defRPr>
            </a:lvl1pPr>
          </a:lstStyle>
          <a:p>
            <a:r>
              <a:rPr lang="en-US" dirty="0">
                <a:solidFill>
                  <a:schemeClr val="bg1"/>
                </a:solidFill>
                <a:latin typeface="Arial" panose="020B0604020202020204" pitchFamily="34" charset="0"/>
                <a:ea typeface="Fira Sans Medium" panose="020B0503050000020004" pitchFamily="34" charset="0"/>
                <a:cs typeface="Arial" panose="020B0604020202020204" pitchFamily="34" charset="0"/>
              </a:rPr>
              <a:t>UCR IS ON THE RISE</a:t>
            </a:r>
            <a:endParaRPr lang="en-US" spc="-150" dirty="0">
              <a:solidFill>
                <a:schemeClr val="bg1"/>
              </a:solidFill>
              <a:latin typeface="Arial" panose="020B0604020202020204" pitchFamily="34" charset="0"/>
              <a:ea typeface="Fira Sans Medium" panose="020B05030500000200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FB5C2B0D-E1AB-4FA1-2765-43FF345B7781}"/>
              </a:ext>
            </a:extLst>
          </p:cNvPr>
          <p:cNvGrpSpPr/>
          <p:nvPr/>
        </p:nvGrpSpPr>
        <p:grpSpPr>
          <a:xfrm>
            <a:off x="5949504" y="2237590"/>
            <a:ext cx="2785186" cy="752968"/>
            <a:chOff x="4485498" y="5195131"/>
            <a:chExt cx="2785186" cy="752968"/>
          </a:xfrm>
        </p:grpSpPr>
        <p:sp>
          <p:nvSpPr>
            <p:cNvPr id="5" name="TextBox 4">
              <a:extLst>
                <a:ext uri="{FF2B5EF4-FFF2-40B4-BE49-F238E27FC236}">
                  <a16:creationId xmlns:a16="http://schemas.microsoft.com/office/drawing/2014/main" id="{E2DED2DE-C18E-5D62-CFE1-DD2B204D484B}"/>
                </a:ext>
              </a:extLst>
            </p:cNvPr>
            <p:cNvSpPr txBox="1"/>
            <p:nvPr/>
          </p:nvSpPr>
          <p:spPr>
            <a:xfrm>
              <a:off x="4737411" y="5763433"/>
              <a:ext cx="2238955" cy="184666"/>
            </a:xfrm>
            <a:prstGeom prst="rect">
              <a:avLst/>
            </a:prstGeom>
            <a:noFill/>
          </p:spPr>
          <p:txBody>
            <a:bodyPr wrap="square" lIns="0" tIns="0" rIns="0" bIns="0" rtlCol="0">
              <a:spAutoFit/>
            </a:bodyPr>
            <a:lstStyle/>
            <a:p>
              <a:pPr algn="ctr"/>
              <a:r>
                <a:rPr lang="en-US" sz="1200" dirty="0">
                  <a:solidFill>
                    <a:schemeClr val="bg1"/>
                  </a:solidFill>
                  <a:latin typeface="Arial" panose="020B0604020202020204" pitchFamily="34" charset="0"/>
                  <a:ea typeface="Fira Sans Book" panose="020B0503050000020004" pitchFamily="34" charset="0"/>
                  <a:cs typeface="Arial" panose="020B0604020202020204" pitchFamily="34" charset="0"/>
                </a:rPr>
                <a:t>(FORBES)</a:t>
              </a:r>
            </a:p>
          </p:txBody>
        </p:sp>
        <p:cxnSp>
          <p:nvCxnSpPr>
            <p:cNvPr id="6" name="Straight Connector 5">
              <a:extLst>
                <a:ext uri="{FF2B5EF4-FFF2-40B4-BE49-F238E27FC236}">
                  <a16:creationId xmlns:a16="http://schemas.microsoft.com/office/drawing/2014/main" id="{DBA1D9BF-720F-3E38-90AF-B6A2578E4941}"/>
                </a:ext>
              </a:extLst>
            </p:cNvPr>
            <p:cNvCxnSpPr>
              <a:cxnSpLocks/>
            </p:cNvCxnSpPr>
            <p:nvPr/>
          </p:nvCxnSpPr>
          <p:spPr>
            <a:xfrm>
              <a:off x="5094127" y="5625376"/>
              <a:ext cx="1567930" cy="0"/>
            </a:xfrm>
            <a:prstGeom prst="line">
              <a:avLst/>
            </a:prstGeom>
            <a:ln w="12700">
              <a:solidFill>
                <a:srgbClr val="FFB81D"/>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BC6ABD2-B8EB-11CB-E3C0-09C55367C937}"/>
                </a:ext>
              </a:extLst>
            </p:cNvPr>
            <p:cNvSpPr txBox="1"/>
            <p:nvPr/>
          </p:nvSpPr>
          <p:spPr>
            <a:xfrm>
              <a:off x="4485498" y="5195131"/>
              <a:ext cx="2785186" cy="307777"/>
            </a:xfrm>
            <a:prstGeom prst="rect">
              <a:avLst/>
            </a:prstGeom>
            <a:noFill/>
          </p:spPr>
          <p:txBody>
            <a:bodyPr wrap="square" lIns="0" tIns="0" rIns="0" bIns="0" rtlCol="0">
              <a:spAutoFit/>
            </a:bodyPr>
            <a:lstStyle/>
            <a:p>
              <a:pPr algn="ctr"/>
              <a:r>
                <a:rPr lang="en-US" sz="2000" b="1" dirty="0">
                  <a:solidFill>
                    <a:srgbClr val="FFB818"/>
                  </a:solidFill>
                  <a:latin typeface="Arial" panose="020B0604020202020204" pitchFamily="34" charset="0"/>
                  <a:ea typeface="Fira Sans" panose="020B0503050000020004" pitchFamily="34" charset="0"/>
                  <a:cs typeface="Arial" panose="020B0604020202020204" pitchFamily="34" charset="0"/>
                </a:rPr>
                <a:t>80 SPOTS IN 2 YEARS</a:t>
              </a:r>
              <a:endParaRPr lang="en-US" sz="2000" b="1" dirty="0">
                <a:solidFill>
                  <a:srgbClr val="FFB818"/>
                </a:solidFill>
                <a:latin typeface="Arial" panose="020B0604020202020204" pitchFamily="34" charset="0"/>
                <a:ea typeface="Fira Sans Book" panose="020B05030500000200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EF02CDAC-B2C7-C325-5845-5C747C77C4B5}"/>
              </a:ext>
            </a:extLst>
          </p:cNvPr>
          <p:cNvGrpSpPr/>
          <p:nvPr/>
        </p:nvGrpSpPr>
        <p:grpSpPr>
          <a:xfrm>
            <a:off x="9050004" y="2237590"/>
            <a:ext cx="2785186" cy="752968"/>
            <a:chOff x="4485498" y="5195131"/>
            <a:chExt cx="2785186" cy="752968"/>
          </a:xfrm>
        </p:grpSpPr>
        <p:sp>
          <p:nvSpPr>
            <p:cNvPr id="17" name="TextBox 16">
              <a:extLst>
                <a:ext uri="{FF2B5EF4-FFF2-40B4-BE49-F238E27FC236}">
                  <a16:creationId xmlns:a16="http://schemas.microsoft.com/office/drawing/2014/main" id="{8FF2E2D1-BB67-A14F-68A4-3911B3403A0E}"/>
                </a:ext>
              </a:extLst>
            </p:cNvPr>
            <p:cNvSpPr txBox="1"/>
            <p:nvPr/>
          </p:nvSpPr>
          <p:spPr>
            <a:xfrm>
              <a:off x="4737411" y="5763433"/>
              <a:ext cx="2238955" cy="184666"/>
            </a:xfrm>
            <a:prstGeom prst="rect">
              <a:avLst/>
            </a:prstGeom>
            <a:noFill/>
          </p:spPr>
          <p:txBody>
            <a:bodyPr wrap="square" lIns="0" tIns="0" rIns="0" bIns="0" rtlCol="0">
              <a:spAutoFit/>
            </a:bodyPr>
            <a:lstStyle/>
            <a:p>
              <a:pPr algn="ctr"/>
              <a:r>
                <a:rPr lang="en-US" sz="1200" dirty="0">
                  <a:solidFill>
                    <a:schemeClr val="bg1"/>
                  </a:solidFill>
                  <a:latin typeface="Arial" panose="020B0604020202020204" pitchFamily="34" charset="0"/>
                  <a:ea typeface="Fira Sans Book" panose="020B0503050000020004" pitchFamily="34" charset="0"/>
                  <a:cs typeface="Arial" panose="020B0604020202020204" pitchFamily="34" charset="0"/>
                </a:rPr>
                <a:t>(U.S. NEWS)</a:t>
              </a:r>
            </a:p>
          </p:txBody>
        </p:sp>
        <p:cxnSp>
          <p:nvCxnSpPr>
            <p:cNvPr id="19" name="Straight Connector 18">
              <a:extLst>
                <a:ext uri="{FF2B5EF4-FFF2-40B4-BE49-F238E27FC236}">
                  <a16:creationId xmlns:a16="http://schemas.microsoft.com/office/drawing/2014/main" id="{06A855C8-D0B5-14C4-61AD-9B36241D2000}"/>
                </a:ext>
              </a:extLst>
            </p:cNvPr>
            <p:cNvCxnSpPr>
              <a:cxnSpLocks/>
            </p:cNvCxnSpPr>
            <p:nvPr/>
          </p:nvCxnSpPr>
          <p:spPr>
            <a:xfrm>
              <a:off x="5094127" y="5625376"/>
              <a:ext cx="1567930" cy="0"/>
            </a:xfrm>
            <a:prstGeom prst="line">
              <a:avLst/>
            </a:prstGeom>
            <a:ln w="12700">
              <a:solidFill>
                <a:srgbClr val="FFB81D"/>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57DD8CA-F0A3-9430-BCDE-CD3EC59FA0A5}"/>
                </a:ext>
              </a:extLst>
            </p:cNvPr>
            <p:cNvSpPr txBox="1"/>
            <p:nvPr/>
          </p:nvSpPr>
          <p:spPr>
            <a:xfrm>
              <a:off x="4485498" y="5195131"/>
              <a:ext cx="2785186" cy="307777"/>
            </a:xfrm>
            <a:prstGeom prst="rect">
              <a:avLst/>
            </a:prstGeom>
            <a:noFill/>
          </p:spPr>
          <p:txBody>
            <a:bodyPr wrap="square" lIns="0" tIns="0" rIns="0" bIns="0" rtlCol="0">
              <a:spAutoFit/>
            </a:bodyPr>
            <a:lstStyle/>
            <a:p>
              <a:pPr algn="ctr"/>
              <a:r>
                <a:rPr lang="en-US" sz="2000" b="1" dirty="0">
                  <a:solidFill>
                    <a:srgbClr val="FFB818"/>
                  </a:solidFill>
                  <a:latin typeface="Arial" panose="020B0604020202020204" pitchFamily="34" charset="0"/>
                  <a:ea typeface="Fira Sans" panose="020B0503050000020004" pitchFamily="34" charset="0"/>
                  <a:cs typeface="Arial" panose="020B0604020202020204" pitchFamily="34" charset="0"/>
                </a:rPr>
                <a:t>33 SPOTS IN 2 YEARS</a:t>
              </a:r>
              <a:endParaRPr lang="en-US" sz="2000" b="1" dirty="0">
                <a:solidFill>
                  <a:srgbClr val="FFB818"/>
                </a:solidFill>
                <a:latin typeface="Arial" panose="020B0604020202020204" pitchFamily="34" charset="0"/>
                <a:ea typeface="Fira Sans Book" panose="020B05030500000200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178F2A7B-B198-14F2-341F-0096D7EC02BA}"/>
              </a:ext>
            </a:extLst>
          </p:cNvPr>
          <p:cNvGrpSpPr/>
          <p:nvPr/>
        </p:nvGrpSpPr>
        <p:grpSpPr>
          <a:xfrm>
            <a:off x="5692453" y="3946456"/>
            <a:ext cx="3391216" cy="752968"/>
            <a:chOff x="4194782" y="5195131"/>
            <a:chExt cx="3391216" cy="752968"/>
          </a:xfrm>
        </p:grpSpPr>
        <p:sp>
          <p:nvSpPr>
            <p:cNvPr id="22" name="TextBox 21">
              <a:extLst>
                <a:ext uri="{FF2B5EF4-FFF2-40B4-BE49-F238E27FC236}">
                  <a16:creationId xmlns:a16="http://schemas.microsoft.com/office/drawing/2014/main" id="{52634FAA-EB11-87B4-817D-6FD9D75BB39B}"/>
                </a:ext>
              </a:extLst>
            </p:cNvPr>
            <p:cNvSpPr txBox="1"/>
            <p:nvPr/>
          </p:nvSpPr>
          <p:spPr>
            <a:xfrm>
              <a:off x="4194782" y="5763433"/>
              <a:ext cx="3391216" cy="184666"/>
            </a:xfrm>
            <a:prstGeom prst="rect">
              <a:avLst/>
            </a:prstGeom>
            <a:noFill/>
          </p:spPr>
          <p:txBody>
            <a:bodyPr wrap="square" lIns="0" tIns="0" rIns="0" bIns="0" rtlCol="0">
              <a:spAutoFit/>
            </a:bodyPr>
            <a:lstStyle/>
            <a:p>
              <a:pPr algn="ctr"/>
              <a:r>
                <a:rPr lang="en-US" sz="1200" dirty="0">
                  <a:solidFill>
                    <a:schemeClr val="bg1"/>
                  </a:solidFill>
                  <a:latin typeface="Arial" panose="020B0604020202020204" pitchFamily="34" charset="0"/>
                  <a:ea typeface="Fira Sans Book" panose="020B0503050000020004" pitchFamily="34" charset="0"/>
                  <a:cs typeface="Arial" panose="020B0604020202020204" pitchFamily="34" charset="0"/>
                </a:rPr>
                <a:t>(WSJ/TIMES HIGHER EDUCATION)</a:t>
              </a:r>
            </a:p>
          </p:txBody>
        </p:sp>
        <p:cxnSp>
          <p:nvCxnSpPr>
            <p:cNvPr id="23" name="Straight Connector 22">
              <a:extLst>
                <a:ext uri="{FF2B5EF4-FFF2-40B4-BE49-F238E27FC236}">
                  <a16:creationId xmlns:a16="http://schemas.microsoft.com/office/drawing/2014/main" id="{6039F6E4-D603-3088-556F-FBC05ACD29B3}"/>
                </a:ext>
              </a:extLst>
            </p:cNvPr>
            <p:cNvCxnSpPr>
              <a:cxnSpLocks/>
            </p:cNvCxnSpPr>
            <p:nvPr/>
          </p:nvCxnSpPr>
          <p:spPr>
            <a:xfrm>
              <a:off x="5094127" y="5625376"/>
              <a:ext cx="1567930" cy="0"/>
            </a:xfrm>
            <a:prstGeom prst="line">
              <a:avLst/>
            </a:prstGeom>
            <a:ln w="12700">
              <a:solidFill>
                <a:srgbClr val="FFB81D"/>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CB6887F-088C-27BB-536E-2DE0CC53AEC8}"/>
                </a:ext>
              </a:extLst>
            </p:cNvPr>
            <p:cNvSpPr txBox="1"/>
            <p:nvPr/>
          </p:nvSpPr>
          <p:spPr>
            <a:xfrm>
              <a:off x="4485498" y="5195131"/>
              <a:ext cx="2785186" cy="307777"/>
            </a:xfrm>
            <a:prstGeom prst="rect">
              <a:avLst/>
            </a:prstGeom>
            <a:noFill/>
          </p:spPr>
          <p:txBody>
            <a:bodyPr wrap="square" lIns="0" tIns="0" rIns="0" bIns="0" rtlCol="0">
              <a:spAutoFit/>
            </a:bodyPr>
            <a:lstStyle/>
            <a:p>
              <a:pPr algn="ctr"/>
              <a:r>
                <a:rPr lang="en-US" sz="2000" b="1" dirty="0">
                  <a:solidFill>
                    <a:srgbClr val="FFB818"/>
                  </a:solidFill>
                  <a:latin typeface="Arial" panose="020B0604020202020204" pitchFamily="34" charset="0"/>
                  <a:ea typeface="Fira Sans" panose="020B0503050000020004" pitchFamily="34" charset="0"/>
                  <a:cs typeface="Arial" panose="020B0604020202020204" pitchFamily="34" charset="0"/>
                </a:rPr>
                <a:t>83 SPOTS IN 2 YEARS</a:t>
              </a:r>
              <a:endParaRPr lang="en-US" sz="2000" b="1" dirty="0">
                <a:solidFill>
                  <a:srgbClr val="FFB818"/>
                </a:solidFill>
                <a:latin typeface="Arial" panose="020B0604020202020204" pitchFamily="34" charset="0"/>
                <a:ea typeface="Fira Sans Book" panose="020B05030500000200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915E25DC-5974-69B1-979F-A945C9B74191}"/>
              </a:ext>
            </a:extLst>
          </p:cNvPr>
          <p:cNvGrpSpPr/>
          <p:nvPr/>
        </p:nvGrpSpPr>
        <p:grpSpPr>
          <a:xfrm>
            <a:off x="9062466" y="3946456"/>
            <a:ext cx="2785186" cy="937634"/>
            <a:chOff x="4485498" y="5195131"/>
            <a:chExt cx="2785186" cy="937634"/>
          </a:xfrm>
        </p:grpSpPr>
        <p:sp>
          <p:nvSpPr>
            <p:cNvPr id="26" name="TextBox 25">
              <a:extLst>
                <a:ext uri="{FF2B5EF4-FFF2-40B4-BE49-F238E27FC236}">
                  <a16:creationId xmlns:a16="http://schemas.microsoft.com/office/drawing/2014/main" id="{EEFCD742-3DC8-C1A2-6C30-5271FC3E1466}"/>
                </a:ext>
              </a:extLst>
            </p:cNvPr>
            <p:cNvSpPr txBox="1"/>
            <p:nvPr/>
          </p:nvSpPr>
          <p:spPr>
            <a:xfrm>
              <a:off x="4737411" y="5763433"/>
              <a:ext cx="2238955" cy="369332"/>
            </a:xfrm>
            <a:prstGeom prst="rect">
              <a:avLst/>
            </a:prstGeom>
            <a:noFill/>
          </p:spPr>
          <p:txBody>
            <a:bodyPr wrap="square" lIns="0" tIns="0" rIns="0" bIns="0" rtlCol="0">
              <a:spAutoFit/>
            </a:bodyPr>
            <a:lstStyle/>
            <a:p>
              <a:pPr algn="ctr"/>
              <a:r>
                <a:rPr lang="en-US" sz="1200" dirty="0">
                  <a:solidFill>
                    <a:schemeClr val="bg1"/>
                  </a:solidFill>
                  <a:latin typeface="Arial" panose="020B0604020202020204" pitchFamily="34" charset="0"/>
                  <a:ea typeface="Fira Sans Book" panose="020B0503050000020004" pitchFamily="34" charset="0"/>
                  <a:cs typeface="Arial" panose="020B0604020202020204" pitchFamily="34" charset="0"/>
                </a:rPr>
                <a:t>(CENTER OF WORLD UNIVERSITY RANKINGS)</a:t>
              </a:r>
            </a:p>
          </p:txBody>
        </p:sp>
        <p:cxnSp>
          <p:nvCxnSpPr>
            <p:cNvPr id="27" name="Straight Connector 26">
              <a:extLst>
                <a:ext uri="{FF2B5EF4-FFF2-40B4-BE49-F238E27FC236}">
                  <a16:creationId xmlns:a16="http://schemas.microsoft.com/office/drawing/2014/main" id="{D2AF2DF8-C39F-F0D5-BE73-0CBB8730DB32}"/>
                </a:ext>
              </a:extLst>
            </p:cNvPr>
            <p:cNvCxnSpPr>
              <a:cxnSpLocks/>
            </p:cNvCxnSpPr>
            <p:nvPr/>
          </p:nvCxnSpPr>
          <p:spPr>
            <a:xfrm>
              <a:off x="5094127" y="5625376"/>
              <a:ext cx="1567930" cy="0"/>
            </a:xfrm>
            <a:prstGeom prst="line">
              <a:avLst/>
            </a:prstGeom>
            <a:ln w="12700">
              <a:solidFill>
                <a:srgbClr val="FFB81D"/>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90A9D22-82E0-CEB4-1A78-622E86FC2758}"/>
                </a:ext>
              </a:extLst>
            </p:cNvPr>
            <p:cNvSpPr txBox="1"/>
            <p:nvPr/>
          </p:nvSpPr>
          <p:spPr>
            <a:xfrm>
              <a:off x="4485498" y="5195131"/>
              <a:ext cx="2785186" cy="307777"/>
            </a:xfrm>
            <a:prstGeom prst="rect">
              <a:avLst/>
            </a:prstGeom>
            <a:noFill/>
          </p:spPr>
          <p:txBody>
            <a:bodyPr wrap="square" lIns="0" tIns="0" rIns="0" bIns="0" rtlCol="0">
              <a:spAutoFit/>
            </a:bodyPr>
            <a:lstStyle/>
            <a:p>
              <a:pPr algn="ctr"/>
              <a:r>
                <a:rPr lang="en-US" sz="2000" b="1" dirty="0">
                  <a:solidFill>
                    <a:srgbClr val="FFB818"/>
                  </a:solidFill>
                  <a:latin typeface="Arial" panose="020B0604020202020204" pitchFamily="34" charset="0"/>
                  <a:ea typeface="Fira Sans" panose="020B0503050000020004" pitchFamily="34" charset="0"/>
                  <a:cs typeface="Arial" panose="020B0604020202020204" pitchFamily="34" charset="0"/>
                </a:rPr>
                <a:t>41 SPOTS IN 1 YEARS</a:t>
              </a:r>
              <a:endParaRPr lang="en-US" sz="2000" b="1" dirty="0">
                <a:solidFill>
                  <a:srgbClr val="FFB818"/>
                </a:solidFill>
                <a:latin typeface="Arial" panose="020B0604020202020204" pitchFamily="34" charset="0"/>
                <a:ea typeface="Fira Sans Book" panose="020B0503050000020004" pitchFamily="34" charset="0"/>
                <a:cs typeface="Arial" panose="020B0604020202020204" pitchFamily="34" charset="0"/>
              </a:endParaRPr>
            </a:p>
          </p:txBody>
        </p:sp>
      </p:grpSp>
    </p:spTree>
    <p:extLst>
      <p:ext uri="{BB962C8B-B14F-4D97-AF65-F5344CB8AC3E}">
        <p14:creationId xmlns:p14="http://schemas.microsoft.com/office/powerpoint/2010/main" val="3052211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0" name="Graphic 12" descr="Graphic 12"/>
          <p:cNvPicPr>
            <a:picLocks noChangeAspect="1"/>
          </p:cNvPicPr>
          <p:nvPr/>
        </p:nvPicPr>
        <p:blipFill>
          <a:blip r:embed="rId4"/>
          <a:stretch>
            <a:fillRect/>
          </a:stretch>
        </p:blipFill>
        <p:spPr>
          <a:xfrm>
            <a:off x="877883" y="427964"/>
            <a:ext cx="280947" cy="128526"/>
          </a:xfrm>
          <a:prstGeom prst="rect">
            <a:avLst/>
          </a:prstGeom>
          <a:ln w="12700">
            <a:miter lim="400000"/>
          </a:ln>
        </p:spPr>
      </p:pic>
      <p:sp>
        <p:nvSpPr>
          <p:cNvPr id="131" name="TextBox 14"/>
          <p:cNvSpPr txBox="1"/>
          <p:nvPr/>
        </p:nvSpPr>
        <p:spPr>
          <a:xfrm>
            <a:off x="877883" y="625662"/>
            <a:ext cx="5043778"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3600" b="1">
                <a:solidFill>
                  <a:srgbClr val="003DA5"/>
                </a:solidFill>
                <a:latin typeface="Arial"/>
                <a:ea typeface="Arial"/>
                <a:cs typeface="Arial"/>
                <a:sym typeface="Arial"/>
              </a:defRPr>
            </a:lvl1pPr>
          </a:lstStyle>
          <a:p>
            <a:r>
              <a:rPr lang="en-US" dirty="0">
                <a:solidFill>
                  <a:schemeClr val="bg1"/>
                </a:solidFill>
              </a:rPr>
              <a:t>COLLEGE RANKINGS</a:t>
            </a:r>
          </a:p>
        </p:txBody>
      </p:sp>
      <p:sp>
        <p:nvSpPr>
          <p:cNvPr id="132" name="TextBox 18"/>
          <p:cNvSpPr txBox="1"/>
          <p:nvPr/>
        </p:nvSpPr>
        <p:spPr>
          <a:xfrm>
            <a:off x="877883" y="1461968"/>
            <a:ext cx="6711637" cy="4001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p>
            <a:pPr>
              <a:lnSpc>
                <a:spcPct val="150000"/>
              </a:lnSpc>
              <a:buSzPct val="100000"/>
              <a:defRPr sz="1600" b="1">
                <a:latin typeface="Arial"/>
                <a:ea typeface="Arial"/>
                <a:cs typeface="Arial"/>
                <a:sym typeface="Arial"/>
              </a:defRPr>
            </a:pPr>
            <a:r>
              <a:rPr lang="en-US" sz="2000" dirty="0">
                <a:solidFill>
                  <a:srgbClr val="FFB81C"/>
                </a:solidFill>
                <a:latin typeface="Arial"/>
                <a:cs typeface="Arial"/>
              </a:rPr>
              <a:t>Top 20 best public global university for engineering</a:t>
            </a:r>
          </a:p>
          <a:p>
            <a:pPr marL="457200" lvl="1" indent="0">
              <a:buSzPct val="100000"/>
              <a:defRPr sz="1600">
                <a:latin typeface="Arial"/>
                <a:ea typeface="Arial"/>
                <a:cs typeface="Arial"/>
                <a:sym typeface="Arial"/>
              </a:defRPr>
            </a:pPr>
            <a:r>
              <a:rPr lang="en-US" sz="2000" i="1" dirty="0">
                <a:solidFill>
                  <a:schemeClr val="bg1"/>
                </a:solidFill>
                <a:latin typeface="Arial Narrow"/>
              </a:rPr>
              <a:t>U.S. News Global Rankings</a:t>
            </a:r>
            <a:r>
              <a:rPr lang="en-US" sz="2000" dirty="0">
                <a:solidFill>
                  <a:schemeClr val="bg1"/>
                </a:solidFill>
                <a:latin typeface="Arial Narrow"/>
              </a:rPr>
              <a:t>, 2023</a:t>
            </a:r>
          </a:p>
          <a:p>
            <a:pPr lvl="1">
              <a:buSzPct val="100000"/>
              <a:defRPr sz="1600">
                <a:latin typeface="Arial"/>
                <a:ea typeface="Arial"/>
                <a:cs typeface="Arial"/>
                <a:sym typeface="Arial"/>
              </a:defRPr>
            </a:pPr>
            <a:endParaRPr lang="en-US" sz="2000" i="1" dirty="0">
              <a:solidFill>
                <a:schemeClr val="bg1"/>
              </a:solidFill>
              <a:latin typeface="Arial Narrow" panose="020B0606020202030204" pitchFamily="34" charset="0"/>
            </a:endParaRPr>
          </a:p>
          <a:p>
            <a:pPr>
              <a:lnSpc>
                <a:spcPct val="150000"/>
              </a:lnSpc>
              <a:buSzPct val="100000"/>
              <a:defRPr sz="1600" b="1">
                <a:latin typeface="Arial"/>
                <a:ea typeface="Arial"/>
                <a:cs typeface="Arial"/>
                <a:sym typeface="Arial"/>
              </a:defRPr>
            </a:pPr>
            <a:r>
              <a:rPr lang="en-US" sz="2000" dirty="0">
                <a:solidFill>
                  <a:srgbClr val="FFB81C"/>
                </a:solidFill>
                <a:latin typeface="Arial"/>
                <a:cs typeface="Arial"/>
              </a:rPr>
              <a:t>No. 7 best HSI graduate school for engineering</a:t>
            </a:r>
          </a:p>
          <a:p>
            <a:pPr lvl="1">
              <a:buSzPct val="100000"/>
              <a:defRPr sz="1600">
                <a:latin typeface="Arial"/>
                <a:ea typeface="Arial"/>
                <a:cs typeface="Arial"/>
                <a:sym typeface="Arial"/>
              </a:defRPr>
            </a:pPr>
            <a:r>
              <a:rPr lang="en-US" sz="2000" i="1" dirty="0">
                <a:solidFill>
                  <a:schemeClr val="bg1"/>
                </a:solidFill>
                <a:latin typeface="Arial Narrow"/>
              </a:rPr>
              <a:t>U.S. News Best Graduate Schools, 2023</a:t>
            </a:r>
          </a:p>
          <a:p>
            <a:pPr lvl="1">
              <a:buSzPct val="100000"/>
              <a:defRPr sz="1600">
                <a:latin typeface="Arial"/>
                <a:ea typeface="Arial"/>
                <a:cs typeface="Arial"/>
                <a:sym typeface="Arial"/>
              </a:defRPr>
            </a:pPr>
            <a:endParaRPr lang="en-US" sz="2000" i="1" dirty="0">
              <a:solidFill>
                <a:schemeClr val="bg1"/>
              </a:solidFill>
              <a:latin typeface="Arial Narrow" panose="020B0606020202030204" pitchFamily="34" charset="0"/>
            </a:endParaRPr>
          </a:p>
          <a:p>
            <a:pPr>
              <a:lnSpc>
                <a:spcPct val="150000"/>
              </a:lnSpc>
              <a:buSzPct val="100000"/>
              <a:defRPr sz="1600" b="1">
                <a:latin typeface="Arial"/>
                <a:ea typeface="Arial"/>
                <a:cs typeface="Arial"/>
                <a:sym typeface="Arial"/>
              </a:defRPr>
            </a:pPr>
            <a:r>
              <a:rPr lang="en-US" sz="2000" dirty="0">
                <a:solidFill>
                  <a:srgbClr val="FFB81C"/>
                </a:solidFill>
                <a:latin typeface="Arial"/>
                <a:cs typeface="Arial"/>
              </a:rPr>
              <a:t>Top 60 best public engineering colleges in the nation</a:t>
            </a:r>
          </a:p>
          <a:p>
            <a:pPr lvl="1">
              <a:buSzPct val="100000"/>
              <a:defRPr sz="1600">
                <a:latin typeface="Arial"/>
                <a:ea typeface="Arial"/>
                <a:cs typeface="Arial"/>
                <a:sym typeface="Arial"/>
              </a:defRPr>
            </a:pPr>
            <a:r>
              <a:rPr lang="en-US" sz="2000" i="1" dirty="0">
                <a:solidFill>
                  <a:schemeClr val="bg1"/>
                </a:solidFill>
                <a:latin typeface="Arial Narrow"/>
              </a:rPr>
              <a:t>U.S. News &amp; World Report, 2023</a:t>
            </a:r>
          </a:p>
          <a:p>
            <a:pPr lvl="1">
              <a:buSzPct val="100000"/>
              <a:defRPr sz="1600">
                <a:latin typeface="Arial"/>
                <a:ea typeface="Arial"/>
                <a:cs typeface="Arial"/>
                <a:sym typeface="Arial"/>
              </a:defRPr>
            </a:pPr>
            <a:endParaRPr lang="en-US" sz="2000" i="1" dirty="0">
              <a:solidFill>
                <a:schemeClr val="bg1"/>
              </a:solidFill>
              <a:latin typeface="Arial Narrow"/>
            </a:endParaRPr>
          </a:p>
          <a:p>
            <a:pPr>
              <a:lnSpc>
                <a:spcPct val="150000"/>
              </a:lnSpc>
              <a:buSzPct val="100000"/>
              <a:defRPr sz="1600" b="1">
                <a:latin typeface="Arial"/>
                <a:ea typeface="Arial"/>
                <a:cs typeface="Arial"/>
                <a:sym typeface="Arial"/>
              </a:defRPr>
            </a:pPr>
            <a:r>
              <a:rPr lang="en-US" sz="2000" dirty="0">
                <a:solidFill>
                  <a:srgbClr val="FFB81C"/>
                </a:solidFill>
                <a:latin typeface="Arial"/>
                <a:cs typeface="Arial"/>
              </a:rPr>
              <a:t>No. 6 best schools for high-performance computing</a:t>
            </a:r>
          </a:p>
          <a:p>
            <a:pPr lvl="1">
              <a:buSzPct val="100000"/>
              <a:defRPr sz="1600">
                <a:latin typeface="Arial"/>
                <a:ea typeface="Arial"/>
                <a:cs typeface="Arial"/>
                <a:sym typeface="Arial"/>
              </a:defRPr>
            </a:pPr>
            <a:r>
              <a:rPr lang="en-US" sz="2000" i="1" dirty="0">
                <a:solidFill>
                  <a:schemeClr val="bg1"/>
                </a:solidFill>
                <a:latin typeface="Arial Narrow"/>
              </a:rPr>
              <a:t>CSRankings.org, 2022</a:t>
            </a:r>
          </a:p>
        </p:txBody>
      </p:sp>
    </p:spTree>
    <p:extLst>
      <p:ext uri="{BB962C8B-B14F-4D97-AF65-F5344CB8AC3E}">
        <p14:creationId xmlns:p14="http://schemas.microsoft.com/office/powerpoint/2010/main" val="2797391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grpSp>
        <p:nvGrpSpPr>
          <p:cNvPr id="41" name="Google Shape;41;p1"/>
          <p:cNvGrpSpPr/>
          <p:nvPr/>
        </p:nvGrpSpPr>
        <p:grpSpPr>
          <a:xfrm>
            <a:off x="-18411" y="-6137"/>
            <a:ext cx="12212457" cy="6873342"/>
            <a:chOff x="-18411" y="-6137"/>
            <a:chExt cx="12212457" cy="6873342"/>
          </a:xfrm>
        </p:grpSpPr>
        <p:sp>
          <p:nvSpPr>
            <p:cNvPr id="42" name="Google Shape;42;p1"/>
            <p:cNvSpPr/>
            <p:nvPr/>
          </p:nvSpPr>
          <p:spPr>
            <a:xfrm>
              <a:off x="-18411" y="3031635"/>
              <a:ext cx="12212457" cy="3835570"/>
            </a:xfrm>
            <a:custGeom>
              <a:avLst/>
              <a:gdLst/>
              <a:ahLst/>
              <a:cxnLst/>
              <a:rect l="l" t="t" r="r" b="b"/>
              <a:pathLst>
                <a:path w="12212457" h="3835570" extrusionOk="0">
                  <a:moveTo>
                    <a:pt x="0" y="2718652"/>
                  </a:moveTo>
                  <a:lnTo>
                    <a:pt x="0" y="3835570"/>
                  </a:lnTo>
                  <a:lnTo>
                    <a:pt x="153423" y="3835570"/>
                  </a:lnTo>
                  <a:lnTo>
                    <a:pt x="5443442" y="3835570"/>
                  </a:lnTo>
                  <a:lnTo>
                    <a:pt x="12212457" y="619828"/>
                  </a:lnTo>
                  <a:lnTo>
                    <a:pt x="12212457" y="0"/>
                  </a:lnTo>
                  <a:lnTo>
                    <a:pt x="0" y="2718652"/>
                  </a:lnTo>
                  <a:close/>
                </a:path>
              </a:pathLst>
            </a:custGeom>
            <a:solidFill>
              <a:srgbClr val="FFB8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 name="Google Shape;43;p1"/>
            <p:cNvSpPr/>
            <p:nvPr/>
          </p:nvSpPr>
          <p:spPr>
            <a:xfrm>
              <a:off x="-18411" y="-6137"/>
              <a:ext cx="12210411" cy="5842341"/>
            </a:xfrm>
            <a:custGeom>
              <a:avLst/>
              <a:gdLst/>
              <a:ahLst/>
              <a:cxnLst/>
              <a:rect l="l" t="t" r="r" b="b"/>
              <a:pathLst>
                <a:path w="12194047" h="5842341" extrusionOk="0">
                  <a:moveTo>
                    <a:pt x="0" y="5842341"/>
                  </a:moveTo>
                  <a:cubicBezTo>
                    <a:pt x="4091" y="3894894"/>
                    <a:pt x="8183" y="1947447"/>
                    <a:pt x="12274" y="0"/>
                  </a:cubicBezTo>
                  <a:lnTo>
                    <a:pt x="12194047" y="6137"/>
                  </a:lnTo>
                  <a:cubicBezTo>
                    <a:pt x="12194047" y="1031001"/>
                    <a:pt x="12194046" y="2055866"/>
                    <a:pt x="12194046" y="3080730"/>
                  </a:cubicBezTo>
                  <a:lnTo>
                    <a:pt x="0" y="5842341"/>
                  </a:lnTo>
                  <a:close/>
                </a:path>
              </a:pathLst>
            </a:custGeom>
            <a:solidFill>
              <a:srgbClr val="003D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sp>
        <p:nvSpPr>
          <p:cNvPr id="44" name="Google Shape;44;p1"/>
          <p:cNvSpPr txBox="1"/>
          <p:nvPr/>
        </p:nvSpPr>
        <p:spPr>
          <a:xfrm>
            <a:off x="690219" y="442881"/>
            <a:ext cx="9495350" cy="1144914"/>
          </a:xfrm>
          <a:prstGeom prst="rect">
            <a:avLst/>
          </a:prstGeom>
          <a:noFill/>
          <a:ln>
            <a:noFill/>
          </a:ln>
        </p:spPr>
        <p:txBody>
          <a:bodyPr spcFirstLastPara="1" wrap="square" lIns="0" tIns="91425" rIns="0" bIns="0" anchor="t" anchorCtr="0">
            <a:spAutoFit/>
          </a:bodyPr>
          <a:lstStyle/>
          <a:p>
            <a:pPr marL="0" marR="0" lvl="0" indent="0" algn="l" rtl="0">
              <a:lnSpc>
                <a:spcPct val="113666"/>
              </a:lnSpc>
              <a:spcBef>
                <a:spcPts val="0"/>
              </a:spcBef>
              <a:spcAft>
                <a:spcPts val="0"/>
              </a:spcAft>
              <a:buClr>
                <a:srgbClr val="000000"/>
              </a:buClr>
              <a:buSzPts val="6000"/>
              <a:buFont typeface="Arial"/>
              <a:buNone/>
            </a:pPr>
            <a:r>
              <a:rPr lang="en-US" sz="6000" b="1" i="0" u="none" strike="noStrike" cap="none" dirty="0">
                <a:solidFill>
                  <a:schemeClr val="lt1"/>
                </a:solidFill>
                <a:latin typeface="Arial"/>
                <a:ea typeface="Arial"/>
                <a:cs typeface="Arial"/>
                <a:sym typeface="Arial"/>
              </a:rPr>
              <a:t>Undergraduate Education</a:t>
            </a:r>
            <a:endParaRPr sz="1400" b="0" i="0" u="none" strike="noStrike" cap="none" dirty="0">
              <a:solidFill>
                <a:srgbClr val="000000"/>
              </a:solidFill>
              <a:latin typeface="Arial"/>
              <a:ea typeface="Arial"/>
              <a:cs typeface="Arial"/>
              <a:sym typeface="Arial"/>
            </a:endParaRPr>
          </a:p>
        </p:txBody>
      </p:sp>
      <p:sp>
        <p:nvSpPr>
          <p:cNvPr id="45" name="Google Shape;45;p1"/>
          <p:cNvSpPr txBox="1"/>
          <p:nvPr/>
        </p:nvSpPr>
        <p:spPr>
          <a:xfrm>
            <a:off x="690219" y="1884781"/>
            <a:ext cx="6419090"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rgbClr val="FFB81D"/>
                </a:solidFill>
                <a:latin typeface="Arial"/>
                <a:ea typeface="Arial"/>
                <a:cs typeface="Arial"/>
                <a:sym typeface="Arial"/>
              </a:rPr>
              <a:t>Huinan Hannah Liu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FFB81D"/>
                </a:solidFill>
                <a:latin typeface="Arial"/>
                <a:ea typeface="Arial"/>
                <a:cs typeface="Arial"/>
                <a:sym typeface="Arial"/>
              </a:rPr>
              <a:t>Professor of Bioengineering, MSE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FFB81D"/>
                </a:solidFill>
                <a:latin typeface="Arial"/>
                <a:ea typeface="Arial"/>
                <a:cs typeface="Arial"/>
                <a:sym typeface="Arial"/>
              </a:rPr>
              <a:t>Associate Dean of Student Academic Affairs</a:t>
            </a:r>
            <a:endParaRPr sz="1400" b="0" i="0" u="none" strike="noStrike" cap="none">
              <a:solidFill>
                <a:srgbClr val="000000"/>
              </a:solidFill>
              <a:latin typeface="Arial"/>
              <a:ea typeface="Arial"/>
              <a:cs typeface="Arial"/>
              <a:sym typeface="Arial"/>
            </a:endParaRPr>
          </a:p>
        </p:txBody>
      </p:sp>
      <p:pic>
        <p:nvPicPr>
          <p:cNvPr id="46" name="Google Shape;46;p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690846" y="5965880"/>
            <a:ext cx="2276987" cy="66106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2"/>
          <p:cNvSpPr txBox="1">
            <a:spLocks noGrp="1"/>
          </p:cNvSpPr>
          <p:nvPr>
            <p:ph type="title"/>
          </p:nvPr>
        </p:nvSpPr>
        <p:spPr>
          <a:xfrm>
            <a:off x="680420" y="458435"/>
            <a:ext cx="8748074" cy="2087015"/>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02060"/>
              </a:buClr>
              <a:buSzPts val="6000"/>
              <a:buFont typeface="Fira Sans"/>
              <a:buNone/>
            </a:pPr>
            <a:r>
              <a:rPr lang="en-US" sz="5400">
                <a:latin typeface="Arial"/>
                <a:cs typeface="Arial"/>
              </a:rPr>
              <a:t>Our Students</a:t>
            </a:r>
            <a:br>
              <a:rPr lang="en-US" sz="5400">
                <a:latin typeface="Arial"/>
              </a:rPr>
            </a:br>
            <a:r>
              <a:rPr lang="en-US" sz="5400">
                <a:latin typeface="Arial"/>
                <a:cs typeface="Arial"/>
              </a:rPr>
              <a:t>Impact Factor vs. Impact</a:t>
            </a:r>
          </a:p>
        </p:txBody>
      </p:sp>
      <p:sp>
        <p:nvSpPr>
          <p:cNvPr id="53" name="Google Shape;53;p2"/>
          <p:cNvSpPr/>
          <p:nvPr/>
        </p:nvSpPr>
        <p:spPr>
          <a:xfrm>
            <a:off x="745829" y="2226570"/>
            <a:ext cx="9922172" cy="37856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2060"/>
                </a:solidFill>
                <a:latin typeface="Arial"/>
                <a:ea typeface="Garamond"/>
                <a:cs typeface="Garamond"/>
                <a:sym typeface="Garamond"/>
              </a:rPr>
              <a:t>Always keep in mind:</a:t>
            </a:r>
            <a:endParaRPr sz="1400" b="0" i="0" u="none" strike="noStrike" cap="none">
              <a:solidFill>
                <a:srgbClr val="000000"/>
              </a:solidFill>
              <a:latin typeface="Arial"/>
              <a:ea typeface="Arial"/>
              <a:cs typeface="Arial"/>
              <a:sym typeface="Arial"/>
            </a:endParaRPr>
          </a:p>
          <a:p>
            <a:pPr>
              <a:buClr>
                <a:srgbClr val="000000"/>
              </a:buClr>
              <a:buSzPts val="4000"/>
            </a:pPr>
            <a:r>
              <a:rPr lang="en-US" sz="4000">
                <a:solidFill>
                  <a:srgbClr val="002060"/>
                </a:solidFill>
                <a:latin typeface="Arial"/>
                <a:ea typeface="Garamond"/>
                <a:cs typeface="Garamond"/>
                <a:sym typeface="Garamond"/>
              </a:rPr>
              <a:t> </a:t>
            </a:r>
            <a:r>
              <a:rPr lang="en-US" sz="4000" b="0" i="0" u="none" strike="noStrike" cap="none">
                <a:solidFill>
                  <a:srgbClr val="002060"/>
                </a:solidFill>
                <a:latin typeface="Arial"/>
                <a:ea typeface="Garamond"/>
                <a:cs typeface="Garamond"/>
                <a:sym typeface="Garamond"/>
              </a:rPr>
              <a:t>- you are a role model</a:t>
            </a:r>
            <a:endParaRPr lang="en-US" sz="1400" b="0" i="0" u="none" strike="noStrike" cap="none">
              <a:solidFill>
                <a:srgbClr val="000000"/>
              </a:solidFill>
              <a:latin typeface="Arial"/>
              <a:ea typeface="Arial"/>
              <a:cs typeface="Arial"/>
              <a:sym typeface="Arial"/>
            </a:endParaRPr>
          </a:p>
          <a:p>
            <a:pPr>
              <a:buClr>
                <a:srgbClr val="000000"/>
              </a:buClr>
              <a:buSzPts val="4000"/>
            </a:pPr>
            <a:r>
              <a:rPr lang="en-US" sz="4000">
                <a:solidFill>
                  <a:srgbClr val="002060"/>
                </a:solidFill>
                <a:latin typeface="Arial"/>
                <a:ea typeface="Garamond"/>
                <a:cs typeface="Garamond"/>
                <a:sym typeface="Garamond"/>
              </a:rPr>
              <a:t> </a:t>
            </a:r>
            <a:r>
              <a:rPr lang="en-US" sz="4000" b="0" i="0" u="none" strike="noStrike" cap="none">
                <a:solidFill>
                  <a:srgbClr val="002060"/>
                </a:solidFill>
                <a:latin typeface="Arial"/>
                <a:ea typeface="Garamond"/>
                <a:cs typeface="Garamond"/>
                <a:sym typeface="Garamond"/>
              </a:rPr>
              <a:t>- you are a mentor</a:t>
            </a:r>
            <a:endParaRPr lang="en-US" sz="1400" b="0" i="0" u="none" strike="noStrike" cap="none">
              <a:solidFill>
                <a:srgbClr val="000000"/>
              </a:solidFill>
              <a:latin typeface="Arial"/>
              <a:ea typeface="Arial"/>
              <a:cs typeface="Arial"/>
              <a:sym typeface="Arial"/>
            </a:endParaRPr>
          </a:p>
          <a:p>
            <a:pPr>
              <a:buClr>
                <a:srgbClr val="000000"/>
              </a:buClr>
              <a:buSzPts val="4000"/>
            </a:pPr>
            <a:r>
              <a:rPr lang="en-US" sz="4000">
                <a:solidFill>
                  <a:srgbClr val="002060"/>
                </a:solidFill>
                <a:latin typeface="Arial"/>
                <a:ea typeface="Garamond"/>
                <a:cs typeface="Garamond"/>
                <a:sym typeface="Garamond"/>
              </a:rPr>
              <a:t> </a:t>
            </a:r>
            <a:r>
              <a:rPr lang="en-US" sz="4000" b="0" i="0" u="none" strike="noStrike" cap="none">
                <a:solidFill>
                  <a:srgbClr val="002060"/>
                </a:solidFill>
                <a:latin typeface="Arial"/>
                <a:ea typeface="Garamond"/>
                <a:cs typeface="Garamond"/>
                <a:sym typeface="Garamond"/>
              </a:rPr>
              <a:t>- likely the first person with</a:t>
            </a:r>
            <a:r>
              <a:rPr lang="en-US" sz="4000">
                <a:solidFill>
                  <a:srgbClr val="002060"/>
                </a:solidFill>
                <a:latin typeface="Arial"/>
                <a:ea typeface="Garamond"/>
                <a:cs typeface="Garamond"/>
                <a:sym typeface="Garamond"/>
              </a:rPr>
              <a:t> </a:t>
            </a:r>
            <a:endParaRPr lang="en-US"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2060"/>
                </a:solidFill>
                <a:latin typeface="Arial"/>
                <a:ea typeface="Garamond"/>
                <a:cs typeface="Garamond"/>
                <a:sym typeface="Garamond"/>
              </a:rPr>
              <a:t>advanced degrees that they interact</a:t>
            </a:r>
            <a:endParaRPr sz="1400" b="0" i="0" u="none" strike="noStrike" cap="none">
              <a:solidFill>
                <a:srgbClr val="000000"/>
              </a:solidFill>
              <a:latin typeface="Arial"/>
              <a:ea typeface="Arial"/>
              <a:cs typeface="Arial"/>
              <a:sym typeface="Arial"/>
            </a:endParaRPr>
          </a:p>
          <a:p>
            <a:pPr>
              <a:buClr>
                <a:srgbClr val="000000"/>
              </a:buClr>
              <a:buSzPts val="4000"/>
            </a:pPr>
            <a:r>
              <a:rPr lang="en-US" sz="4000">
                <a:solidFill>
                  <a:srgbClr val="002060"/>
                </a:solidFill>
                <a:latin typeface="Arial"/>
                <a:ea typeface="Garamond"/>
                <a:cs typeface="Garamond"/>
                <a:sym typeface="Garamond"/>
              </a:rPr>
              <a:t> </a:t>
            </a:r>
            <a:r>
              <a:rPr lang="en-US" sz="4000" b="0" i="0" u="none" strike="noStrike" cap="none">
                <a:solidFill>
                  <a:srgbClr val="002060"/>
                </a:solidFill>
                <a:latin typeface="Arial"/>
                <a:ea typeface="Garamond"/>
                <a:cs typeface="Garamond"/>
                <a:sym typeface="Garamond"/>
              </a:rPr>
              <a:t>- you can make a difference in many lives</a:t>
            </a:r>
            <a:r>
              <a:rPr lang="en-US" sz="4000">
                <a:solidFill>
                  <a:srgbClr val="002060"/>
                </a:solidFill>
                <a:latin typeface="Arial"/>
                <a:ea typeface="Garamond"/>
                <a:cs typeface="Garamond"/>
                <a:sym typeface="Garamond"/>
              </a:rPr>
              <a:t> </a:t>
            </a:r>
            <a:endParaRPr lang="en-US" sz="1400" b="0" i="0" u="none" strike="noStrike" cap="none">
              <a:solidFill>
                <a:srgbClr val="000000"/>
              </a:solidFill>
              <a:latin typeface="Arial"/>
              <a:ea typeface="Arial"/>
              <a:cs typeface="Arial"/>
              <a:sym typeface="Arial"/>
            </a:endParaRPr>
          </a:p>
        </p:txBody>
      </p:sp>
      <p:pic>
        <p:nvPicPr>
          <p:cNvPr id="9" name="Picture 9">
            <a:extLst>
              <a:ext uri="{FF2B5EF4-FFF2-40B4-BE49-F238E27FC236}">
                <a16:creationId xmlns:a16="http://schemas.microsoft.com/office/drawing/2014/main" id="{75CB655D-A341-1E8F-9226-C6EE3A5F0DA0}"/>
              </a:ext>
            </a:extLst>
          </p:cNvPr>
          <p:cNvPicPr>
            <a:picLocks noChangeAspect="1"/>
          </p:cNvPicPr>
          <p:nvPr/>
        </p:nvPicPr>
        <p:blipFill>
          <a:blip r:embed="rId3"/>
          <a:stretch>
            <a:fillRect/>
          </a:stretch>
        </p:blipFill>
        <p:spPr>
          <a:xfrm>
            <a:off x="9929004" y="6053633"/>
            <a:ext cx="1966823" cy="569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3"/>
          <p:cNvSpPr txBox="1">
            <a:spLocks noGrp="1"/>
          </p:cNvSpPr>
          <p:nvPr>
            <p:ph type="title"/>
          </p:nvPr>
        </p:nvSpPr>
        <p:spPr>
          <a:xfrm>
            <a:off x="563231" y="346944"/>
            <a:ext cx="9916234" cy="2087015"/>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02060"/>
              </a:buClr>
              <a:buSzPts val="6000"/>
              <a:buFont typeface="Fira Sans"/>
              <a:buNone/>
            </a:pPr>
            <a:r>
              <a:rPr lang="en-US" sz="5400">
                <a:latin typeface="Arial"/>
                <a:cs typeface="Arial"/>
              </a:rPr>
              <a:t>Undergraduate Research – Invaluable for Student</a:t>
            </a:r>
            <a:br>
              <a:rPr lang="en-US" sz="6000"/>
            </a:br>
            <a:endParaRPr lang="en-US" sz="4000"/>
          </a:p>
        </p:txBody>
      </p:sp>
      <p:sp>
        <p:nvSpPr>
          <p:cNvPr id="60" name="Google Shape;60;p3"/>
          <p:cNvSpPr/>
          <p:nvPr/>
        </p:nvSpPr>
        <p:spPr>
          <a:xfrm>
            <a:off x="694797" y="2430364"/>
            <a:ext cx="6251518"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2060"/>
                </a:solidFill>
                <a:latin typeface="Arial"/>
                <a:ea typeface="Garamond"/>
                <a:cs typeface="Garamond"/>
                <a:sym typeface="Garamond"/>
              </a:rPr>
              <a:t>What is there for you?</a:t>
            </a:r>
            <a:endParaRPr lang="en-US" sz="1800" b="0" i="0" u="none" strike="noStrike" cap="none">
              <a:solidFill>
                <a:schemeClr val="dk1"/>
              </a:solidFill>
              <a:latin typeface="Arial"/>
              <a:ea typeface="Calibri"/>
              <a:cs typeface="Calibri"/>
            </a:endParaRPr>
          </a:p>
        </p:txBody>
      </p:sp>
      <p:sp>
        <p:nvSpPr>
          <p:cNvPr id="61" name="Google Shape;61;p3"/>
          <p:cNvSpPr/>
          <p:nvPr/>
        </p:nvSpPr>
        <p:spPr>
          <a:xfrm>
            <a:off x="715482" y="3454918"/>
            <a:ext cx="9316621"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2060"/>
                </a:solidFill>
                <a:latin typeface="Arial"/>
                <a:ea typeface="Garamond"/>
                <a:cs typeface="Garamond"/>
                <a:sym typeface="Garamond"/>
              </a:rPr>
              <a:t>At the very least:</a:t>
            </a:r>
            <a:endParaRPr sz="1400" b="0" i="0" u="none" strike="noStrike" cap="none">
              <a:solidFill>
                <a:srgbClr val="000000"/>
              </a:solidFill>
              <a:latin typeface="Arial"/>
              <a:ea typeface="Arial"/>
              <a:cs typeface="Arial"/>
              <a:sym typeface="Arial"/>
            </a:endParaRPr>
          </a:p>
          <a:p>
            <a:pPr>
              <a:buClr>
                <a:srgbClr val="000000"/>
              </a:buClr>
              <a:buSzPts val="4000"/>
            </a:pPr>
            <a:r>
              <a:rPr lang="en-US" sz="4000">
                <a:solidFill>
                  <a:srgbClr val="002060"/>
                </a:solidFill>
                <a:latin typeface="Arial"/>
                <a:ea typeface="Garamond"/>
                <a:cs typeface="Garamond"/>
                <a:sym typeface="Garamond"/>
              </a:rPr>
              <a:t> </a:t>
            </a:r>
            <a:r>
              <a:rPr lang="en-US" sz="4000" b="0" i="0" u="none" strike="noStrike" cap="none">
                <a:solidFill>
                  <a:srgbClr val="002060"/>
                </a:solidFill>
                <a:latin typeface="Arial"/>
                <a:ea typeface="Garamond"/>
                <a:cs typeface="Garamond"/>
                <a:sym typeface="Garamond"/>
              </a:rPr>
              <a:t>- needed assistance in the lab</a:t>
            </a:r>
            <a:endParaRPr lang="en-US" sz="1400" b="0" i="0" u="none" strike="noStrike" cap="none">
              <a:solidFill>
                <a:srgbClr val="000000"/>
              </a:solidFill>
              <a:latin typeface="Arial"/>
              <a:ea typeface="Arial"/>
              <a:cs typeface="Arial"/>
              <a:sym typeface="Arial"/>
            </a:endParaRPr>
          </a:p>
          <a:p>
            <a:pPr>
              <a:buClr>
                <a:srgbClr val="000000"/>
              </a:buClr>
              <a:buSzPts val="4000"/>
            </a:pPr>
            <a:r>
              <a:rPr lang="en-US" sz="4000">
                <a:solidFill>
                  <a:srgbClr val="002060"/>
                </a:solidFill>
                <a:latin typeface="Arial"/>
                <a:ea typeface="Garamond"/>
                <a:cs typeface="Garamond"/>
                <a:sym typeface="Garamond"/>
              </a:rPr>
              <a:t> </a:t>
            </a:r>
            <a:r>
              <a:rPr lang="en-US" sz="4000" b="0" i="0" u="none" strike="noStrike" cap="none">
                <a:solidFill>
                  <a:srgbClr val="002060"/>
                </a:solidFill>
                <a:latin typeface="Arial"/>
                <a:ea typeface="Garamond"/>
                <a:cs typeface="Garamond"/>
                <a:sym typeface="Garamond"/>
              </a:rPr>
              <a:t>- possible verified graduate student</a:t>
            </a:r>
            <a:endParaRPr lang="en-US" sz="1400" b="0" i="0" u="none" strike="noStrike" cap="none">
              <a:solidFill>
                <a:srgbClr val="000000"/>
              </a:solidFill>
              <a:latin typeface="Arial"/>
              <a:ea typeface="Arial"/>
              <a:cs typeface="Arial"/>
              <a:sym typeface="Arial"/>
            </a:endParaRPr>
          </a:p>
          <a:p>
            <a:pPr>
              <a:buClr>
                <a:srgbClr val="000000"/>
              </a:buClr>
              <a:buSzPts val="4000"/>
            </a:pPr>
            <a:r>
              <a:rPr lang="en-US" sz="4000">
                <a:solidFill>
                  <a:srgbClr val="002060"/>
                </a:solidFill>
                <a:latin typeface="Arial"/>
                <a:ea typeface="Garamond"/>
                <a:cs typeface="Garamond"/>
                <a:sym typeface="Garamond"/>
              </a:rPr>
              <a:t> </a:t>
            </a:r>
            <a:r>
              <a:rPr lang="en-US" sz="4000" b="0" i="0" u="none" strike="noStrike" cap="none">
                <a:solidFill>
                  <a:srgbClr val="002060"/>
                </a:solidFill>
                <a:latin typeface="Arial"/>
                <a:ea typeface="Garamond"/>
                <a:cs typeface="Garamond"/>
                <a:sym typeface="Garamond"/>
              </a:rPr>
              <a:t>- publications, visibility</a:t>
            </a:r>
            <a:endParaRPr lang="en-US" sz="1800" b="0" i="0" u="none" strike="noStrike" cap="none">
              <a:solidFill>
                <a:schemeClr val="dk1"/>
              </a:solidFill>
              <a:latin typeface="Arial"/>
              <a:ea typeface="Calibri"/>
              <a:cs typeface="Calibri"/>
              <a:sym typeface="Calibri"/>
            </a:endParaRPr>
          </a:p>
        </p:txBody>
      </p:sp>
      <p:pic>
        <p:nvPicPr>
          <p:cNvPr id="4" name="Picture 4">
            <a:extLst>
              <a:ext uri="{FF2B5EF4-FFF2-40B4-BE49-F238E27FC236}">
                <a16:creationId xmlns:a16="http://schemas.microsoft.com/office/drawing/2014/main" id="{3EC5200B-1F5F-5773-EF77-703F3D91D31A}"/>
              </a:ext>
            </a:extLst>
          </p:cNvPr>
          <p:cNvPicPr>
            <a:picLocks noChangeAspect="1"/>
          </p:cNvPicPr>
          <p:nvPr/>
        </p:nvPicPr>
        <p:blipFill>
          <a:blip r:embed="rId3"/>
          <a:stretch>
            <a:fillRect/>
          </a:stretch>
        </p:blipFill>
        <p:spPr>
          <a:xfrm>
            <a:off x="9623484" y="5902671"/>
            <a:ext cx="2254370" cy="6562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4"/>
          <p:cNvSpPr txBox="1">
            <a:spLocks noGrp="1"/>
          </p:cNvSpPr>
          <p:nvPr>
            <p:ph type="title"/>
          </p:nvPr>
        </p:nvSpPr>
        <p:spPr>
          <a:xfrm>
            <a:off x="663872" y="551821"/>
            <a:ext cx="9743706" cy="2087015"/>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02060"/>
              </a:buClr>
              <a:buSzPts val="6000"/>
              <a:buFont typeface="Fira Sans"/>
              <a:buNone/>
            </a:pPr>
            <a:r>
              <a:rPr lang="en-US" sz="5400">
                <a:latin typeface="Arial"/>
                <a:cs typeface="Arial"/>
              </a:rPr>
              <a:t>Undergraduate Research – Invaluable for student</a:t>
            </a:r>
            <a:br>
              <a:rPr lang="en-US" sz="6000"/>
            </a:br>
            <a:endParaRPr lang="en-US" sz="4000"/>
          </a:p>
        </p:txBody>
      </p:sp>
      <p:sp>
        <p:nvSpPr>
          <p:cNvPr id="68" name="Google Shape;68;p4"/>
          <p:cNvSpPr/>
          <p:nvPr/>
        </p:nvSpPr>
        <p:spPr>
          <a:xfrm>
            <a:off x="687609" y="2308156"/>
            <a:ext cx="7054901"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002060"/>
                </a:solidFill>
                <a:latin typeface="Arial"/>
                <a:ea typeface="Garamond"/>
                <a:cs typeface="Garamond"/>
                <a:sym typeface="Garamond"/>
              </a:rPr>
              <a:t>What is there for BCOE?</a:t>
            </a:r>
            <a:endParaRPr sz="1800" b="0" i="0" u="none" strike="noStrike" cap="none">
              <a:solidFill>
                <a:schemeClr val="dk1"/>
              </a:solidFill>
              <a:latin typeface="Arial"/>
              <a:ea typeface="Calibri"/>
              <a:cs typeface="Calibri"/>
              <a:sym typeface="Calibri"/>
            </a:endParaRPr>
          </a:p>
        </p:txBody>
      </p:sp>
      <p:sp>
        <p:nvSpPr>
          <p:cNvPr id="69" name="Google Shape;69;p4"/>
          <p:cNvSpPr/>
          <p:nvPr/>
        </p:nvSpPr>
        <p:spPr>
          <a:xfrm>
            <a:off x="712769" y="3303955"/>
            <a:ext cx="9081153" cy="1938952"/>
          </a:xfrm>
          <a:prstGeom prst="rect">
            <a:avLst/>
          </a:prstGeom>
          <a:noFill/>
          <a:ln>
            <a:noFill/>
          </a:ln>
        </p:spPr>
        <p:txBody>
          <a:bodyPr spcFirstLastPara="1" wrap="square" lIns="91425" tIns="45700" rIns="91425" bIns="45700" anchor="t" anchorCtr="0">
            <a:spAutoFit/>
          </a:bodyPr>
          <a:lstStyle/>
          <a:p>
            <a:pPr>
              <a:buClr>
                <a:srgbClr val="000000"/>
              </a:buClr>
              <a:buSzPts val="4000"/>
            </a:pPr>
            <a:r>
              <a:rPr lang="en-US" sz="4000" b="0" i="0" u="none" strike="noStrike" cap="none">
                <a:solidFill>
                  <a:srgbClr val="002060"/>
                </a:solidFill>
                <a:latin typeface="Arial"/>
                <a:ea typeface="Garamond"/>
                <a:cs typeface="Garamond"/>
                <a:sym typeface="Garamond"/>
              </a:rPr>
              <a:t>Our recruitment tool: freshmen, transfer, GPP, international</a:t>
            </a:r>
            <a:r>
              <a:rPr lang="en-US" sz="4000">
                <a:solidFill>
                  <a:srgbClr val="002060"/>
                </a:solidFill>
                <a:latin typeface="Arial"/>
                <a:ea typeface="Garamond"/>
                <a:cs typeface="Garamond"/>
                <a:sym typeface="Garamond"/>
              </a:rPr>
              <a:t> </a:t>
            </a:r>
            <a:r>
              <a:rPr lang="en-US" sz="4000" b="0" i="0" u="none" strike="noStrike" cap="none">
                <a:solidFill>
                  <a:srgbClr val="002060"/>
                </a:solidFill>
                <a:latin typeface="Arial"/>
                <a:ea typeface="Garamond"/>
                <a:cs typeface="Garamond"/>
                <a:sym typeface="Garamond"/>
              </a:rPr>
              <a:t> - </a:t>
            </a:r>
            <a:endParaRPr lang="en-US">
              <a:solidFill>
                <a:srgbClr val="000000"/>
              </a:solidFill>
              <a:latin typeface="Arial"/>
              <a:ea typeface="Calibri"/>
              <a:cs typeface="Calibri"/>
              <a:sym typeface="Garamond"/>
            </a:endParaRPr>
          </a:p>
          <a:p>
            <a:pPr>
              <a:buSzPts val="4000"/>
            </a:pPr>
            <a:r>
              <a:rPr lang="en-US" sz="4000" b="0" i="0" u="none" strike="noStrike" cap="none">
                <a:solidFill>
                  <a:srgbClr val="002060"/>
                </a:solidFill>
                <a:latin typeface="Arial"/>
                <a:ea typeface="Garamond"/>
                <a:cs typeface="Garamond"/>
                <a:sym typeface="Garamond"/>
              </a:rPr>
              <a:t>what makes us different in their eyes.</a:t>
            </a:r>
            <a:endParaRPr sz="1800" b="0" i="0" u="none" strike="noStrike" cap="none">
              <a:solidFill>
                <a:schemeClr val="dk1"/>
              </a:solidFill>
              <a:latin typeface="Arial"/>
              <a:ea typeface="Calibri"/>
              <a:cs typeface="Calibri"/>
            </a:endParaRPr>
          </a:p>
        </p:txBody>
      </p:sp>
      <p:pic>
        <p:nvPicPr>
          <p:cNvPr id="2" name="Picture 2">
            <a:extLst>
              <a:ext uri="{FF2B5EF4-FFF2-40B4-BE49-F238E27FC236}">
                <a16:creationId xmlns:a16="http://schemas.microsoft.com/office/drawing/2014/main" id="{6C359022-4C72-90AE-6807-5168AD6A4E00}"/>
              </a:ext>
            </a:extLst>
          </p:cNvPr>
          <p:cNvPicPr>
            <a:picLocks noChangeAspect="1"/>
          </p:cNvPicPr>
          <p:nvPr/>
        </p:nvPicPr>
        <p:blipFill>
          <a:blip r:embed="rId3"/>
          <a:stretch>
            <a:fillRect/>
          </a:stretch>
        </p:blipFill>
        <p:spPr>
          <a:xfrm>
            <a:off x="9853522" y="5909860"/>
            <a:ext cx="2063870" cy="598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5"/>
          <p:cNvSpPr txBox="1">
            <a:spLocks noGrp="1"/>
          </p:cNvSpPr>
          <p:nvPr>
            <p:ph type="title"/>
          </p:nvPr>
        </p:nvSpPr>
        <p:spPr>
          <a:xfrm>
            <a:off x="832806" y="206982"/>
            <a:ext cx="8748074" cy="1027522"/>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002060"/>
              </a:buClr>
              <a:buSzPts val="6000"/>
              <a:buFont typeface="Fira Sans"/>
              <a:buNone/>
            </a:pPr>
            <a:r>
              <a:rPr lang="en-US" sz="5400">
                <a:latin typeface="Arial"/>
                <a:cs typeface="Arial"/>
              </a:rPr>
              <a:t>Involvement</a:t>
            </a:r>
            <a:endParaRPr sz="5400">
              <a:latin typeface="Arial"/>
              <a:cs typeface="Arial"/>
            </a:endParaRPr>
          </a:p>
        </p:txBody>
      </p:sp>
      <p:sp>
        <p:nvSpPr>
          <p:cNvPr id="76" name="Google Shape;76;p5"/>
          <p:cNvSpPr/>
          <p:nvPr/>
        </p:nvSpPr>
        <p:spPr>
          <a:xfrm>
            <a:off x="861798" y="1423828"/>
            <a:ext cx="9784519" cy="2062103"/>
          </a:xfrm>
          <a:prstGeom prst="rect">
            <a:avLst/>
          </a:prstGeom>
          <a:noFill/>
          <a:ln>
            <a:noFill/>
          </a:ln>
        </p:spPr>
        <p:txBody>
          <a:bodyPr spcFirstLastPara="1" wrap="square" lIns="91425" tIns="45700" rIns="91425" bIns="45700" anchor="t" anchorCtr="0">
            <a:spAutoFit/>
          </a:bodyPr>
          <a:lstStyle/>
          <a:p>
            <a:pPr>
              <a:buClr>
                <a:srgbClr val="000000"/>
              </a:buClr>
              <a:buSzPts val="3200"/>
            </a:pPr>
            <a:r>
              <a:rPr lang="en-US" sz="3200" b="0" i="0" u="none" strike="noStrike" cap="none">
                <a:solidFill>
                  <a:srgbClr val="003DA5"/>
                </a:solidFill>
                <a:latin typeface="Arial"/>
                <a:ea typeface="Garamond"/>
                <a:cs typeface="Garamond"/>
                <a:sym typeface="Garamond"/>
              </a:rPr>
              <a:t>With </a:t>
            </a:r>
            <a:r>
              <a:rPr lang="en-US" sz="3200">
                <a:solidFill>
                  <a:srgbClr val="003DA5"/>
                </a:solidFill>
                <a:latin typeface="Arial"/>
                <a:ea typeface="Garamond"/>
                <a:cs typeface="Garamond"/>
                <a:sym typeface="Garamond"/>
              </a:rPr>
              <a:t>University</a:t>
            </a:r>
            <a:r>
              <a:rPr lang="en-US" sz="3200" b="0" i="0" u="none" strike="noStrike" cap="none">
                <a:solidFill>
                  <a:srgbClr val="003DA5"/>
                </a:solidFill>
                <a:latin typeface="Arial"/>
                <a:ea typeface="Garamond"/>
                <a:cs typeface="Garamond"/>
                <a:sym typeface="Garamond"/>
              </a:rPr>
              <a:t>:</a:t>
            </a:r>
            <a:r>
              <a:rPr lang="en-US" sz="3200">
                <a:solidFill>
                  <a:srgbClr val="002060"/>
                </a:solidFill>
                <a:latin typeface="Arial"/>
                <a:ea typeface="Garamond"/>
                <a:cs typeface="Garamond"/>
                <a:sym typeface="Garamond"/>
              </a:rPr>
              <a:t> </a:t>
            </a:r>
            <a:endParaRPr lang="en-US" sz="3200">
              <a:solidFill>
                <a:srgbClr val="000000"/>
              </a:solidFill>
              <a:latin typeface="Calibri"/>
              <a:ea typeface="Calibri"/>
              <a:cs typeface="Calibri"/>
              <a:sym typeface="Garamond"/>
            </a:endParaRPr>
          </a:p>
          <a:p>
            <a:pPr>
              <a:buSzPts val="3200"/>
            </a:pPr>
            <a:r>
              <a:rPr lang="en-US" sz="3200" b="0" i="0" u="none" strike="noStrike" cap="none">
                <a:latin typeface="Arial"/>
                <a:ea typeface="Garamond"/>
                <a:cs typeface="Garamond"/>
                <a:sym typeface="Garamond"/>
              </a:rPr>
              <a:t>Undergraduate Journal, Mini Grants, Undergraduate Research Symposium, major scholarship application preparation (Fulbright, Goldwater,…)</a:t>
            </a:r>
            <a:r>
              <a:rPr lang="en-US" sz="3200">
                <a:latin typeface="Arial"/>
                <a:ea typeface="Garamond"/>
                <a:cs typeface="Garamond"/>
                <a:sym typeface="Garamond"/>
              </a:rPr>
              <a:t> </a:t>
            </a:r>
            <a:r>
              <a:rPr lang="en-US" sz="3200">
                <a:latin typeface="Garamond"/>
                <a:ea typeface="Garamond"/>
                <a:cs typeface="Garamond"/>
                <a:sym typeface="Garamond"/>
              </a:rPr>
              <a:t> </a:t>
            </a:r>
            <a:endParaRPr sz="3200" b="0" i="0" u="none" strike="noStrike" cap="none">
              <a:latin typeface="Calibri"/>
              <a:ea typeface="Calibri"/>
              <a:cs typeface="Calibri"/>
            </a:endParaRPr>
          </a:p>
        </p:txBody>
      </p:sp>
      <p:sp>
        <p:nvSpPr>
          <p:cNvPr id="77" name="Google Shape;77;p5"/>
          <p:cNvSpPr/>
          <p:nvPr/>
        </p:nvSpPr>
        <p:spPr>
          <a:xfrm>
            <a:off x="832919" y="3677124"/>
            <a:ext cx="10248187" cy="2554505"/>
          </a:xfrm>
          <a:prstGeom prst="rect">
            <a:avLst/>
          </a:prstGeom>
          <a:noFill/>
          <a:ln>
            <a:noFill/>
          </a:ln>
        </p:spPr>
        <p:txBody>
          <a:bodyPr spcFirstLastPara="1" wrap="square" lIns="91425" tIns="45700" rIns="91425" bIns="45700" anchor="t" anchorCtr="0">
            <a:spAutoFit/>
          </a:bodyPr>
          <a:lstStyle/>
          <a:p>
            <a:pPr>
              <a:buClr>
                <a:srgbClr val="000000"/>
              </a:buClr>
              <a:buSzPts val="3200"/>
            </a:pPr>
            <a:r>
              <a:rPr lang="en-US" sz="3200" b="0" i="0" u="none" strike="noStrike" cap="none">
                <a:solidFill>
                  <a:srgbClr val="003DA5"/>
                </a:solidFill>
                <a:latin typeface="Arial"/>
                <a:ea typeface="Garamond"/>
                <a:cs typeface="Garamond"/>
                <a:sym typeface="Garamond"/>
              </a:rPr>
              <a:t>With community:</a:t>
            </a:r>
            <a:r>
              <a:rPr lang="en-US" sz="3200">
                <a:solidFill>
                  <a:srgbClr val="003DA5"/>
                </a:solidFill>
                <a:latin typeface="Arial"/>
                <a:ea typeface="Garamond"/>
                <a:cs typeface="Garamond"/>
                <a:sym typeface="Garamond"/>
              </a:rPr>
              <a:t> </a:t>
            </a:r>
            <a:endParaRPr lang="en-US" sz="3200">
              <a:solidFill>
                <a:srgbClr val="000000"/>
              </a:solidFill>
              <a:latin typeface="Arial"/>
              <a:ea typeface="Calibri"/>
              <a:cs typeface="Calibri"/>
              <a:sym typeface="Garamond"/>
            </a:endParaRPr>
          </a:p>
          <a:p>
            <a:pPr>
              <a:buSzPts val="3200"/>
            </a:pPr>
            <a:r>
              <a:rPr lang="en-US" sz="3200" b="0" i="0" u="none" strike="noStrike" cap="none">
                <a:latin typeface="Arial"/>
                <a:ea typeface="Garamond"/>
                <a:cs typeface="Garamond"/>
                <a:sym typeface="Garamond"/>
              </a:rPr>
              <a:t>RUSD Science Fair – (mentoring, judging, presenting), MS/HS Science Project Mentoring, MS/HS</a:t>
            </a:r>
            <a:r>
              <a:rPr lang="en-US" sz="3200">
                <a:latin typeface="Arial"/>
                <a:ea typeface="Garamond"/>
                <a:cs typeface="Garamond"/>
                <a:sym typeface="Garamond"/>
              </a:rPr>
              <a:t> </a:t>
            </a:r>
            <a:r>
              <a:rPr lang="en-US" sz="3200" b="0" i="0" u="none" strike="noStrike" cap="none">
                <a:latin typeface="Arial"/>
                <a:ea typeface="Garamond"/>
                <a:cs typeface="Garamond"/>
                <a:sym typeface="Garamond"/>
              </a:rPr>
              <a:t> Teachers in the lab… - very valuable activities and connections for your grants</a:t>
            </a:r>
            <a:endParaRPr sz="3200" b="0" i="0" u="none" strike="noStrike" cap="none">
              <a:latin typeface="Arial"/>
              <a:ea typeface="Calibri"/>
              <a:cs typeface="Calibri"/>
            </a:endParaRPr>
          </a:p>
        </p:txBody>
      </p:sp>
      <p:pic>
        <p:nvPicPr>
          <p:cNvPr id="2" name="Picture 2">
            <a:extLst>
              <a:ext uri="{FF2B5EF4-FFF2-40B4-BE49-F238E27FC236}">
                <a16:creationId xmlns:a16="http://schemas.microsoft.com/office/drawing/2014/main" id="{B24C38A6-C5CF-F7BA-6B6B-91CCF87AA972}"/>
              </a:ext>
            </a:extLst>
          </p:cNvPr>
          <p:cNvPicPr>
            <a:picLocks noChangeAspect="1"/>
          </p:cNvPicPr>
          <p:nvPr/>
        </p:nvPicPr>
        <p:blipFill>
          <a:blip r:embed="rId3"/>
          <a:stretch>
            <a:fillRect/>
          </a:stretch>
        </p:blipFill>
        <p:spPr>
          <a:xfrm>
            <a:off x="9702560" y="6071605"/>
            <a:ext cx="2153729" cy="6238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FC70C9-1AA6-684B-A9B1-35BC658BBF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222694" cy="6858000"/>
          </a:xfrm>
          <a:prstGeom prst="rect">
            <a:avLst/>
          </a:prstGeom>
        </p:spPr>
      </p:pic>
      <p:sp>
        <p:nvSpPr>
          <p:cNvPr id="7" name="Rectangle 6">
            <a:extLst>
              <a:ext uri="{FF2B5EF4-FFF2-40B4-BE49-F238E27FC236}">
                <a16:creationId xmlns:a16="http://schemas.microsoft.com/office/drawing/2014/main" id="{4A5882D8-9F74-2A46-BEAB-A118D82D6C70}"/>
              </a:ext>
            </a:extLst>
          </p:cNvPr>
          <p:cNvSpPr/>
          <p:nvPr/>
        </p:nvSpPr>
        <p:spPr>
          <a:xfrm>
            <a:off x="0" y="0"/>
            <a:ext cx="12222694" cy="6858000"/>
          </a:xfrm>
          <a:prstGeom prst="rect">
            <a:avLst/>
          </a:prstGeom>
          <a:solidFill>
            <a:srgbClr val="003DA5">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491;p85">
            <a:extLst>
              <a:ext uri="{FF2B5EF4-FFF2-40B4-BE49-F238E27FC236}">
                <a16:creationId xmlns:a16="http://schemas.microsoft.com/office/drawing/2014/main" id="{09BD1612-B43A-E6C0-ACDF-E26C8C2994EF}"/>
              </a:ext>
            </a:extLst>
          </p:cNvPr>
          <p:cNvSpPr txBox="1"/>
          <p:nvPr/>
        </p:nvSpPr>
        <p:spPr>
          <a:xfrm>
            <a:off x="1218337" y="749049"/>
            <a:ext cx="10004400" cy="1152326"/>
          </a:xfrm>
          <a:prstGeom prst="rect">
            <a:avLst/>
          </a:prstGeom>
          <a:noFill/>
          <a:ln>
            <a:noFill/>
          </a:ln>
        </p:spPr>
        <p:txBody>
          <a:bodyPr spcFirstLastPara="1" wrap="square" lIns="45700" tIns="45700" rIns="45700" bIns="45700" anchor="t" anchorCtr="0">
            <a:spAutoFit/>
          </a:bodyPr>
          <a:lstStyle/>
          <a:p>
            <a:pPr marL="0" lvl="1" algn="ctr">
              <a:lnSpc>
                <a:spcPct val="125925"/>
              </a:lnSpc>
            </a:pPr>
            <a:r>
              <a:rPr lang="en" sz="5450" b="1" dirty="0">
                <a:solidFill>
                  <a:srgbClr val="FFB818"/>
                </a:solidFill>
                <a:latin typeface="Arial" panose="020B0604020202020204" pitchFamily="34" charset="0"/>
                <a:cs typeface="Arial" panose="020B0604020202020204" pitchFamily="34" charset="0"/>
                <a:sym typeface="Fira Sans SemiBold"/>
              </a:rPr>
              <a:t>Land Acknowledgement</a:t>
            </a:r>
            <a:endParaRPr lang="en-US" b="1" dirty="0">
              <a:latin typeface="Arial" panose="020B0604020202020204" pitchFamily="34" charset="0"/>
              <a:cs typeface="Arial" panose="020B0604020202020204" pitchFamily="34" charset="0"/>
            </a:endParaRPr>
          </a:p>
        </p:txBody>
      </p:sp>
      <p:sp>
        <p:nvSpPr>
          <p:cNvPr id="3" name="Google Shape;462;p84">
            <a:extLst>
              <a:ext uri="{FF2B5EF4-FFF2-40B4-BE49-F238E27FC236}">
                <a16:creationId xmlns:a16="http://schemas.microsoft.com/office/drawing/2014/main" id="{63EB509C-C99A-66AC-BBD4-2749E4C27B02}"/>
              </a:ext>
            </a:extLst>
          </p:cNvPr>
          <p:cNvSpPr txBox="1"/>
          <p:nvPr/>
        </p:nvSpPr>
        <p:spPr>
          <a:xfrm>
            <a:off x="1911013" y="2211763"/>
            <a:ext cx="8361100" cy="2709932"/>
          </a:xfrm>
          <a:prstGeom prst="rect">
            <a:avLst/>
          </a:prstGeom>
          <a:noFill/>
          <a:ln>
            <a:noFill/>
          </a:ln>
        </p:spPr>
        <p:txBody>
          <a:bodyPr spcFirstLastPara="1" wrap="square" lIns="0" tIns="45700" rIns="0" bIns="45700" anchor="t" anchorCtr="0">
            <a:spAutoFit/>
          </a:bodyPr>
          <a:lstStyle/>
          <a:p>
            <a:r>
              <a:rPr lang="en" b="1" dirty="0">
                <a:solidFill>
                  <a:srgbClr val="FFFFFF"/>
                </a:solidFill>
                <a:latin typeface="Arial Narrow"/>
                <a:ea typeface="+mn-lt"/>
                <a:cs typeface="+mn-lt"/>
                <a:sym typeface="Fira Sans"/>
              </a:rPr>
              <a:t>We would like to respectfully acknowledge our responsibility to the original and current caretakers of this land, water and air.</a:t>
            </a:r>
            <a:endParaRPr lang="en-US" dirty="0">
              <a:solidFill>
                <a:srgbClr val="FFFFFF"/>
              </a:solidFill>
              <a:latin typeface="Arial Narrow"/>
            </a:endParaRPr>
          </a:p>
          <a:p>
            <a:r>
              <a:rPr lang="en" b="1" dirty="0">
                <a:solidFill>
                  <a:srgbClr val="FFFFFF"/>
                </a:solidFill>
                <a:latin typeface="Arial Narrow"/>
                <a:ea typeface="+mn-lt"/>
                <a:cs typeface="+mn-lt"/>
                <a:sym typeface="Fira Sans"/>
              </a:rPr>
              <a:t> </a:t>
            </a:r>
            <a:r>
              <a:rPr lang="en" dirty="0">
                <a:solidFill>
                  <a:srgbClr val="FFFFFF"/>
                </a:solidFill>
                <a:latin typeface="Arial Narrow"/>
                <a:ea typeface="+mn-lt"/>
                <a:cs typeface="+mn-lt"/>
                <a:sym typeface="Fira Sans"/>
              </a:rPr>
              <a:t> </a:t>
            </a:r>
            <a:endParaRPr lang="en" dirty="0">
              <a:solidFill>
                <a:srgbClr val="FFFFFF"/>
              </a:solidFill>
              <a:latin typeface="Arial Narrow"/>
            </a:endParaRPr>
          </a:p>
          <a:p>
            <a:r>
              <a:rPr lang="en" b="1" dirty="0">
                <a:solidFill>
                  <a:srgbClr val="FFFFFF"/>
                </a:solidFill>
                <a:latin typeface="Arial Narrow"/>
                <a:ea typeface="+mn-lt"/>
                <a:cs typeface="+mn-lt"/>
                <a:sym typeface="Fira Sans"/>
              </a:rPr>
              <a:t>The Cahuilla, </a:t>
            </a:r>
            <a:r>
              <a:rPr lang="en" b="1" dirty="0" err="1">
                <a:solidFill>
                  <a:srgbClr val="FFFFFF"/>
                </a:solidFill>
                <a:latin typeface="Arial Narrow"/>
                <a:ea typeface="+mn-lt"/>
                <a:cs typeface="+mn-lt"/>
                <a:sym typeface="Fira Sans"/>
              </a:rPr>
              <a:t>Tongva</a:t>
            </a:r>
            <a:r>
              <a:rPr lang="en" b="1" dirty="0">
                <a:solidFill>
                  <a:srgbClr val="FFFFFF"/>
                </a:solidFill>
                <a:latin typeface="Arial Narrow"/>
                <a:ea typeface="+mn-lt"/>
                <a:cs typeface="+mn-lt"/>
                <a:sym typeface="Fira Sans"/>
              </a:rPr>
              <a:t>, Luiseño, and Serrano peoples and all of their ancestors and descendants, past, present, and future.  </a:t>
            </a:r>
            <a:endParaRPr lang="en" dirty="0">
              <a:solidFill>
                <a:srgbClr val="FFFFFF"/>
              </a:solidFill>
              <a:latin typeface="Arial Narrow"/>
            </a:endParaRPr>
          </a:p>
          <a:p>
            <a:r>
              <a:rPr lang="en" b="1" dirty="0">
                <a:solidFill>
                  <a:srgbClr val="FFFFFF"/>
                </a:solidFill>
                <a:latin typeface="Arial Narrow"/>
                <a:ea typeface="+mn-lt"/>
                <a:cs typeface="+mn-lt"/>
                <a:sym typeface="Fira Sans"/>
              </a:rPr>
              <a:t> </a:t>
            </a:r>
            <a:r>
              <a:rPr lang="en" dirty="0">
                <a:solidFill>
                  <a:srgbClr val="FFFFFF"/>
                </a:solidFill>
                <a:latin typeface="Arial Narrow"/>
                <a:ea typeface="+mn-lt"/>
                <a:cs typeface="+mn-lt"/>
                <a:sym typeface="Fira Sans"/>
              </a:rPr>
              <a:t> </a:t>
            </a:r>
            <a:endParaRPr lang="en" dirty="0">
              <a:solidFill>
                <a:srgbClr val="FFFFFF"/>
              </a:solidFill>
              <a:latin typeface="Arial Narrow"/>
            </a:endParaRPr>
          </a:p>
          <a:p>
            <a:pPr>
              <a:lnSpc>
                <a:spcPct val="114999"/>
              </a:lnSpc>
            </a:pPr>
            <a:r>
              <a:rPr lang="en" b="1" dirty="0">
                <a:solidFill>
                  <a:srgbClr val="FFFFFF"/>
                </a:solidFill>
                <a:latin typeface="Arial Narrow"/>
                <a:ea typeface="+mn-lt"/>
                <a:cs typeface="+mn-lt"/>
                <a:sym typeface="Fira Sans"/>
              </a:rPr>
              <a:t>Today the UCR campus is home to many Indigenous peoples from all over the world, including UCR faculty, students, and staff, and we are grateful to have the opportunity to live and work on these homelands.</a:t>
            </a:r>
            <a:r>
              <a:rPr lang="en" dirty="0">
                <a:solidFill>
                  <a:srgbClr val="FFFFFF"/>
                </a:solidFill>
                <a:latin typeface="Arial Narrow"/>
                <a:ea typeface="+mn-lt"/>
                <a:cs typeface="+mn-lt"/>
                <a:sym typeface="Fira Sans"/>
              </a:rPr>
              <a:t> </a:t>
            </a:r>
            <a:endParaRPr lang="en" dirty="0">
              <a:solidFill>
                <a:srgbClr val="FFFFFF"/>
              </a:solidFill>
              <a:latin typeface="Arial Narrow"/>
            </a:endParaRPr>
          </a:p>
        </p:txBody>
      </p:sp>
    </p:spTree>
    <p:extLst>
      <p:ext uri="{BB962C8B-B14F-4D97-AF65-F5344CB8AC3E}">
        <p14:creationId xmlns:p14="http://schemas.microsoft.com/office/powerpoint/2010/main" val="3828290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2" name="Picture 2" descr="Background pattern&#10;&#10;Description automatically generated">
            <a:extLst>
              <a:ext uri="{FF2B5EF4-FFF2-40B4-BE49-F238E27FC236}">
                <a16:creationId xmlns:a16="http://schemas.microsoft.com/office/drawing/2014/main" id="{B7B68113-9685-2751-C170-BFF141E56A07}"/>
              </a:ext>
            </a:extLst>
          </p:cNvPr>
          <p:cNvPicPr>
            <a:picLocks noChangeAspect="1"/>
          </p:cNvPicPr>
          <p:nvPr/>
        </p:nvPicPr>
        <p:blipFill rotWithShape="1">
          <a:blip r:embed="rId3"/>
          <a:srcRect l="176" t="13053" r="-648" b="24342"/>
          <a:stretch/>
        </p:blipFill>
        <p:spPr>
          <a:xfrm>
            <a:off x="-3094" y="939"/>
            <a:ext cx="12264772" cy="6990828"/>
          </a:xfrm>
          <a:prstGeom prst="rect">
            <a:avLst/>
          </a:prstGeom>
        </p:spPr>
      </p:pic>
      <p:pic>
        <p:nvPicPr>
          <p:cNvPr id="82" name="Google Shape;82;p6"/>
          <p:cNvPicPr preferRelativeResize="0"/>
          <p:nvPr/>
        </p:nvPicPr>
        <p:blipFill rotWithShape="1">
          <a:blip r:embed="rId4">
            <a:alphaModFix/>
          </a:blip>
          <a:srcRect/>
          <a:stretch/>
        </p:blipFill>
        <p:spPr>
          <a:xfrm>
            <a:off x="8723963" y="1465666"/>
            <a:ext cx="1101975" cy="1234010"/>
          </a:xfrm>
          <a:prstGeom prst="rect">
            <a:avLst/>
          </a:prstGeom>
          <a:noFill/>
          <a:ln>
            <a:noFill/>
          </a:ln>
          <a:effectLst>
            <a:outerShdw blurRad="292100" dist="139700" dir="2700000" algn="tl" rotWithShape="0">
              <a:srgbClr val="333333">
                <a:alpha val="64313"/>
              </a:srgbClr>
            </a:outerShdw>
          </a:effectLst>
        </p:spPr>
      </p:pic>
      <p:sp>
        <p:nvSpPr>
          <p:cNvPr id="84" name="Google Shape;84;p6"/>
          <p:cNvSpPr txBox="1"/>
          <p:nvPr/>
        </p:nvSpPr>
        <p:spPr>
          <a:xfrm>
            <a:off x="8814934" y="2708156"/>
            <a:ext cx="1134000" cy="5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Kimberly Wolf</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F1AB00"/>
                </a:solidFill>
                <a:latin typeface="Calibri"/>
                <a:ea typeface="Calibri"/>
                <a:cs typeface="Calibri"/>
                <a:sym typeface="Calibri"/>
              </a:rPr>
              <a:t>Curriculum Planner, CS Majors</a:t>
            </a:r>
            <a:endParaRPr sz="1200" b="0" i="0" u="none" strike="noStrike" cap="none">
              <a:solidFill>
                <a:srgbClr val="F1AB00"/>
              </a:solidFill>
              <a:latin typeface="Calibri"/>
              <a:ea typeface="Calibri"/>
              <a:cs typeface="Calibri"/>
              <a:sym typeface="Calibri"/>
            </a:endParaRPr>
          </a:p>
        </p:txBody>
      </p:sp>
      <p:pic>
        <p:nvPicPr>
          <p:cNvPr id="85" name="Google Shape;85;p6"/>
          <p:cNvPicPr preferRelativeResize="0"/>
          <p:nvPr/>
        </p:nvPicPr>
        <p:blipFill rotWithShape="1">
          <a:blip r:embed="rId5">
            <a:alphaModFix/>
          </a:blip>
          <a:srcRect l="721" t="-100" b="11722"/>
          <a:stretch/>
        </p:blipFill>
        <p:spPr>
          <a:xfrm>
            <a:off x="3641924" y="1455682"/>
            <a:ext cx="966184" cy="1254035"/>
          </a:xfrm>
          <a:prstGeom prst="rect">
            <a:avLst/>
          </a:prstGeom>
          <a:noFill/>
          <a:ln>
            <a:noFill/>
          </a:ln>
        </p:spPr>
      </p:pic>
      <p:pic>
        <p:nvPicPr>
          <p:cNvPr id="86" name="Google Shape;86;p6"/>
          <p:cNvPicPr preferRelativeResize="0"/>
          <p:nvPr/>
        </p:nvPicPr>
        <p:blipFill rotWithShape="1">
          <a:blip r:embed="rId6" cstate="screen">
            <a:alphaModFix/>
            <a:extLst>
              <a:ext uri="{28A0092B-C50C-407E-A947-70E740481C1C}">
                <a14:useLocalDpi xmlns:a14="http://schemas.microsoft.com/office/drawing/2010/main"/>
              </a:ext>
            </a:extLst>
          </a:blip>
          <a:srcRect t="-243" b="23041"/>
          <a:stretch/>
        </p:blipFill>
        <p:spPr>
          <a:xfrm>
            <a:off x="7117598" y="3397530"/>
            <a:ext cx="1113719" cy="1212355"/>
          </a:xfrm>
          <a:prstGeom prst="rect">
            <a:avLst/>
          </a:prstGeom>
          <a:noFill/>
          <a:ln>
            <a:noFill/>
          </a:ln>
        </p:spPr>
      </p:pic>
      <p:pic>
        <p:nvPicPr>
          <p:cNvPr id="87" name="Google Shape;87;p6" descr="Thomas McGraw"/>
          <p:cNvPicPr preferRelativeResize="0"/>
          <p:nvPr/>
        </p:nvPicPr>
        <p:blipFill rotWithShape="1">
          <a:blip r:embed="rId7">
            <a:alphaModFix/>
          </a:blip>
          <a:srcRect l="-321" t="434" r="1360" b="30729"/>
          <a:stretch/>
        </p:blipFill>
        <p:spPr>
          <a:xfrm>
            <a:off x="5641162" y="3393782"/>
            <a:ext cx="1111680" cy="1224031"/>
          </a:xfrm>
          <a:prstGeom prst="rect">
            <a:avLst/>
          </a:prstGeom>
          <a:noFill/>
          <a:ln>
            <a:noFill/>
          </a:ln>
        </p:spPr>
      </p:pic>
      <p:pic>
        <p:nvPicPr>
          <p:cNvPr id="88" name="Google Shape;88;p6"/>
          <p:cNvPicPr preferRelativeResize="0"/>
          <p:nvPr/>
        </p:nvPicPr>
        <p:blipFill rotWithShape="1">
          <a:blip r:embed="rId8">
            <a:alphaModFix/>
          </a:blip>
          <a:srcRect t="-115" r="369" b="20722"/>
          <a:stretch/>
        </p:blipFill>
        <p:spPr>
          <a:xfrm>
            <a:off x="4912368" y="1454289"/>
            <a:ext cx="969735" cy="1250997"/>
          </a:xfrm>
          <a:prstGeom prst="rect">
            <a:avLst/>
          </a:prstGeom>
          <a:noFill/>
          <a:ln>
            <a:noFill/>
          </a:ln>
        </p:spPr>
      </p:pic>
      <p:pic>
        <p:nvPicPr>
          <p:cNvPr id="89" name="Google Shape;89;p6"/>
          <p:cNvPicPr preferRelativeResize="0"/>
          <p:nvPr/>
        </p:nvPicPr>
        <p:blipFill rotWithShape="1">
          <a:blip r:embed="rId9" cstate="screen">
            <a:alphaModFix/>
            <a:extLst>
              <a:ext uri="{28A0092B-C50C-407E-A947-70E740481C1C}">
                <a14:useLocalDpi xmlns:a14="http://schemas.microsoft.com/office/drawing/2010/main"/>
              </a:ext>
            </a:extLst>
          </a:blip>
          <a:srcRect r="-131" b="19363"/>
          <a:stretch/>
        </p:blipFill>
        <p:spPr>
          <a:xfrm>
            <a:off x="2502676" y="3428899"/>
            <a:ext cx="1213365" cy="1191745"/>
          </a:xfrm>
          <a:prstGeom prst="rect">
            <a:avLst/>
          </a:prstGeom>
          <a:noFill/>
          <a:ln>
            <a:noFill/>
          </a:ln>
        </p:spPr>
      </p:pic>
      <p:pic>
        <p:nvPicPr>
          <p:cNvPr id="90" name="Google Shape;90;p6" descr="http://www.iep.ucr.edu/images/program_uploads/headshots/michael_cruz.jpg"/>
          <p:cNvPicPr preferRelativeResize="0"/>
          <p:nvPr/>
        </p:nvPicPr>
        <p:blipFill rotWithShape="1">
          <a:blip r:embed="rId10">
            <a:alphaModFix/>
          </a:blip>
          <a:srcRect/>
          <a:stretch/>
        </p:blipFill>
        <p:spPr>
          <a:xfrm>
            <a:off x="7486226" y="1465745"/>
            <a:ext cx="1097886" cy="1242942"/>
          </a:xfrm>
          <a:prstGeom prst="rect">
            <a:avLst/>
          </a:prstGeom>
          <a:noFill/>
          <a:ln>
            <a:noFill/>
          </a:ln>
        </p:spPr>
      </p:pic>
      <p:sp>
        <p:nvSpPr>
          <p:cNvPr id="92" name="Google Shape;92;p6"/>
          <p:cNvSpPr txBox="1"/>
          <p:nvPr/>
        </p:nvSpPr>
        <p:spPr>
          <a:xfrm>
            <a:off x="3717108" y="2613723"/>
            <a:ext cx="10236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endParaRPr sz="900" b="1">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Tara Brown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F1AB00"/>
                </a:solidFill>
                <a:latin typeface="Calibri"/>
                <a:ea typeface="Calibri"/>
                <a:cs typeface="Calibri"/>
                <a:sym typeface="Calibri"/>
              </a:rPr>
              <a:t>Asst. Director, Success </a:t>
            </a:r>
            <a:r>
              <a:rPr lang="en-US" sz="900">
                <a:solidFill>
                  <a:srgbClr val="F1AB00"/>
                </a:solidFill>
                <a:latin typeface="Calibri"/>
                <a:ea typeface="Calibri"/>
                <a:cs typeface="Calibri"/>
                <a:sym typeface="Calibri"/>
              </a:rPr>
              <a:t>Programs</a:t>
            </a:r>
            <a:endParaRPr sz="1200" b="0" i="0" u="none" strike="noStrike" cap="none">
              <a:solidFill>
                <a:srgbClr val="F1AB00"/>
              </a:solidFill>
              <a:latin typeface="Calibri"/>
              <a:ea typeface="Calibri"/>
              <a:cs typeface="Calibri"/>
              <a:sym typeface="Calibri"/>
            </a:endParaRPr>
          </a:p>
        </p:txBody>
      </p:sp>
      <p:sp>
        <p:nvSpPr>
          <p:cNvPr id="94" name="Google Shape;94;p6"/>
          <p:cNvSpPr txBox="1"/>
          <p:nvPr/>
        </p:nvSpPr>
        <p:spPr>
          <a:xfrm>
            <a:off x="7118244" y="4668523"/>
            <a:ext cx="1134000" cy="5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Desmond Harvey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F1AB00"/>
                </a:solidFill>
                <a:latin typeface="Calibri"/>
                <a:ea typeface="Calibri"/>
                <a:cs typeface="Calibri"/>
                <a:sym typeface="Calibri"/>
              </a:rPr>
              <a:t>Chemical Eng.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F1AB00"/>
                </a:solidFill>
                <a:latin typeface="Calibri"/>
                <a:ea typeface="Calibri"/>
                <a:cs typeface="Calibri"/>
                <a:sym typeface="Calibri"/>
              </a:rPr>
              <a:t>Environmental Eng.</a:t>
            </a:r>
            <a:endParaRPr sz="1200" b="0" i="0" u="none" strike="noStrike" cap="none">
              <a:solidFill>
                <a:srgbClr val="F1AB00"/>
              </a:solidFill>
              <a:latin typeface="Calibri"/>
              <a:ea typeface="Calibri"/>
              <a:cs typeface="Calibri"/>
              <a:sym typeface="Calibri"/>
            </a:endParaRPr>
          </a:p>
        </p:txBody>
      </p:sp>
      <p:sp>
        <p:nvSpPr>
          <p:cNvPr id="96" name="Google Shape;96;p6"/>
          <p:cNvSpPr txBox="1"/>
          <p:nvPr/>
        </p:nvSpPr>
        <p:spPr>
          <a:xfrm>
            <a:off x="6154425" y="2725800"/>
            <a:ext cx="1140600" cy="5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a:solidFill>
                  <a:srgbClr val="FFFFFF"/>
                </a:solidFill>
                <a:latin typeface="Calibri"/>
                <a:ea typeface="Calibri"/>
                <a:cs typeface="Calibri"/>
                <a:sym typeface="Calibri"/>
              </a:rPr>
              <a:t>Angelica Loera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F1AB00"/>
                </a:solidFill>
                <a:latin typeface="Calibri"/>
                <a:ea typeface="Calibri"/>
                <a:cs typeface="Calibri"/>
                <a:sym typeface="Calibri"/>
              </a:rPr>
              <a:t>Computer Science Majors</a:t>
            </a:r>
            <a:endParaRPr sz="1200" b="0" i="0" u="none" strike="noStrike" cap="none">
              <a:solidFill>
                <a:srgbClr val="F1AB00"/>
              </a:solidFill>
              <a:latin typeface="Calibri"/>
              <a:ea typeface="Calibri"/>
              <a:cs typeface="Calibri"/>
              <a:sym typeface="Calibri"/>
            </a:endParaRPr>
          </a:p>
        </p:txBody>
      </p:sp>
      <p:sp>
        <p:nvSpPr>
          <p:cNvPr id="98" name="Google Shape;98;p6"/>
          <p:cNvSpPr txBox="1"/>
          <p:nvPr/>
        </p:nvSpPr>
        <p:spPr>
          <a:xfrm>
            <a:off x="7550947" y="2703875"/>
            <a:ext cx="1033800" cy="5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Michael Cruz</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a:solidFill>
                  <a:srgbClr val="F1AB00"/>
                </a:solidFill>
                <a:latin typeface="Calibri"/>
                <a:ea typeface="Calibri"/>
                <a:cs typeface="Calibri"/>
                <a:sym typeface="Calibri"/>
              </a:rPr>
              <a:t>Computer Science Majors</a:t>
            </a:r>
            <a:r>
              <a:rPr lang="en-US" sz="900" b="0" i="0" u="none" strike="noStrike" cap="none">
                <a:solidFill>
                  <a:srgbClr val="F1AB00"/>
                </a:solidFill>
                <a:latin typeface="Calibri"/>
                <a:ea typeface="Calibri"/>
                <a:cs typeface="Calibri"/>
                <a:sym typeface="Calibri"/>
              </a:rPr>
              <a:t>.</a:t>
            </a:r>
            <a:endParaRPr sz="1200" b="0" i="0" u="none" strike="noStrike" cap="none">
              <a:solidFill>
                <a:srgbClr val="F1AB00"/>
              </a:solidFill>
              <a:latin typeface="Calibri"/>
              <a:ea typeface="Calibri"/>
              <a:cs typeface="Calibri"/>
              <a:sym typeface="Calibri"/>
            </a:endParaRPr>
          </a:p>
        </p:txBody>
      </p:sp>
      <p:sp>
        <p:nvSpPr>
          <p:cNvPr id="100" name="Google Shape;100;p6"/>
          <p:cNvSpPr txBox="1"/>
          <p:nvPr/>
        </p:nvSpPr>
        <p:spPr>
          <a:xfrm>
            <a:off x="2524762" y="4668515"/>
            <a:ext cx="1191000" cy="5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Malcolm Manuel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F1AB00"/>
                </a:solidFill>
                <a:latin typeface="Calibri"/>
                <a:ea typeface="Calibri"/>
                <a:cs typeface="Calibri"/>
                <a:sym typeface="Calibri"/>
              </a:rPr>
              <a:t>Mechanical Eng. &amp; Robotics Engineering</a:t>
            </a:r>
            <a:endParaRPr sz="1400" b="0" i="0" u="none" strike="noStrike" cap="none">
              <a:solidFill>
                <a:srgbClr val="000000"/>
              </a:solidFill>
              <a:latin typeface="Arial"/>
              <a:ea typeface="Arial"/>
              <a:cs typeface="Arial"/>
              <a:sym typeface="Arial"/>
            </a:endParaRPr>
          </a:p>
        </p:txBody>
      </p:sp>
      <p:sp>
        <p:nvSpPr>
          <p:cNvPr id="102" name="Google Shape;102;p6"/>
          <p:cNvSpPr txBox="1"/>
          <p:nvPr/>
        </p:nvSpPr>
        <p:spPr>
          <a:xfrm>
            <a:off x="4077065" y="4667082"/>
            <a:ext cx="1191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a:solidFill>
                  <a:srgbClr val="FFFFFF"/>
                </a:solidFill>
                <a:latin typeface="Calibri"/>
                <a:ea typeface="Calibri"/>
                <a:cs typeface="Calibri"/>
                <a:sym typeface="Calibri"/>
              </a:rPr>
              <a:t>Cindy Loza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F1AB00"/>
                </a:solidFill>
                <a:latin typeface="Calibri"/>
                <a:ea typeface="Calibri"/>
                <a:cs typeface="Calibri"/>
                <a:sym typeface="Calibri"/>
              </a:rPr>
              <a:t>Bioengineering</a:t>
            </a:r>
            <a:endParaRPr sz="1200" b="0" i="0" u="none" strike="noStrike" cap="none">
              <a:solidFill>
                <a:srgbClr val="F1AB00"/>
              </a:solidFill>
              <a:latin typeface="Calibri"/>
              <a:ea typeface="Calibri"/>
              <a:cs typeface="Calibri"/>
              <a:sym typeface="Calibri"/>
            </a:endParaRPr>
          </a:p>
        </p:txBody>
      </p:sp>
      <p:sp>
        <p:nvSpPr>
          <p:cNvPr id="104" name="Google Shape;104;p6"/>
          <p:cNvSpPr txBox="1"/>
          <p:nvPr/>
        </p:nvSpPr>
        <p:spPr>
          <a:xfrm>
            <a:off x="5634036" y="4648322"/>
            <a:ext cx="11136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Thomas McGraw</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F1AB00"/>
                </a:solidFill>
                <a:latin typeface="Calibri"/>
                <a:ea typeface="Calibri"/>
                <a:cs typeface="Calibri"/>
                <a:sym typeface="Calibri"/>
              </a:rPr>
              <a:t>Electrical Eng., Com</a:t>
            </a:r>
            <a:r>
              <a:rPr lang="en-US" sz="900">
                <a:solidFill>
                  <a:srgbClr val="F1AB00"/>
                </a:solidFill>
                <a:latin typeface="Calibri"/>
                <a:ea typeface="Calibri"/>
                <a:cs typeface="Calibri"/>
                <a:sym typeface="Calibri"/>
              </a:rPr>
              <a:t>puter Eng., Mat. Sci. Eng.</a:t>
            </a:r>
            <a:endParaRPr sz="900">
              <a:solidFill>
                <a:srgbClr val="F1AB00"/>
              </a:solidFill>
              <a:latin typeface="Calibri"/>
              <a:ea typeface="Calibri"/>
              <a:cs typeface="Calibri"/>
              <a:sym typeface="Calibri"/>
            </a:endParaRPr>
          </a:p>
        </p:txBody>
      </p:sp>
      <p:sp>
        <p:nvSpPr>
          <p:cNvPr id="106" name="Google Shape;106;p6"/>
          <p:cNvSpPr txBox="1"/>
          <p:nvPr/>
        </p:nvSpPr>
        <p:spPr>
          <a:xfrm>
            <a:off x="4914163" y="2752271"/>
            <a:ext cx="1023600" cy="5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Terri Phonharath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a:solidFill>
                  <a:srgbClr val="F1AB00"/>
                </a:solidFill>
                <a:latin typeface="Calibri"/>
                <a:ea typeface="Calibri"/>
                <a:cs typeface="Calibri"/>
                <a:sym typeface="Calibri"/>
              </a:rPr>
              <a:t>Asst. Director,  Adv. &amp; CS Majors</a:t>
            </a:r>
            <a:endParaRPr sz="1200" b="0" i="0" u="none" strike="noStrike" cap="none">
              <a:solidFill>
                <a:srgbClr val="F1AB00"/>
              </a:solidFill>
              <a:latin typeface="Calibri"/>
              <a:ea typeface="Calibri"/>
              <a:cs typeface="Calibri"/>
              <a:sym typeface="Calibri"/>
            </a:endParaRPr>
          </a:p>
        </p:txBody>
      </p:sp>
      <p:sp>
        <p:nvSpPr>
          <p:cNvPr id="107" name="Google Shape;107;p6"/>
          <p:cNvSpPr txBox="1"/>
          <p:nvPr/>
        </p:nvSpPr>
        <p:spPr>
          <a:xfrm>
            <a:off x="2116707" y="419654"/>
            <a:ext cx="795762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Tahoma"/>
                <a:cs typeface="Tahoma"/>
                <a:sym typeface="Tahoma"/>
              </a:rPr>
              <a:t>THE TEAM: ACADEMIC ADVISORS</a:t>
            </a:r>
            <a:endParaRPr lang="en-US" sz="1400" b="0" i="0" u="none" strike="noStrike" cap="none">
              <a:solidFill>
                <a:schemeClr val="lt1"/>
              </a:solidFill>
              <a:latin typeface="Arial"/>
              <a:ea typeface="Arial"/>
              <a:cs typeface="Arial"/>
              <a:sym typeface="Arial"/>
            </a:endParaRPr>
          </a:p>
        </p:txBody>
      </p:sp>
      <p:pic>
        <p:nvPicPr>
          <p:cNvPr id="110" name="Google Shape;110;p6"/>
          <p:cNvPicPr preferRelativeResize="0"/>
          <p:nvPr/>
        </p:nvPicPr>
        <p:blipFill rotWithShape="1">
          <a:blip r:embed="rId11" cstate="screen">
            <a:alphaModFix/>
            <a:extLst>
              <a:ext uri="{28A0092B-C50C-407E-A947-70E740481C1C}">
                <a14:useLocalDpi xmlns:a14="http://schemas.microsoft.com/office/drawing/2010/main"/>
              </a:ext>
            </a:extLst>
          </a:blip>
          <a:srcRect t="7246" r="301" b="11515"/>
          <a:stretch/>
        </p:blipFill>
        <p:spPr>
          <a:xfrm>
            <a:off x="8485791" y="3392048"/>
            <a:ext cx="1187414" cy="1207938"/>
          </a:xfrm>
          <a:prstGeom prst="rect">
            <a:avLst/>
          </a:prstGeom>
          <a:noFill/>
          <a:ln>
            <a:noFill/>
          </a:ln>
        </p:spPr>
      </p:pic>
      <p:pic>
        <p:nvPicPr>
          <p:cNvPr id="111" name="Google Shape;111;p6"/>
          <p:cNvPicPr preferRelativeResize="0"/>
          <p:nvPr/>
        </p:nvPicPr>
        <p:blipFill rotWithShape="1">
          <a:blip r:embed="rId12" cstate="screen">
            <a:alphaModFix/>
            <a:extLst>
              <a:ext uri="{28A0092B-C50C-407E-A947-70E740481C1C}">
                <a14:useLocalDpi xmlns:a14="http://schemas.microsoft.com/office/drawing/2010/main"/>
              </a:ext>
            </a:extLst>
          </a:blip>
          <a:srcRect l="10823" t="-352" r="269" b="132"/>
          <a:stretch/>
        </p:blipFill>
        <p:spPr>
          <a:xfrm>
            <a:off x="6153496" y="1461391"/>
            <a:ext cx="1186880" cy="1245653"/>
          </a:xfrm>
          <a:prstGeom prst="rect">
            <a:avLst/>
          </a:prstGeom>
          <a:noFill/>
          <a:ln>
            <a:noFill/>
          </a:ln>
        </p:spPr>
      </p:pic>
      <p:pic>
        <p:nvPicPr>
          <p:cNvPr id="112" name="Google Shape;112;p6"/>
          <p:cNvPicPr preferRelativeResize="0"/>
          <p:nvPr/>
        </p:nvPicPr>
        <p:blipFill>
          <a:blip r:embed="rId13" cstate="screen">
            <a:alphaModFix/>
            <a:extLst>
              <a:ext uri="{28A0092B-C50C-407E-A947-70E740481C1C}">
                <a14:useLocalDpi xmlns:a14="http://schemas.microsoft.com/office/drawing/2010/main"/>
              </a:ext>
            </a:extLst>
          </a:blip>
          <a:stretch>
            <a:fillRect/>
          </a:stretch>
        </p:blipFill>
        <p:spPr>
          <a:xfrm>
            <a:off x="3990217" y="3461250"/>
            <a:ext cx="1277400" cy="1187850"/>
          </a:xfrm>
          <a:prstGeom prst="rect">
            <a:avLst/>
          </a:prstGeom>
          <a:noFill/>
          <a:ln>
            <a:noFill/>
          </a:ln>
        </p:spPr>
      </p:pic>
      <p:pic>
        <p:nvPicPr>
          <p:cNvPr id="113" name="Google Shape;113;p6"/>
          <p:cNvPicPr preferRelativeResize="0"/>
          <p:nvPr/>
        </p:nvPicPr>
        <p:blipFill rotWithShape="1">
          <a:blip r:embed="rId14" cstate="screen">
            <a:alphaModFix/>
            <a:extLst>
              <a:ext uri="{28A0092B-C50C-407E-A947-70E740481C1C}">
                <a14:useLocalDpi xmlns:a14="http://schemas.microsoft.com/office/drawing/2010/main"/>
              </a:ext>
            </a:extLst>
          </a:blip>
          <a:srcRect l="-849" t="63" r="-328" b="11729"/>
          <a:stretch/>
        </p:blipFill>
        <p:spPr>
          <a:xfrm>
            <a:off x="2373948" y="1453407"/>
            <a:ext cx="1110791" cy="1259728"/>
          </a:xfrm>
          <a:prstGeom prst="rect">
            <a:avLst/>
          </a:prstGeom>
          <a:noFill/>
          <a:ln>
            <a:noFill/>
          </a:ln>
        </p:spPr>
      </p:pic>
      <p:sp>
        <p:nvSpPr>
          <p:cNvPr id="115" name="Google Shape;115;p6"/>
          <p:cNvSpPr txBox="1"/>
          <p:nvPr/>
        </p:nvSpPr>
        <p:spPr>
          <a:xfrm>
            <a:off x="2400763" y="2802637"/>
            <a:ext cx="1140600" cy="369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Roderick Smith</a:t>
            </a:r>
            <a:endParaRPr sz="105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F1AB00"/>
                </a:solidFill>
                <a:latin typeface="Calibri"/>
                <a:ea typeface="Calibri"/>
                <a:cs typeface="Calibri"/>
                <a:sym typeface="Calibri"/>
              </a:rPr>
              <a:t>Director</a:t>
            </a:r>
            <a:endParaRPr sz="1200" b="0" i="0" u="none" strike="noStrike" cap="none">
              <a:solidFill>
                <a:srgbClr val="F1AB00"/>
              </a:solidFill>
              <a:latin typeface="Calibri"/>
              <a:ea typeface="Calibri"/>
              <a:cs typeface="Calibri"/>
              <a:sym typeface="Calibri"/>
            </a:endParaRPr>
          </a:p>
        </p:txBody>
      </p:sp>
      <p:sp>
        <p:nvSpPr>
          <p:cNvPr id="3" name="Rectangle 2">
            <a:extLst>
              <a:ext uri="{FF2B5EF4-FFF2-40B4-BE49-F238E27FC236}">
                <a16:creationId xmlns:a16="http://schemas.microsoft.com/office/drawing/2014/main" id="{2FA03E3A-C8AA-41F4-76F4-1B80DFA6F95B}"/>
              </a:ext>
            </a:extLst>
          </p:cNvPr>
          <p:cNvSpPr/>
          <p:nvPr/>
        </p:nvSpPr>
        <p:spPr>
          <a:xfrm>
            <a:off x="-719" y="5520187"/>
            <a:ext cx="12213564" cy="912962"/>
          </a:xfrm>
          <a:prstGeom prst="rect">
            <a:avLst/>
          </a:prstGeom>
          <a:solidFill>
            <a:schemeClr val="accent4"/>
          </a:solidFill>
          <a:ln>
            <a:solidFill>
              <a:srgbClr val="FFB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Google Shape;117;p6"/>
          <p:cNvSpPr txBox="1"/>
          <p:nvPr/>
        </p:nvSpPr>
        <p:spPr>
          <a:xfrm>
            <a:off x="8582827" y="4647213"/>
            <a:ext cx="1191000" cy="5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a:solidFill>
                  <a:srgbClr val="FFFFFF"/>
                </a:solidFill>
                <a:latin typeface="Calibri"/>
                <a:ea typeface="Calibri"/>
                <a:cs typeface="Calibri"/>
                <a:sym typeface="Calibri"/>
              </a:rPr>
              <a:t>Oswaldo Osuna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a:solidFill>
                  <a:srgbClr val="F1AB00"/>
                </a:solidFill>
                <a:latin typeface="Calibri"/>
                <a:ea typeface="Calibri"/>
                <a:cs typeface="Calibri"/>
                <a:sym typeface="Calibri"/>
              </a:rPr>
              <a:t>Curriculum Planner Non-CS Majors</a:t>
            </a:r>
            <a:endParaRPr sz="1200" b="0" i="0" u="none" strike="noStrike" cap="none">
              <a:solidFill>
                <a:srgbClr val="F1AB00"/>
              </a:solidFill>
              <a:latin typeface="Calibri"/>
              <a:ea typeface="Calibri"/>
              <a:cs typeface="Calibri"/>
              <a:sym typeface="Calibri"/>
            </a:endParaRPr>
          </a:p>
        </p:txBody>
      </p:sp>
      <p:sp>
        <p:nvSpPr>
          <p:cNvPr id="109" name="Google Shape;109;p6"/>
          <p:cNvSpPr/>
          <p:nvPr/>
        </p:nvSpPr>
        <p:spPr>
          <a:xfrm>
            <a:off x="8395826" y="6016986"/>
            <a:ext cx="360964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Roderick Smith </a:t>
            </a:r>
            <a:r>
              <a:rPr lang="en-US" sz="1800" b="0" i="0" u="sng" strike="noStrike" cap="none">
                <a:solidFill>
                  <a:schemeClr val="dk1"/>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rsmith@engr.ucr.edu</a:t>
            </a:r>
            <a:endParaRPr sz="1800" b="0" i="0" u="none" strike="noStrike" cap="none">
              <a:solidFill>
                <a:schemeClr val="dk1"/>
              </a:solidFill>
              <a:latin typeface="Calibri"/>
              <a:ea typeface="Calibri"/>
              <a:cs typeface="Calibri"/>
              <a:sym typeface="Calibri"/>
            </a:endParaRPr>
          </a:p>
        </p:txBody>
      </p:sp>
      <p:sp>
        <p:nvSpPr>
          <p:cNvPr id="108" name="Google Shape;108;p6"/>
          <p:cNvSpPr/>
          <p:nvPr/>
        </p:nvSpPr>
        <p:spPr>
          <a:xfrm>
            <a:off x="8377850" y="5653455"/>
            <a:ext cx="44790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000" b="0" i="0" u="sng" strike="noStrike" cap="none">
                <a:solidFill>
                  <a:schemeClr val="bg1"/>
                </a:solidFill>
                <a:latin typeface="Calibri"/>
                <a:ea typeface="Calibri"/>
                <a:cs typeface="Calibri"/>
                <a:sym typeface="Calibri"/>
                <a:hlinkClick r:id="rId16">
                  <a:extLst>
                    <a:ext uri="{A12FA001-AC4F-418D-AE19-62706E023703}">
                      <ahyp:hlinkClr xmlns:ahyp="http://schemas.microsoft.com/office/drawing/2018/hyperlinkcolor" val="tx"/>
                    </a:ext>
                  </a:extLst>
                </a:hlinkClick>
              </a:rPr>
              <a:t>https://student.engr.ucr.edu/</a:t>
            </a:r>
            <a:endParaRPr lang="en-US" sz="2000" b="0" i="0" u="none" strike="noStrike" cap="none">
              <a:solidFill>
                <a:schemeClr val="bg1"/>
              </a:solidFill>
              <a:latin typeface="Calibri"/>
              <a:ea typeface="Calibri"/>
              <a:cs typeface="Calibri"/>
              <a:sym typeface="Calibri"/>
            </a:endParaRPr>
          </a:p>
        </p:txBody>
      </p:sp>
      <p:pic>
        <p:nvPicPr>
          <p:cNvPr id="5" name="Picture 5">
            <a:extLst>
              <a:ext uri="{FF2B5EF4-FFF2-40B4-BE49-F238E27FC236}">
                <a16:creationId xmlns:a16="http://schemas.microsoft.com/office/drawing/2014/main" id="{4AA9852B-E1C3-09ED-3125-7743D83ED61A}"/>
              </a:ext>
            </a:extLst>
          </p:cNvPr>
          <p:cNvPicPr>
            <a:picLocks noChangeAspect="1"/>
          </p:cNvPicPr>
          <p:nvPr/>
        </p:nvPicPr>
        <p:blipFill>
          <a:blip r:embed="rId17"/>
          <a:stretch>
            <a:fillRect/>
          </a:stretch>
        </p:blipFill>
        <p:spPr>
          <a:xfrm>
            <a:off x="418381" y="5589964"/>
            <a:ext cx="2743200" cy="7964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0"/>
          <p:cNvSpPr/>
          <p:nvPr/>
        </p:nvSpPr>
        <p:spPr>
          <a:xfrm>
            <a:off x="3048161" y="2567534"/>
            <a:ext cx="1505400" cy="753000"/>
          </a:xfrm>
          <a:prstGeom prst="rect">
            <a:avLst/>
          </a:prstGeom>
          <a:solidFill>
            <a:srgbClr val="0030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49" name="Google Shape;149;p10"/>
          <p:cNvSpPr txBox="1"/>
          <p:nvPr/>
        </p:nvSpPr>
        <p:spPr>
          <a:xfrm>
            <a:off x="2963407" y="2682419"/>
            <a:ext cx="16773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alibri"/>
                <a:ea typeface="Calibri"/>
                <a:cs typeface="Calibri"/>
                <a:sym typeface="Calibri"/>
              </a:rPr>
              <a:t>Carlos Gonzalez</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1AB00"/>
                </a:solidFill>
                <a:latin typeface="Calibri"/>
                <a:ea typeface="Calibri"/>
                <a:cs typeface="Calibri"/>
                <a:sym typeface="Calibri"/>
              </a:rPr>
              <a:t>Director</a:t>
            </a:r>
            <a:endParaRPr sz="1400" b="0" i="0" u="none" strike="noStrike" cap="none">
              <a:solidFill>
                <a:srgbClr val="000000"/>
              </a:solidFill>
              <a:latin typeface="Arial"/>
              <a:ea typeface="Arial"/>
              <a:cs typeface="Arial"/>
              <a:sym typeface="Arial"/>
            </a:endParaRPr>
          </a:p>
        </p:txBody>
      </p:sp>
      <p:sp>
        <p:nvSpPr>
          <p:cNvPr id="150" name="Google Shape;150;p10"/>
          <p:cNvSpPr txBox="1"/>
          <p:nvPr/>
        </p:nvSpPr>
        <p:spPr>
          <a:xfrm>
            <a:off x="1962151" y="257909"/>
            <a:ext cx="626806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Tahoma"/>
                <a:ea typeface="Tahoma"/>
                <a:cs typeface="Tahoma"/>
                <a:sym typeface="Tahoma"/>
              </a:rPr>
              <a:t>THE TEAM: MESA Program</a:t>
            </a:r>
            <a:endParaRPr sz="1400" b="0" i="0" u="none" strike="noStrike" cap="none">
              <a:solidFill>
                <a:srgbClr val="000000"/>
              </a:solidFill>
              <a:latin typeface="Arial"/>
              <a:ea typeface="Arial"/>
              <a:cs typeface="Arial"/>
              <a:sym typeface="Arial"/>
            </a:endParaRPr>
          </a:p>
        </p:txBody>
      </p:sp>
      <p:sp>
        <p:nvSpPr>
          <p:cNvPr id="151" name="Google Shape;151;p10"/>
          <p:cNvSpPr/>
          <p:nvPr/>
        </p:nvSpPr>
        <p:spPr>
          <a:xfrm>
            <a:off x="224625" y="5311650"/>
            <a:ext cx="245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https://mesa.engr.ucr.edu/</a:t>
            </a:r>
            <a:endParaRPr sz="1000" b="0" i="0" u="none" strike="noStrike" cap="none">
              <a:solidFill>
                <a:schemeClr val="dk1"/>
              </a:solidFill>
              <a:latin typeface="Calibri"/>
              <a:ea typeface="Calibri"/>
              <a:cs typeface="Calibri"/>
              <a:sym typeface="Calibri"/>
            </a:endParaRPr>
          </a:p>
        </p:txBody>
      </p:sp>
      <p:sp>
        <p:nvSpPr>
          <p:cNvPr id="152" name="Google Shape;152;p10"/>
          <p:cNvSpPr/>
          <p:nvPr/>
        </p:nvSpPr>
        <p:spPr>
          <a:xfrm>
            <a:off x="827108" y="5941907"/>
            <a:ext cx="3788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Carlos Gonzalez </a:t>
            </a:r>
            <a:r>
              <a:rPr lang="en-US" sz="18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carlosg@engr.ucr.edu</a:t>
            </a: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53" name="Google Shape;153;p10"/>
          <p:cNvPicPr preferRelativeResize="0"/>
          <p:nvPr/>
        </p:nvPicPr>
        <p:blipFill rotWithShape="1">
          <a:blip r:embed="rId5">
            <a:alphaModFix/>
          </a:blip>
          <a:srcRect/>
          <a:stretch/>
        </p:blipFill>
        <p:spPr>
          <a:xfrm>
            <a:off x="1168179" y="3355214"/>
            <a:ext cx="1429313" cy="1429313"/>
          </a:xfrm>
          <a:prstGeom prst="rect">
            <a:avLst/>
          </a:prstGeom>
          <a:noFill/>
          <a:ln>
            <a:noFill/>
          </a:ln>
        </p:spPr>
      </p:pic>
      <p:pic>
        <p:nvPicPr>
          <p:cNvPr id="154" name="Google Shape;154;p10"/>
          <p:cNvPicPr preferRelativeResize="0"/>
          <p:nvPr/>
        </p:nvPicPr>
        <p:blipFill rotWithShape="1">
          <a:blip r:embed="rId6">
            <a:alphaModFix/>
          </a:blip>
          <a:srcRect/>
          <a:stretch/>
        </p:blipFill>
        <p:spPr>
          <a:xfrm>
            <a:off x="3048160" y="1145780"/>
            <a:ext cx="1513514" cy="1425348"/>
          </a:xfrm>
          <a:prstGeom prst="rect">
            <a:avLst/>
          </a:prstGeom>
          <a:noFill/>
          <a:ln>
            <a:noFill/>
          </a:ln>
        </p:spPr>
      </p:pic>
      <p:sp>
        <p:nvSpPr>
          <p:cNvPr id="155" name="Google Shape;155;p10"/>
          <p:cNvSpPr/>
          <p:nvPr/>
        </p:nvSpPr>
        <p:spPr>
          <a:xfrm>
            <a:off x="1168175" y="4505175"/>
            <a:ext cx="1429200" cy="753000"/>
          </a:xfrm>
          <a:prstGeom prst="rect">
            <a:avLst/>
          </a:prstGeom>
          <a:solidFill>
            <a:srgbClr val="0030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56" name="Google Shape;156;p10"/>
          <p:cNvSpPr txBox="1"/>
          <p:nvPr/>
        </p:nvSpPr>
        <p:spPr>
          <a:xfrm>
            <a:off x="1082449" y="4466896"/>
            <a:ext cx="16008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alibri"/>
                <a:ea typeface="Calibri"/>
                <a:cs typeface="Calibri"/>
                <a:sym typeface="Calibri"/>
              </a:rPr>
              <a:t>Vanessa Guzman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1AB00"/>
                </a:solidFill>
                <a:latin typeface="Calibri"/>
                <a:ea typeface="Calibri"/>
                <a:cs typeface="Calibri"/>
                <a:sym typeface="Calibri"/>
              </a:rPr>
              <a:t>MESA Program Coordinator</a:t>
            </a:r>
            <a:endParaRPr sz="1400" b="0" i="0" u="none" strike="noStrike" cap="none">
              <a:solidFill>
                <a:srgbClr val="000000"/>
              </a:solidFill>
              <a:latin typeface="Arial"/>
              <a:ea typeface="Arial"/>
              <a:cs typeface="Arial"/>
              <a:sym typeface="Arial"/>
            </a:endParaRPr>
          </a:p>
        </p:txBody>
      </p:sp>
      <p:sp>
        <p:nvSpPr>
          <p:cNvPr id="157" name="Google Shape;157;p10"/>
          <p:cNvSpPr txBox="1">
            <a:spLocks noGrp="1"/>
          </p:cNvSpPr>
          <p:nvPr>
            <p:ph type="body" idx="1"/>
          </p:nvPr>
        </p:nvSpPr>
        <p:spPr>
          <a:xfrm>
            <a:off x="5179691" y="1144644"/>
            <a:ext cx="4535100" cy="7401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183F74"/>
              </a:buClr>
              <a:buSzPts val="2000"/>
              <a:buFont typeface="Arial"/>
              <a:buChar char="•"/>
            </a:pPr>
            <a:r>
              <a:rPr lang="en-US" sz="2000"/>
              <a:t>Our Outreach/Connection with Local Schools</a:t>
            </a:r>
            <a:endParaRPr/>
          </a:p>
        </p:txBody>
      </p:sp>
      <p:sp>
        <p:nvSpPr>
          <p:cNvPr id="158" name="Google Shape;158;p10"/>
          <p:cNvSpPr txBox="1"/>
          <p:nvPr/>
        </p:nvSpPr>
        <p:spPr>
          <a:xfrm>
            <a:off x="5577968" y="2212950"/>
            <a:ext cx="5279400" cy="646500"/>
          </a:xfrm>
          <a:prstGeom prst="rect">
            <a:avLst/>
          </a:prstGeom>
          <a:solidFill>
            <a:srgbClr val="DEE2EF"/>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4080F"/>
                </a:solidFill>
                <a:latin typeface="Calibri"/>
                <a:ea typeface="Calibri"/>
                <a:cs typeface="Calibri"/>
                <a:sym typeface="Calibri"/>
              </a:rPr>
              <a:t>Engaging and enriching STEM opportunities for our region’s underserved students…</a:t>
            </a:r>
            <a:endParaRPr sz="1800" b="0" i="0" u="none" strike="noStrike" cap="none">
              <a:solidFill>
                <a:srgbClr val="000000"/>
              </a:solidFill>
              <a:latin typeface="Arial"/>
              <a:ea typeface="Arial"/>
              <a:cs typeface="Arial"/>
              <a:sym typeface="Arial"/>
            </a:endParaRPr>
          </a:p>
        </p:txBody>
      </p:sp>
      <p:sp>
        <p:nvSpPr>
          <p:cNvPr id="159" name="Google Shape;159;p10"/>
          <p:cNvSpPr/>
          <p:nvPr/>
        </p:nvSpPr>
        <p:spPr>
          <a:xfrm>
            <a:off x="5577975" y="3187648"/>
            <a:ext cx="5396100" cy="16995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Mission Statement (MESA California)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F7F7F"/>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"MESA enables educationally disadvantaged students to prepare for and graduate from a four-year college or university with a math-based degree in areas such as engineering, the sciences, computer science, and mathematics…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0" name="Google Shape;160;p10"/>
          <p:cNvPicPr preferRelativeResize="0"/>
          <p:nvPr/>
        </p:nvPicPr>
        <p:blipFill rotWithShape="1">
          <a:blip r:embed="rId7">
            <a:alphaModFix/>
          </a:blip>
          <a:srcRect/>
          <a:stretch/>
        </p:blipFill>
        <p:spPr>
          <a:xfrm>
            <a:off x="388976" y="1463092"/>
            <a:ext cx="2374421" cy="1073014"/>
          </a:xfrm>
          <a:prstGeom prst="rect">
            <a:avLst/>
          </a:prstGeom>
          <a:noFill/>
          <a:ln>
            <a:noFill/>
          </a:ln>
        </p:spPr>
      </p:pic>
      <p:sp>
        <p:nvSpPr>
          <p:cNvPr id="161" name="Google Shape;161;p10"/>
          <p:cNvSpPr/>
          <p:nvPr/>
        </p:nvSpPr>
        <p:spPr>
          <a:xfrm>
            <a:off x="3003338" y="4160538"/>
            <a:ext cx="1429200" cy="753000"/>
          </a:xfrm>
          <a:prstGeom prst="rect">
            <a:avLst/>
          </a:prstGeom>
          <a:solidFill>
            <a:srgbClr val="0030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62" name="Google Shape;162;p10"/>
          <p:cNvSpPr txBox="1"/>
          <p:nvPr/>
        </p:nvSpPr>
        <p:spPr>
          <a:xfrm>
            <a:off x="2914999" y="4153296"/>
            <a:ext cx="16008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alibri"/>
                <a:ea typeface="Calibri"/>
                <a:cs typeface="Calibri"/>
                <a:sym typeface="Calibri"/>
              </a:rPr>
              <a:t>Ruth Arriaga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1AB00"/>
                </a:solidFill>
                <a:latin typeface="Calibri"/>
                <a:ea typeface="Calibri"/>
                <a:cs typeface="Calibri"/>
                <a:sym typeface="Calibri"/>
              </a:rPr>
              <a:t>BCOE Outreach Coordinator</a:t>
            </a:r>
            <a:endParaRPr sz="1400" b="0" i="0" u="none" strike="noStrike" cap="none">
              <a:solidFill>
                <a:srgbClr val="000000"/>
              </a:solidFill>
              <a:latin typeface="Arial"/>
              <a:ea typeface="Arial"/>
              <a:cs typeface="Arial"/>
              <a:sym typeface="Arial"/>
            </a:endParaRPr>
          </a:p>
        </p:txBody>
      </p:sp>
      <p:sp>
        <p:nvSpPr>
          <p:cNvPr id="163" name="Google Shape;163;p10"/>
          <p:cNvSpPr/>
          <p:nvPr/>
        </p:nvSpPr>
        <p:spPr>
          <a:xfrm>
            <a:off x="2827250" y="5311650"/>
            <a:ext cx="26631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chemeClr val="hlink"/>
                </a:solidFill>
                <a:latin typeface="Calibri"/>
                <a:ea typeface="Calibri"/>
                <a:cs typeface="Calibri"/>
                <a:sym typeface="Calibri"/>
                <a:hlinkClick r:id="rId8"/>
              </a:rPr>
              <a:t>https://ucrmesa.weebly.com/</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(participant site)</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11"/>
          <p:cNvPicPr preferRelativeResize="0"/>
          <p:nvPr/>
        </p:nvPicPr>
        <p:blipFill rotWithShape="1">
          <a:blip r:embed="rId3" cstate="screen">
            <a:alphaModFix/>
            <a:extLst>
              <a:ext uri="{28A0092B-C50C-407E-A947-70E740481C1C}">
                <a14:useLocalDpi xmlns:a14="http://schemas.microsoft.com/office/drawing/2010/main"/>
              </a:ext>
            </a:extLst>
          </a:blip>
          <a:srcRect l="9945" t="6440" r="11151" b="32804"/>
          <a:stretch/>
        </p:blipFill>
        <p:spPr>
          <a:xfrm>
            <a:off x="2279468" y="1228932"/>
            <a:ext cx="2153545" cy="2487407"/>
          </a:xfrm>
          <a:prstGeom prst="rect">
            <a:avLst/>
          </a:prstGeom>
          <a:noFill/>
          <a:ln>
            <a:noFill/>
          </a:ln>
        </p:spPr>
      </p:pic>
      <p:sp>
        <p:nvSpPr>
          <p:cNvPr id="169" name="Google Shape;169;p11"/>
          <p:cNvSpPr/>
          <p:nvPr/>
        </p:nvSpPr>
        <p:spPr>
          <a:xfrm>
            <a:off x="2273472" y="3404280"/>
            <a:ext cx="2159540" cy="1015313"/>
          </a:xfrm>
          <a:prstGeom prst="rect">
            <a:avLst/>
          </a:prstGeom>
          <a:solidFill>
            <a:srgbClr val="0030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70" name="Google Shape;170;p11"/>
          <p:cNvSpPr txBox="1"/>
          <p:nvPr/>
        </p:nvSpPr>
        <p:spPr>
          <a:xfrm>
            <a:off x="2280768" y="3420773"/>
            <a:ext cx="215224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FFFFFF"/>
                </a:solidFill>
                <a:latin typeface="Calibri"/>
                <a:ea typeface="Calibri"/>
                <a:cs typeface="Calibri"/>
                <a:sym typeface="Calibri"/>
              </a:rPr>
              <a:t>Guadalupe Ruiz</a:t>
            </a:r>
            <a:endParaRPr sz="18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F1AB00"/>
                </a:solidFill>
                <a:latin typeface="Calibri"/>
                <a:ea typeface="Calibri"/>
                <a:cs typeface="Calibri"/>
                <a:sym typeface="Calibri"/>
              </a:rPr>
              <a:t>Director of Transfer Initiatives &amp; Professional Development</a:t>
            </a:r>
            <a:endParaRPr sz="2100" b="0" i="0" u="none" strike="noStrike" cap="none">
              <a:solidFill>
                <a:srgbClr val="F1AB00"/>
              </a:solidFill>
              <a:latin typeface="Calibri"/>
              <a:ea typeface="Calibri"/>
              <a:cs typeface="Calibri"/>
              <a:sym typeface="Calibri"/>
            </a:endParaRPr>
          </a:p>
        </p:txBody>
      </p:sp>
      <p:sp>
        <p:nvSpPr>
          <p:cNvPr id="171" name="Google Shape;171;p11"/>
          <p:cNvSpPr txBox="1"/>
          <p:nvPr/>
        </p:nvSpPr>
        <p:spPr>
          <a:xfrm>
            <a:off x="8320870" y="3892877"/>
            <a:ext cx="1946367"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FFFFFF"/>
                </a:solidFill>
                <a:latin typeface="Tahoma"/>
                <a:ea typeface="Tahoma"/>
                <a:cs typeface="Tahoma"/>
                <a:sym typeface="Tahoma"/>
              </a:rPr>
              <a:t>THE TEAM</a:t>
            </a:r>
            <a:endParaRPr sz="1400" b="0" i="0" u="none" strike="noStrike" cap="none">
              <a:solidFill>
                <a:srgbClr val="000000"/>
              </a:solidFill>
              <a:latin typeface="Arial"/>
              <a:ea typeface="Arial"/>
              <a:cs typeface="Arial"/>
              <a:sym typeface="Arial"/>
            </a:endParaRPr>
          </a:p>
        </p:txBody>
      </p:sp>
      <p:sp>
        <p:nvSpPr>
          <p:cNvPr id="172" name="Google Shape;172;p11"/>
          <p:cNvSpPr/>
          <p:nvPr/>
        </p:nvSpPr>
        <p:spPr>
          <a:xfrm>
            <a:off x="8112699" y="3443961"/>
            <a:ext cx="2159540" cy="1015313"/>
          </a:xfrm>
          <a:prstGeom prst="rect">
            <a:avLst/>
          </a:prstGeom>
          <a:solidFill>
            <a:srgbClr val="0030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73" name="Google Shape;173;p11"/>
          <p:cNvSpPr txBox="1"/>
          <p:nvPr/>
        </p:nvSpPr>
        <p:spPr>
          <a:xfrm>
            <a:off x="8119995" y="3460453"/>
            <a:ext cx="21522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rgbClr val="FFFFFF"/>
                </a:solidFill>
                <a:latin typeface="Calibri"/>
                <a:ea typeface="Calibri"/>
                <a:cs typeface="Calibri"/>
                <a:sym typeface="Calibri"/>
              </a:rPr>
              <a:t>Fernanda Rojas</a:t>
            </a:r>
            <a:endParaRPr sz="18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F1AB00"/>
                </a:solidFill>
                <a:latin typeface="Calibri"/>
                <a:ea typeface="Calibri"/>
                <a:cs typeface="Calibri"/>
                <a:sym typeface="Calibri"/>
              </a:rPr>
              <a:t>Professional Development Coordinator</a:t>
            </a:r>
            <a:endParaRPr sz="2100" b="0" i="0" u="none" strike="noStrike" cap="none">
              <a:solidFill>
                <a:srgbClr val="F1AB00"/>
              </a:solidFill>
              <a:latin typeface="Calibri"/>
              <a:ea typeface="Calibri"/>
              <a:cs typeface="Calibri"/>
              <a:sym typeface="Calibri"/>
            </a:endParaRPr>
          </a:p>
        </p:txBody>
      </p:sp>
      <p:sp>
        <p:nvSpPr>
          <p:cNvPr id="174" name="Google Shape;174;p11"/>
          <p:cNvSpPr txBox="1"/>
          <p:nvPr/>
        </p:nvSpPr>
        <p:spPr>
          <a:xfrm>
            <a:off x="1890898" y="174782"/>
            <a:ext cx="253146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Tahoma"/>
                <a:ea typeface="Tahoma"/>
                <a:cs typeface="Tahoma"/>
                <a:sym typeface="Tahoma"/>
              </a:rPr>
              <a:t>THE TEAM</a:t>
            </a:r>
            <a:endParaRPr sz="1400" b="0" i="0" u="none" strike="noStrike" cap="none">
              <a:solidFill>
                <a:srgbClr val="000000"/>
              </a:solidFill>
              <a:latin typeface="Arial"/>
              <a:ea typeface="Arial"/>
              <a:cs typeface="Arial"/>
              <a:sym typeface="Arial"/>
            </a:endParaRPr>
          </a:p>
        </p:txBody>
      </p:sp>
      <p:sp>
        <p:nvSpPr>
          <p:cNvPr id="175" name="Google Shape;175;p11"/>
          <p:cNvSpPr/>
          <p:nvPr/>
        </p:nvSpPr>
        <p:spPr>
          <a:xfrm>
            <a:off x="1174250" y="4595850"/>
            <a:ext cx="72132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https://transfer.engr.ucr.edu/</a:t>
            </a:r>
            <a:r>
              <a:rPr lang="en-US" sz="2400" b="0" i="0" u="none" strike="noStrike" cap="none">
                <a:solidFill>
                  <a:schemeClr val="dk1"/>
                </a:solidFill>
                <a:latin typeface="Calibri"/>
                <a:ea typeface="Calibri"/>
                <a:cs typeface="Calibri"/>
                <a:sym typeface="Calibri"/>
              </a:rPr>
              <a:t>- Engineering Transfer Student Center</a:t>
            </a: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Students Orgs - </a:t>
            </a:r>
            <a:r>
              <a:rPr lang="en-US" sz="18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https://bcoelc.com/organizations</a:t>
            </a:r>
            <a:endParaRPr sz="1800" b="0" i="0" u="none" strike="noStrike" cap="none">
              <a:solidFill>
                <a:schemeClr val="dk1"/>
              </a:solidFill>
              <a:latin typeface="Calibri"/>
              <a:ea typeface="Calibri"/>
              <a:cs typeface="Calibri"/>
              <a:sym typeface="Calibri"/>
            </a:endParaRPr>
          </a:p>
        </p:txBody>
      </p:sp>
      <p:sp>
        <p:nvSpPr>
          <p:cNvPr id="176" name="Google Shape;176;p11"/>
          <p:cNvSpPr/>
          <p:nvPr/>
        </p:nvSpPr>
        <p:spPr>
          <a:xfrm>
            <a:off x="1221861" y="5811071"/>
            <a:ext cx="3573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Guadalupe Ruiz </a:t>
            </a:r>
            <a:r>
              <a:rPr lang="en-US" sz="18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gruiz@engr.ucr.edu</a:t>
            </a: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77" name="Google Shape;177;p11"/>
          <p:cNvPicPr preferRelativeResize="0"/>
          <p:nvPr/>
        </p:nvPicPr>
        <p:blipFill rotWithShape="1">
          <a:blip r:embed="rId7" cstate="screen">
            <a:alphaModFix/>
            <a:extLst>
              <a:ext uri="{28A0092B-C50C-407E-A947-70E740481C1C}">
                <a14:useLocalDpi xmlns:a14="http://schemas.microsoft.com/office/drawing/2010/main"/>
              </a:ext>
            </a:extLst>
          </a:blip>
          <a:srcRect l="16251" r="16420"/>
          <a:stretch/>
        </p:blipFill>
        <p:spPr>
          <a:xfrm>
            <a:off x="8115032" y="1228932"/>
            <a:ext cx="2152202" cy="2236727"/>
          </a:xfrm>
          <a:prstGeom prst="rect">
            <a:avLst/>
          </a:prstGeom>
          <a:noFill/>
          <a:ln>
            <a:noFill/>
          </a:ln>
        </p:spPr>
      </p:pic>
      <p:sp>
        <p:nvSpPr>
          <p:cNvPr id="178" name="Google Shape;178;p11"/>
          <p:cNvSpPr txBox="1"/>
          <p:nvPr/>
        </p:nvSpPr>
        <p:spPr>
          <a:xfrm>
            <a:off x="8034227" y="4660487"/>
            <a:ext cx="30294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Fernanda Rojas- frojas@engr.ucr.edu</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2"/>
          <p:cNvSpPr txBox="1"/>
          <p:nvPr/>
        </p:nvSpPr>
        <p:spPr>
          <a:xfrm>
            <a:off x="1890899" y="174782"/>
            <a:ext cx="388439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Tahoma"/>
                <a:ea typeface="Tahoma"/>
                <a:cs typeface="Tahoma"/>
                <a:sym typeface="Tahoma"/>
              </a:rPr>
              <a:t>Other resources</a:t>
            </a:r>
            <a:endParaRPr sz="1400" b="0" i="0" u="none" strike="noStrike" cap="none">
              <a:solidFill>
                <a:srgbClr val="000000"/>
              </a:solidFill>
              <a:latin typeface="Arial"/>
              <a:ea typeface="Arial"/>
              <a:cs typeface="Arial"/>
              <a:sym typeface="Arial"/>
            </a:endParaRPr>
          </a:p>
        </p:txBody>
      </p:sp>
      <p:sp>
        <p:nvSpPr>
          <p:cNvPr id="184" name="Google Shape;184;p12"/>
          <p:cNvSpPr/>
          <p:nvPr/>
        </p:nvSpPr>
        <p:spPr>
          <a:xfrm>
            <a:off x="2061721" y="1265113"/>
            <a:ext cx="7197291" cy="4801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Academic Resources Center (ARC) </a:t>
            </a:r>
            <a:r>
              <a:rPr lang="en-US" sz="18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https://arc.ucr.edu/</a:t>
            </a: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Counseling and Psychological Services  </a:t>
            </a:r>
            <a:r>
              <a:rPr lang="en-US" sz="18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http://counseling.ucr.edu/</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Career Center  </a:t>
            </a:r>
            <a:r>
              <a:rPr lang="en-US" sz="18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http://careers.ucr.edu/</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Institutional Research UCR  </a:t>
            </a:r>
            <a:r>
              <a:rPr lang="en-US" sz="1800" b="0"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http://ir.ucr.edu/</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Student Conduct and Academic Integrity Programs </a:t>
            </a:r>
            <a:r>
              <a:rPr lang="en-US" sz="1800" b="0" i="0" u="sng" strike="noStrike" cap="none">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http://conduct.ucr.edu/</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Health </a:t>
            </a:r>
            <a:r>
              <a:rPr lang="en-US" sz="1800" b="0" i="0" u="sng" strike="noStrike" cap="none">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http://well.ucr.edu/</a:t>
            </a:r>
            <a:endParaRPr sz="18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LGBT Resource Center </a:t>
            </a:r>
            <a:r>
              <a:rPr lang="en-US" sz="1800" b="0" i="0" u="sng" strike="noStrike" cap="none">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http://out.ucr.edu/</a:t>
            </a:r>
            <a:endParaRPr sz="18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Diversity </a:t>
            </a:r>
            <a:r>
              <a:rPr lang="en-US" sz="1800" b="0" i="0" u="sng" strike="noStrike" cap="none">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https://deanofstudents.ucr.edu/diversity</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Ethics </a:t>
            </a:r>
            <a:r>
              <a:rPr lang="en-US" sz="1800" b="0" i="0" u="sng" strike="noStrike" cap="none">
                <a:solidFill>
                  <a:schemeClr val="dk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http://www.onlineethics.org/</a:t>
            </a:r>
            <a:endParaRPr sz="1800" b="0" i="0" u="none" strike="noStrike" cap="none">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AF54B18-1E70-D449-A3EC-9239163ED0CD}"/>
              </a:ext>
            </a:extLst>
          </p:cNvPr>
          <p:cNvGrpSpPr/>
          <p:nvPr/>
        </p:nvGrpSpPr>
        <p:grpSpPr>
          <a:xfrm>
            <a:off x="-18411" y="-6137"/>
            <a:ext cx="12212457" cy="6873342"/>
            <a:chOff x="-18411" y="-6137"/>
            <a:chExt cx="12212457" cy="6873342"/>
          </a:xfrm>
        </p:grpSpPr>
        <p:sp>
          <p:nvSpPr>
            <p:cNvPr id="10" name="Freeform 9">
              <a:extLst>
                <a:ext uri="{FF2B5EF4-FFF2-40B4-BE49-F238E27FC236}">
                  <a16:creationId xmlns:a16="http://schemas.microsoft.com/office/drawing/2014/main" id="{477FB2E0-C8C5-B54F-999D-475D5623CDDB}"/>
                </a:ext>
              </a:extLst>
            </p:cNvPr>
            <p:cNvSpPr/>
            <p:nvPr/>
          </p:nvSpPr>
          <p:spPr>
            <a:xfrm>
              <a:off x="-18411" y="3031635"/>
              <a:ext cx="12212457" cy="3835570"/>
            </a:xfrm>
            <a:custGeom>
              <a:avLst/>
              <a:gdLst>
                <a:gd name="connsiteX0" fmla="*/ 0 w 12212457"/>
                <a:gd name="connsiteY0" fmla="*/ 2718652 h 3835570"/>
                <a:gd name="connsiteX1" fmla="*/ 0 w 12212457"/>
                <a:gd name="connsiteY1" fmla="*/ 3835570 h 3835570"/>
                <a:gd name="connsiteX2" fmla="*/ 153423 w 12212457"/>
                <a:gd name="connsiteY2" fmla="*/ 3835570 h 3835570"/>
                <a:gd name="connsiteX3" fmla="*/ 5443442 w 12212457"/>
                <a:gd name="connsiteY3" fmla="*/ 3835570 h 3835570"/>
                <a:gd name="connsiteX4" fmla="*/ 12212457 w 12212457"/>
                <a:gd name="connsiteY4" fmla="*/ 619828 h 3835570"/>
                <a:gd name="connsiteX5" fmla="*/ 12212457 w 12212457"/>
                <a:gd name="connsiteY5" fmla="*/ 0 h 3835570"/>
                <a:gd name="connsiteX6" fmla="*/ 0 w 12212457"/>
                <a:gd name="connsiteY6" fmla="*/ 2718652 h 383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457" h="3835570">
                  <a:moveTo>
                    <a:pt x="0" y="2718652"/>
                  </a:moveTo>
                  <a:lnTo>
                    <a:pt x="0" y="3835570"/>
                  </a:lnTo>
                  <a:lnTo>
                    <a:pt x="153423" y="3835570"/>
                  </a:lnTo>
                  <a:lnTo>
                    <a:pt x="5443442" y="3835570"/>
                  </a:lnTo>
                  <a:lnTo>
                    <a:pt x="12212457" y="619828"/>
                  </a:lnTo>
                  <a:lnTo>
                    <a:pt x="12212457" y="0"/>
                  </a:lnTo>
                  <a:lnTo>
                    <a:pt x="0" y="2718652"/>
                  </a:lnTo>
                  <a:close/>
                </a:path>
              </a:pathLst>
            </a:custGeom>
            <a:solidFill>
              <a:srgbClr val="F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69FD79F2-2E51-0C40-96CB-189599A623FE}"/>
                </a:ext>
              </a:extLst>
            </p:cNvPr>
            <p:cNvSpPr/>
            <p:nvPr/>
          </p:nvSpPr>
          <p:spPr>
            <a:xfrm>
              <a:off x="-18411" y="-6137"/>
              <a:ext cx="12210411" cy="5842341"/>
            </a:xfrm>
            <a:custGeom>
              <a:avLst/>
              <a:gdLst>
                <a:gd name="connsiteX0" fmla="*/ 0 w 12046760"/>
                <a:gd name="connsiteY0" fmla="*/ 5842341 h 5842341"/>
                <a:gd name="connsiteX1" fmla="*/ 1460585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046760"/>
                <a:gd name="connsiteY0" fmla="*/ 5842341 h 5842341"/>
                <a:gd name="connsiteX1" fmla="*/ 12274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046760 w 12194047"/>
                <a:gd name="connsiteY3" fmla="*/ 5842341 h 5842341"/>
                <a:gd name="connsiteX4" fmla="*/ 0 w 12194047"/>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194046 w 12194047"/>
                <a:gd name="connsiteY3" fmla="*/ 3080730 h 5842341"/>
                <a:gd name="connsiteX4" fmla="*/ 0 w 12194047"/>
                <a:gd name="connsiteY4" fmla="*/ 5842341 h 584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047" h="5842341">
                  <a:moveTo>
                    <a:pt x="0" y="5842341"/>
                  </a:moveTo>
                  <a:cubicBezTo>
                    <a:pt x="4091" y="3894894"/>
                    <a:pt x="8183" y="1947447"/>
                    <a:pt x="12274" y="0"/>
                  </a:cubicBezTo>
                  <a:lnTo>
                    <a:pt x="12194047" y="6137"/>
                  </a:lnTo>
                  <a:cubicBezTo>
                    <a:pt x="12194047" y="1031001"/>
                    <a:pt x="12194046" y="2055866"/>
                    <a:pt x="12194046" y="3080730"/>
                  </a:cubicBezTo>
                  <a:lnTo>
                    <a:pt x="0" y="5842341"/>
                  </a:lnTo>
                  <a:close/>
                </a:path>
              </a:pathLst>
            </a:cu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 name="TextBox 10">
            <a:extLst>
              <a:ext uri="{FF2B5EF4-FFF2-40B4-BE49-F238E27FC236}">
                <a16:creationId xmlns:a16="http://schemas.microsoft.com/office/drawing/2014/main" id="{1B92A8F9-FF41-8F44-BF9E-797DE5FBF7A6}"/>
              </a:ext>
            </a:extLst>
          </p:cNvPr>
          <p:cNvSpPr txBox="1"/>
          <p:nvPr/>
        </p:nvSpPr>
        <p:spPr>
          <a:xfrm>
            <a:off x="617551" y="996252"/>
            <a:ext cx="10284415" cy="1836400"/>
          </a:xfrm>
          <a:prstGeom prst="rect">
            <a:avLst/>
          </a:prstGeom>
          <a:noFill/>
        </p:spPr>
        <p:txBody>
          <a:bodyPr wrap="square" lIns="0" tIns="91440" rIns="0" bIns="0" rtlCol="0">
            <a:spAutoFit/>
          </a:bodyPr>
          <a:lstStyle/>
          <a:p>
            <a:pPr>
              <a:lnSpc>
                <a:spcPts val="6820"/>
              </a:lnSpc>
            </a:pPr>
            <a:r>
              <a:rPr lang="en-US" sz="6000" b="1" spc="-150" dirty="0">
                <a:solidFill>
                  <a:schemeClr val="bg1"/>
                </a:solidFill>
                <a:latin typeface="Arial" panose="020B0604020202020204" pitchFamily="34" charset="0"/>
                <a:ea typeface="Fira Sans Medium" panose="020B0503050000020004" pitchFamily="34" charset="0"/>
                <a:cs typeface="Arial" panose="020B0604020202020204" pitchFamily="34" charset="0"/>
              </a:rPr>
              <a:t>BCOE Research and Graduate Education</a:t>
            </a:r>
          </a:p>
        </p:txBody>
      </p:sp>
      <p:sp>
        <p:nvSpPr>
          <p:cNvPr id="13" name="TextBox 12">
            <a:extLst>
              <a:ext uri="{FF2B5EF4-FFF2-40B4-BE49-F238E27FC236}">
                <a16:creationId xmlns:a16="http://schemas.microsoft.com/office/drawing/2014/main" id="{508FD533-CF81-2F46-A1CA-7D15D717BFB2}"/>
              </a:ext>
            </a:extLst>
          </p:cNvPr>
          <p:cNvSpPr txBox="1"/>
          <p:nvPr/>
        </p:nvSpPr>
        <p:spPr>
          <a:xfrm>
            <a:off x="617551" y="2876969"/>
            <a:ext cx="7148410" cy="769441"/>
          </a:xfrm>
          <a:prstGeom prst="rect">
            <a:avLst/>
          </a:prstGeom>
          <a:noFill/>
        </p:spPr>
        <p:txBody>
          <a:bodyPr wrap="square" rtlCol="0">
            <a:spAutoFit/>
          </a:bodyPr>
          <a:lstStyle/>
          <a:p>
            <a:r>
              <a:rPr lang="en-US" sz="2200" b="1" dirty="0">
                <a:solidFill>
                  <a:srgbClr val="FFB81D"/>
                </a:solidFill>
                <a:latin typeface="Arial" panose="020B0604020202020204" pitchFamily="34" charset="0"/>
                <a:cs typeface="Arial" panose="020B0604020202020204" pitchFamily="34" charset="0"/>
              </a:rPr>
              <a:t>Matthew Barth</a:t>
            </a:r>
          </a:p>
          <a:p>
            <a:r>
              <a:rPr lang="en-US" sz="2200" dirty="0">
                <a:solidFill>
                  <a:srgbClr val="FFB81D"/>
                </a:solidFill>
                <a:latin typeface="Arial" panose="020B0604020202020204" pitchFamily="34" charset="0"/>
                <a:ea typeface="Fira Sans" panose="020B0503050000020004" pitchFamily="34" charset="0"/>
                <a:cs typeface="Arial" panose="020B0604020202020204" pitchFamily="34" charset="0"/>
              </a:rPr>
              <a:t>Associate Dean, Research and Graduate Education</a:t>
            </a:r>
          </a:p>
        </p:txBody>
      </p:sp>
      <p:pic>
        <p:nvPicPr>
          <p:cNvPr id="4" name="Picture 3">
            <a:extLst>
              <a:ext uri="{FF2B5EF4-FFF2-40B4-BE49-F238E27FC236}">
                <a16:creationId xmlns:a16="http://schemas.microsoft.com/office/drawing/2014/main" id="{014B3B0B-A3E8-44D5-A238-B91707E52AFC}"/>
              </a:ext>
            </a:extLst>
          </p:cNvPr>
          <p:cNvPicPr>
            <a:picLocks noChangeAspect="1"/>
          </p:cNvPicPr>
          <p:nvPr/>
        </p:nvPicPr>
        <p:blipFill>
          <a:blip r:embed="rId2"/>
          <a:stretch>
            <a:fillRect/>
          </a:stretch>
        </p:blipFill>
        <p:spPr>
          <a:xfrm>
            <a:off x="9690846" y="5965880"/>
            <a:ext cx="2276987" cy="661061"/>
          </a:xfrm>
          <a:prstGeom prst="rect">
            <a:avLst/>
          </a:prstGeom>
        </p:spPr>
      </p:pic>
    </p:spTree>
    <p:extLst>
      <p:ext uri="{BB962C8B-B14F-4D97-AF65-F5344CB8AC3E}">
        <p14:creationId xmlns:p14="http://schemas.microsoft.com/office/powerpoint/2010/main" val="2557709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B92A8F9-FF41-8F44-BF9E-797DE5FBF7A6}"/>
              </a:ext>
            </a:extLst>
          </p:cNvPr>
          <p:cNvSpPr txBox="1"/>
          <p:nvPr/>
        </p:nvSpPr>
        <p:spPr>
          <a:xfrm>
            <a:off x="768644" y="251387"/>
            <a:ext cx="11199189" cy="584775"/>
          </a:xfrm>
          <a:prstGeom prst="rect">
            <a:avLst/>
          </a:prstGeom>
          <a:noFill/>
        </p:spPr>
        <p:txBody>
          <a:bodyPr wrap="square" rtlCol="0">
            <a:spAutoFit/>
          </a:bodyPr>
          <a:lstStyle/>
          <a:p>
            <a:r>
              <a:rPr lang="en-US" sz="3200" b="1" i="1" spc="-150" dirty="0">
                <a:solidFill>
                  <a:srgbClr val="FF0000"/>
                </a:solidFill>
                <a:latin typeface="Arial" panose="020B0604020202020204" pitchFamily="34" charset="0"/>
                <a:ea typeface="Fira Sans Medium" panose="020B0503050000020004" pitchFamily="34" charset="0"/>
                <a:cs typeface="Arial" panose="020B0604020202020204" pitchFamily="34" charset="0"/>
              </a:rPr>
              <a:t>Graduate Students are the engine of University Research</a:t>
            </a:r>
          </a:p>
        </p:txBody>
      </p:sp>
      <p:pic>
        <p:nvPicPr>
          <p:cNvPr id="7" name="Picture 6">
            <a:extLst>
              <a:ext uri="{FF2B5EF4-FFF2-40B4-BE49-F238E27FC236}">
                <a16:creationId xmlns:a16="http://schemas.microsoft.com/office/drawing/2014/main" id="{34922EA9-A88A-4F85-8856-E3B461267F54}"/>
              </a:ext>
            </a:extLst>
          </p:cNvPr>
          <p:cNvPicPr>
            <a:picLocks noChangeAspect="1"/>
          </p:cNvPicPr>
          <p:nvPr/>
        </p:nvPicPr>
        <p:blipFill>
          <a:blip r:embed="rId2"/>
          <a:stretch>
            <a:fillRect/>
          </a:stretch>
        </p:blipFill>
        <p:spPr>
          <a:xfrm>
            <a:off x="9690846" y="5965880"/>
            <a:ext cx="2276987" cy="661061"/>
          </a:xfrm>
          <a:prstGeom prst="rect">
            <a:avLst/>
          </a:prstGeom>
        </p:spPr>
      </p:pic>
      <p:sp>
        <p:nvSpPr>
          <p:cNvPr id="5" name="TextBox 4">
            <a:extLst>
              <a:ext uri="{FF2B5EF4-FFF2-40B4-BE49-F238E27FC236}">
                <a16:creationId xmlns:a16="http://schemas.microsoft.com/office/drawing/2014/main" id="{6B83DC55-6231-406A-8859-C9EEC8FB4BF5}"/>
              </a:ext>
            </a:extLst>
          </p:cNvPr>
          <p:cNvSpPr txBox="1"/>
          <p:nvPr/>
        </p:nvSpPr>
        <p:spPr>
          <a:xfrm>
            <a:off x="348298" y="1257568"/>
            <a:ext cx="11199189" cy="707886"/>
          </a:xfrm>
          <a:prstGeom prst="rect">
            <a:avLst/>
          </a:prstGeom>
          <a:noFill/>
        </p:spPr>
        <p:txBody>
          <a:bodyPr wrap="square" rtlCol="0">
            <a:spAutoFit/>
          </a:bodyPr>
          <a:lstStyle/>
          <a:p>
            <a:r>
              <a:rPr lang="en-US" sz="4000" b="1" spc="-150" dirty="0">
                <a:latin typeface="Arial" panose="020B0604020202020204" pitchFamily="34" charset="0"/>
                <a:ea typeface="Fira Sans Medium" panose="020B0503050000020004" pitchFamily="34" charset="0"/>
                <a:cs typeface="Arial" panose="020B0604020202020204" pitchFamily="34" charset="0"/>
              </a:rPr>
              <a:t>Graduate Program Contacts:</a:t>
            </a:r>
          </a:p>
        </p:txBody>
      </p:sp>
      <p:sp>
        <p:nvSpPr>
          <p:cNvPr id="6" name="TextBox 5">
            <a:extLst>
              <a:ext uri="{FF2B5EF4-FFF2-40B4-BE49-F238E27FC236}">
                <a16:creationId xmlns:a16="http://schemas.microsoft.com/office/drawing/2014/main" id="{AF1B1844-F3BB-406D-9A97-D3C88B00EC95}"/>
              </a:ext>
            </a:extLst>
          </p:cNvPr>
          <p:cNvSpPr txBox="1"/>
          <p:nvPr/>
        </p:nvSpPr>
        <p:spPr>
          <a:xfrm>
            <a:off x="348297" y="2118306"/>
            <a:ext cx="11199189" cy="5201424"/>
          </a:xfrm>
          <a:prstGeom prst="rect">
            <a:avLst/>
          </a:prstGeom>
          <a:noFill/>
        </p:spPr>
        <p:txBody>
          <a:bodyPr wrap="square" rtlCol="0">
            <a:spAutoFit/>
          </a:bodyPr>
          <a:lstStyle/>
          <a:p>
            <a:pPr marL="571500" indent="-571500">
              <a:buFont typeface="Arial" panose="020B0604020202020204" pitchFamily="34" charset="0"/>
              <a:buChar char="•"/>
            </a:pPr>
            <a:r>
              <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rPr>
              <a:t>Department Chairs:</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Always willing to help</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Often very busy</a:t>
            </a:r>
          </a:p>
          <a:p>
            <a:pPr marL="571500" indent="-571500">
              <a:buFont typeface="Arial" panose="020B0604020202020204" pitchFamily="34" charset="0"/>
              <a:buChar char="•"/>
            </a:pPr>
            <a:r>
              <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rPr>
              <a:t>(Faculty) Graduate Advisors:</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One advisor for admissions, one advisor for enrolled students</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Work with chairs, college, and graduate division</a:t>
            </a:r>
          </a:p>
          <a:p>
            <a:pPr marL="571500" indent="-571500">
              <a:buFont typeface="Arial" panose="020B0604020202020204" pitchFamily="34" charset="0"/>
              <a:buChar char="•"/>
            </a:pPr>
            <a:r>
              <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rPr>
              <a:t>Staff Advisors:</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In the trenches, they know all the details</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Excellent place to start</a:t>
            </a:r>
          </a:p>
          <a:p>
            <a:pPr marL="1028700" lvl="1" indent="-571500">
              <a:buFont typeface="Arial" panose="020B0604020202020204" pitchFamily="34" charset="0"/>
              <a:buChar char="•"/>
            </a:pPr>
            <a:endParaRPr lang="en-US" sz="2800" b="1" spc="-150" dirty="0">
              <a:latin typeface="Arial" panose="020B0604020202020204" pitchFamily="34" charset="0"/>
              <a:ea typeface="Fira Sans Medium" panose="020B0503050000020004" pitchFamily="34" charset="0"/>
              <a:cs typeface="Arial" panose="020B0604020202020204" pitchFamily="34" charset="0"/>
            </a:endParaRPr>
          </a:p>
          <a:p>
            <a:pPr marL="1028700" lvl="1" indent="-571500">
              <a:buFont typeface="Arial" panose="020B0604020202020204" pitchFamily="34" charset="0"/>
              <a:buChar char="•"/>
            </a:pPr>
            <a:endParaRPr lang="en-US" sz="2800" b="1" spc="-150" dirty="0">
              <a:latin typeface="Arial" panose="020B0604020202020204" pitchFamily="34" charset="0"/>
              <a:ea typeface="Fira Sans Medium" panose="020B0503050000020004" pitchFamily="34" charset="0"/>
              <a:cs typeface="Arial" panose="020B0604020202020204" pitchFamily="34" charset="0"/>
            </a:endParaRPr>
          </a:p>
        </p:txBody>
      </p:sp>
    </p:spTree>
    <p:extLst>
      <p:ext uri="{BB962C8B-B14F-4D97-AF65-F5344CB8AC3E}">
        <p14:creationId xmlns:p14="http://schemas.microsoft.com/office/powerpoint/2010/main" val="2169634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922EA9-A88A-4F85-8856-E3B461267F54}"/>
              </a:ext>
            </a:extLst>
          </p:cNvPr>
          <p:cNvPicPr>
            <a:picLocks noChangeAspect="1"/>
          </p:cNvPicPr>
          <p:nvPr/>
        </p:nvPicPr>
        <p:blipFill>
          <a:blip r:embed="rId2"/>
          <a:stretch>
            <a:fillRect/>
          </a:stretch>
        </p:blipFill>
        <p:spPr>
          <a:xfrm>
            <a:off x="9690846" y="5965880"/>
            <a:ext cx="2276987" cy="661061"/>
          </a:xfrm>
          <a:prstGeom prst="rect">
            <a:avLst/>
          </a:prstGeom>
        </p:spPr>
      </p:pic>
      <p:sp>
        <p:nvSpPr>
          <p:cNvPr id="5" name="TextBox 4">
            <a:extLst>
              <a:ext uri="{FF2B5EF4-FFF2-40B4-BE49-F238E27FC236}">
                <a16:creationId xmlns:a16="http://schemas.microsoft.com/office/drawing/2014/main" id="{6B83DC55-6231-406A-8859-C9EEC8FB4BF5}"/>
              </a:ext>
            </a:extLst>
          </p:cNvPr>
          <p:cNvSpPr txBox="1"/>
          <p:nvPr/>
        </p:nvSpPr>
        <p:spPr>
          <a:xfrm>
            <a:off x="406253" y="484836"/>
            <a:ext cx="11199189" cy="707886"/>
          </a:xfrm>
          <a:prstGeom prst="rect">
            <a:avLst/>
          </a:prstGeom>
          <a:noFill/>
        </p:spPr>
        <p:txBody>
          <a:bodyPr wrap="square" rtlCol="0">
            <a:spAutoFit/>
          </a:bodyPr>
          <a:lstStyle/>
          <a:p>
            <a:r>
              <a:rPr lang="en-US" sz="4000" b="1" spc="-150" dirty="0">
                <a:latin typeface="Arial" panose="020B0604020202020204" pitchFamily="34" charset="0"/>
                <a:ea typeface="Fira Sans Medium" panose="020B0503050000020004" pitchFamily="34" charset="0"/>
                <a:cs typeface="Arial" panose="020B0604020202020204" pitchFamily="34" charset="0"/>
              </a:rPr>
              <a:t>Graduate Faculty and Staff Advisors</a:t>
            </a:r>
          </a:p>
        </p:txBody>
      </p:sp>
      <p:graphicFrame>
        <p:nvGraphicFramePr>
          <p:cNvPr id="2" name="Table 1">
            <a:extLst>
              <a:ext uri="{FF2B5EF4-FFF2-40B4-BE49-F238E27FC236}">
                <a16:creationId xmlns:a16="http://schemas.microsoft.com/office/drawing/2014/main" id="{0CC42E40-B576-4CBD-8D66-71D25F832240}"/>
              </a:ext>
            </a:extLst>
          </p:cNvPr>
          <p:cNvGraphicFramePr>
            <a:graphicFrameLocks noGrp="1"/>
          </p:cNvGraphicFramePr>
          <p:nvPr/>
        </p:nvGraphicFramePr>
        <p:xfrm>
          <a:off x="482958" y="1777284"/>
          <a:ext cx="10992118" cy="3327752"/>
        </p:xfrm>
        <a:graphic>
          <a:graphicData uri="http://schemas.openxmlformats.org/drawingml/2006/table">
            <a:tbl>
              <a:tblPr firstRow="1" firstCol="1" bandRow="1">
                <a:tableStyleId>{5C22544A-7EE6-4342-B048-85BDC9FD1C3A}</a:tableStyleId>
              </a:tblPr>
              <a:tblGrid>
                <a:gridCol w="3242020">
                  <a:extLst>
                    <a:ext uri="{9D8B030D-6E8A-4147-A177-3AD203B41FA5}">
                      <a16:colId xmlns:a16="http://schemas.microsoft.com/office/drawing/2014/main" val="4055187790"/>
                    </a:ext>
                  </a:extLst>
                </a:gridCol>
                <a:gridCol w="2488594">
                  <a:extLst>
                    <a:ext uri="{9D8B030D-6E8A-4147-A177-3AD203B41FA5}">
                      <a16:colId xmlns:a16="http://schemas.microsoft.com/office/drawing/2014/main" val="1803929180"/>
                    </a:ext>
                  </a:extLst>
                </a:gridCol>
                <a:gridCol w="2891944">
                  <a:extLst>
                    <a:ext uri="{9D8B030D-6E8A-4147-A177-3AD203B41FA5}">
                      <a16:colId xmlns:a16="http://schemas.microsoft.com/office/drawing/2014/main" val="3776837"/>
                    </a:ext>
                  </a:extLst>
                </a:gridCol>
                <a:gridCol w="2369560">
                  <a:extLst>
                    <a:ext uri="{9D8B030D-6E8A-4147-A177-3AD203B41FA5}">
                      <a16:colId xmlns:a16="http://schemas.microsoft.com/office/drawing/2014/main" val="1839045430"/>
                    </a:ext>
                  </a:extLst>
                </a:gridCol>
              </a:tblGrid>
              <a:tr h="339769">
                <a:tc>
                  <a:txBody>
                    <a:bodyPr/>
                    <a:lstStyle/>
                    <a:p>
                      <a:pPr marL="0" marR="0" algn="ctr">
                        <a:spcBef>
                          <a:spcPts val="0"/>
                        </a:spcBef>
                        <a:spcAft>
                          <a:spcPts val="0"/>
                        </a:spcAft>
                      </a:pPr>
                      <a:r>
                        <a:rPr lang="en-US" sz="2000" dirty="0">
                          <a:effectLst/>
                        </a:rPr>
                        <a:t>Program</a:t>
                      </a:r>
                      <a:endParaRPr lang="en-US" sz="20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a:effectLst/>
                        </a:rPr>
                        <a:t>Faculty for Admissions</a:t>
                      </a:r>
                      <a:endParaRPr lang="en-US" sz="20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a:effectLst/>
                        </a:rPr>
                        <a:t>Faculty for enrolled students</a:t>
                      </a:r>
                      <a:endParaRPr lang="en-US" sz="20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a:effectLst/>
                        </a:rPr>
                        <a:t>Staff Advisor</a:t>
                      </a:r>
                      <a:endParaRPr lang="en-US" sz="20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923025157"/>
                  </a:ext>
                </a:extLst>
              </a:tr>
              <a:tr h="339769">
                <a:tc>
                  <a:txBody>
                    <a:bodyPr/>
                    <a:lstStyle/>
                    <a:p>
                      <a:pPr marL="0" marR="0">
                        <a:spcBef>
                          <a:spcPts val="0"/>
                        </a:spcBef>
                        <a:spcAft>
                          <a:spcPts val="0"/>
                        </a:spcAft>
                      </a:pPr>
                      <a:r>
                        <a:rPr lang="en-US" sz="2000" dirty="0" err="1">
                          <a:effectLst/>
                        </a:rPr>
                        <a:t>BioEngineering</a:t>
                      </a:r>
                      <a:endParaRPr lang="en-US" sz="20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dirty="0">
                          <a:effectLst/>
                        </a:rPr>
                        <a:t>  Victor Rogers</a:t>
                      </a:r>
                      <a:endParaRPr lang="en-US" sz="20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a:effectLst/>
                        </a:rPr>
                        <a:t>Hyle Park </a:t>
                      </a:r>
                      <a:endParaRPr lang="en-US" sz="20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a:effectLst/>
                        </a:rPr>
                        <a:t>Adrienne Thomas</a:t>
                      </a:r>
                      <a:endParaRPr lang="en-US" sz="20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11286326"/>
                  </a:ext>
                </a:extLst>
              </a:tr>
              <a:tr h="339769">
                <a:tc>
                  <a:txBody>
                    <a:bodyPr/>
                    <a:lstStyle/>
                    <a:p>
                      <a:pPr marL="0" marR="0">
                        <a:spcBef>
                          <a:spcPts val="0"/>
                        </a:spcBef>
                        <a:spcAft>
                          <a:spcPts val="0"/>
                        </a:spcAft>
                      </a:pPr>
                      <a:r>
                        <a:rPr lang="en-US" sz="2000" dirty="0">
                          <a:effectLst/>
                        </a:rPr>
                        <a:t>Chemical &amp; Environ. Eng.</a:t>
                      </a:r>
                      <a:endParaRPr lang="en-US" sz="20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dirty="0">
                          <a:effectLst/>
                        </a:rPr>
                        <a:t> Juchen Guo</a:t>
                      </a:r>
                      <a:endParaRPr lang="en-US" sz="20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dirty="0">
                          <a:effectLst/>
                        </a:rPr>
                        <a:t>Ian Weldon </a:t>
                      </a:r>
                      <a:endParaRPr lang="en-US" sz="20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a:effectLst/>
                        </a:rPr>
                        <a:t>Adrienne Thomas</a:t>
                      </a:r>
                      <a:endParaRPr lang="en-US" sz="20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955458920"/>
                  </a:ext>
                </a:extLst>
              </a:tr>
              <a:tr h="339769">
                <a:tc>
                  <a:txBody>
                    <a:bodyPr/>
                    <a:lstStyle/>
                    <a:p>
                      <a:pPr marL="0" marR="0">
                        <a:spcBef>
                          <a:spcPts val="0"/>
                        </a:spcBef>
                        <a:spcAft>
                          <a:spcPts val="0"/>
                        </a:spcAft>
                      </a:pPr>
                      <a:r>
                        <a:rPr lang="en-US" sz="2000">
                          <a:effectLst/>
                        </a:rPr>
                        <a:t>Computer Science</a:t>
                      </a:r>
                      <a:endParaRPr lang="en-US" sz="20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dirty="0">
                          <a:effectLst/>
                        </a:rPr>
                        <a:t>Chinya Ravishankar </a:t>
                      </a:r>
                      <a:endParaRPr lang="en-US" sz="20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dirty="0">
                          <a:effectLst/>
                        </a:rPr>
                        <a:t>Chinya Ravishankar </a:t>
                      </a:r>
                      <a:endParaRPr lang="en-US" sz="20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a:effectLst/>
                        </a:rPr>
                        <a:t>  Vanda Yamaguchi</a:t>
                      </a:r>
                      <a:endParaRPr lang="en-US" sz="20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908952707"/>
                  </a:ext>
                </a:extLst>
              </a:tr>
              <a:tr h="339769">
                <a:tc>
                  <a:txBody>
                    <a:bodyPr/>
                    <a:lstStyle/>
                    <a:p>
                      <a:pPr marL="0" marR="0">
                        <a:spcBef>
                          <a:spcPts val="0"/>
                        </a:spcBef>
                        <a:spcAft>
                          <a:spcPts val="0"/>
                        </a:spcAft>
                      </a:pPr>
                      <a:r>
                        <a:rPr lang="en-US" sz="2000">
                          <a:effectLst/>
                        </a:rPr>
                        <a:t>Computer Engineering</a:t>
                      </a:r>
                      <a:endParaRPr lang="en-US" sz="20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dirty="0">
                          <a:effectLst/>
                        </a:rPr>
                        <a:t>  Daniel Wong</a:t>
                      </a:r>
                      <a:endParaRPr lang="en-US" sz="20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dirty="0">
                          <a:effectLst/>
                        </a:rPr>
                        <a:t>Daniel Wong </a:t>
                      </a:r>
                      <a:endParaRPr lang="en-US" sz="20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a:effectLst/>
                        </a:rPr>
                        <a:t>Ruby Rodriguez</a:t>
                      </a:r>
                      <a:endParaRPr lang="en-US" sz="20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938247103"/>
                  </a:ext>
                </a:extLst>
              </a:tr>
              <a:tr h="339769">
                <a:tc>
                  <a:txBody>
                    <a:bodyPr/>
                    <a:lstStyle/>
                    <a:p>
                      <a:pPr marL="0" marR="0">
                        <a:spcBef>
                          <a:spcPts val="0"/>
                        </a:spcBef>
                        <a:spcAft>
                          <a:spcPts val="0"/>
                        </a:spcAft>
                      </a:pPr>
                      <a:r>
                        <a:rPr lang="en-US" sz="2000">
                          <a:effectLst/>
                        </a:rPr>
                        <a:t>Electrical and Computer Eng.</a:t>
                      </a:r>
                      <a:endParaRPr lang="en-US" sz="20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a:effectLst/>
                        </a:rPr>
                        <a:t>Wei Ren</a:t>
                      </a:r>
                      <a:endParaRPr lang="en-US" sz="20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dirty="0">
                          <a:effectLst/>
                        </a:rPr>
                        <a:t>Nanpeng Yu</a:t>
                      </a:r>
                      <a:endParaRPr lang="en-US" sz="20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dirty="0">
                          <a:effectLst/>
                        </a:rPr>
                        <a:t>Jun Dizon</a:t>
                      </a:r>
                      <a:endParaRPr lang="en-US" sz="20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026269649"/>
                  </a:ext>
                </a:extLst>
              </a:tr>
              <a:tr h="339769">
                <a:tc>
                  <a:txBody>
                    <a:bodyPr/>
                    <a:lstStyle/>
                    <a:p>
                      <a:pPr marL="0" marR="0">
                        <a:spcBef>
                          <a:spcPts val="0"/>
                        </a:spcBef>
                        <a:spcAft>
                          <a:spcPts val="0"/>
                        </a:spcAft>
                      </a:pPr>
                      <a:r>
                        <a:rPr lang="en-US" sz="2000">
                          <a:effectLst/>
                        </a:rPr>
                        <a:t>Mechanical Engr.</a:t>
                      </a:r>
                      <a:endParaRPr lang="en-US" sz="20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a:effectLst/>
                        </a:rPr>
                        <a:t>  Hideaki Tsutsui</a:t>
                      </a:r>
                      <a:endParaRPr lang="en-US" sz="20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dirty="0">
                          <a:effectLst/>
                        </a:rPr>
                        <a:t>Heejung Jung </a:t>
                      </a:r>
                      <a:endParaRPr lang="en-US" sz="20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dirty="0">
                          <a:effectLst/>
                        </a:rPr>
                        <a:t>Paul Talavera </a:t>
                      </a:r>
                      <a:endParaRPr lang="en-US" sz="20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108227617"/>
                  </a:ext>
                </a:extLst>
              </a:tr>
              <a:tr h="339769">
                <a:tc>
                  <a:txBody>
                    <a:bodyPr/>
                    <a:lstStyle/>
                    <a:p>
                      <a:pPr marL="0" marR="0">
                        <a:spcBef>
                          <a:spcPts val="0"/>
                        </a:spcBef>
                        <a:spcAft>
                          <a:spcPts val="0"/>
                        </a:spcAft>
                      </a:pPr>
                      <a:r>
                        <a:rPr lang="en-US" sz="2000">
                          <a:effectLst/>
                        </a:rPr>
                        <a:t>Materials Science</a:t>
                      </a:r>
                      <a:endParaRPr lang="en-US" sz="20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a:effectLst/>
                        </a:rPr>
                        <a:t>  Bryan Wong</a:t>
                      </a:r>
                      <a:endParaRPr lang="en-US" sz="20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dirty="0">
                          <a:effectLst/>
                        </a:rPr>
                        <a:t>Elaine Haberer </a:t>
                      </a:r>
                      <a:endParaRPr lang="en-US" sz="20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dirty="0">
                          <a:effectLst/>
                        </a:rPr>
                        <a:t>  Griselda Rodriguez</a:t>
                      </a:r>
                      <a:endParaRPr lang="en-US" sz="20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069902763"/>
                  </a:ext>
                </a:extLst>
              </a:tr>
              <a:tr h="339769">
                <a:tc>
                  <a:txBody>
                    <a:bodyPr/>
                    <a:lstStyle/>
                    <a:p>
                      <a:pPr marL="0" marR="0">
                        <a:spcBef>
                          <a:spcPts val="0"/>
                        </a:spcBef>
                        <a:spcAft>
                          <a:spcPts val="0"/>
                        </a:spcAft>
                      </a:pPr>
                      <a:r>
                        <a:rPr lang="en-US" sz="2000">
                          <a:effectLst/>
                        </a:rPr>
                        <a:t>Robotics</a:t>
                      </a:r>
                      <a:endParaRPr lang="en-US" sz="20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a:effectLst/>
                        </a:rPr>
                        <a:t> </a:t>
                      </a:r>
                      <a:endParaRPr lang="en-US" sz="20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a:effectLst/>
                        </a:rPr>
                        <a:t> </a:t>
                      </a:r>
                      <a:endParaRPr lang="en-US" sz="20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000" dirty="0">
                          <a:effectLst/>
                        </a:rPr>
                        <a:t>Jun Dizon</a:t>
                      </a:r>
                      <a:endParaRPr lang="en-US" sz="20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401004646"/>
                  </a:ext>
                </a:extLst>
              </a:tr>
            </a:tbl>
          </a:graphicData>
        </a:graphic>
      </p:graphicFrame>
    </p:spTree>
    <p:extLst>
      <p:ext uri="{BB962C8B-B14F-4D97-AF65-F5344CB8AC3E}">
        <p14:creationId xmlns:p14="http://schemas.microsoft.com/office/powerpoint/2010/main" val="2117419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922EA9-A88A-4F85-8856-E3B461267F54}"/>
              </a:ext>
            </a:extLst>
          </p:cNvPr>
          <p:cNvPicPr>
            <a:picLocks noChangeAspect="1"/>
          </p:cNvPicPr>
          <p:nvPr/>
        </p:nvPicPr>
        <p:blipFill>
          <a:blip r:embed="rId2"/>
          <a:stretch>
            <a:fillRect/>
          </a:stretch>
        </p:blipFill>
        <p:spPr>
          <a:xfrm>
            <a:off x="9690846" y="5965880"/>
            <a:ext cx="2276987" cy="661061"/>
          </a:xfrm>
          <a:prstGeom prst="rect">
            <a:avLst/>
          </a:prstGeom>
        </p:spPr>
      </p:pic>
      <p:sp>
        <p:nvSpPr>
          <p:cNvPr id="5" name="TextBox 4">
            <a:extLst>
              <a:ext uri="{FF2B5EF4-FFF2-40B4-BE49-F238E27FC236}">
                <a16:creationId xmlns:a16="http://schemas.microsoft.com/office/drawing/2014/main" id="{6B83DC55-6231-406A-8859-C9EEC8FB4BF5}"/>
              </a:ext>
            </a:extLst>
          </p:cNvPr>
          <p:cNvSpPr txBox="1"/>
          <p:nvPr/>
        </p:nvSpPr>
        <p:spPr>
          <a:xfrm>
            <a:off x="425572" y="336728"/>
            <a:ext cx="11199189" cy="707886"/>
          </a:xfrm>
          <a:prstGeom prst="rect">
            <a:avLst/>
          </a:prstGeom>
          <a:noFill/>
        </p:spPr>
        <p:txBody>
          <a:bodyPr wrap="square" rtlCol="0">
            <a:spAutoFit/>
          </a:bodyPr>
          <a:lstStyle/>
          <a:p>
            <a:r>
              <a:rPr lang="en-US" sz="4000" b="1" spc="-150" dirty="0">
                <a:latin typeface="Arial" panose="020B0604020202020204" pitchFamily="34" charset="0"/>
                <a:ea typeface="Fira Sans Medium" panose="020B0503050000020004" pitchFamily="34" charset="0"/>
                <a:cs typeface="Arial" panose="020B0604020202020204" pitchFamily="34" charset="0"/>
              </a:rPr>
              <a:t>Graduate Student Recruitment Timeline</a:t>
            </a:r>
          </a:p>
        </p:txBody>
      </p:sp>
      <p:sp>
        <p:nvSpPr>
          <p:cNvPr id="6" name="TextBox 5">
            <a:extLst>
              <a:ext uri="{FF2B5EF4-FFF2-40B4-BE49-F238E27FC236}">
                <a16:creationId xmlns:a16="http://schemas.microsoft.com/office/drawing/2014/main" id="{AF1B1844-F3BB-406D-9A97-D3C88B00EC95}"/>
              </a:ext>
            </a:extLst>
          </p:cNvPr>
          <p:cNvSpPr txBox="1"/>
          <p:nvPr/>
        </p:nvSpPr>
        <p:spPr>
          <a:xfrm>
            <a:off x="349087" y="1145983"/>
            <a:ext cx="11493826" cy="5509200"/>
          </a:xfrm>
          <a:prstGeom prst="rect">
            <a:avLst/>
          </a:prstGeom>
          <a:noFill/>
        </p:spPr>
        <p:txBody>
          <a:bodyPr wrap="square" rtlCol="0">
            <a:spAutoFit/>
          </a:bodyPr>
          <a:lstStyle/>
          <a:p>
            <a:pPr marL="571500" indent="-571500">
              <a:buFont typeface="Arial" panose="020B0604020202020204" pitchFamily="34" charset="0"/>
              <a:buChar char="•"/>
            </a:pPr>
            <a:r>
              <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rPr>
              <a:t>Application Deadlines: </a:t>
            </a:r>
            <a:r>
              <a:rPr lang="en-US" sz="24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rPr>
              <a:t>(see </a:t>
            </a:r>
            <a:r>
              <a:rPr lang="en-US" sz="24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hlinkClick r:id="rId3"/>
              </a:rPr>
              <a:t>https://graduate.ucr.edu/deadlines</a:t>
            </a:r>
            <a:r>
              <a:rPr lang="en-US" sz="24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rPr>
              <a:t>) </a:t>
            </a:r>
            <a:endPar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January 5</a:t>
            </a:r>
            <a:r>
              <a:rPr lang="en-US" sz="2800" b="1" spc="-150" baseline="30000" dirty="0">
                <a:latin typeface="Arial" panose="020B0604020202020204" pitchFamily="34" charset="0"/>
                <a:ea typeface="Fira Sans Medium" panose="020B0503050000020004" pitchFamily="34" charset="0"/>
                <a:cs typeface="Arial" panose="020B0604020202020204" pitchFamily="34" charset="0"/>
              </a:rPr>
              <a:t>th</a:t>
            </a:r>
            <a:r>
              <a:rPr lang="en-US" sz="2800" b="1" spc="-150" dirty="0">
                <a:latin typeface="Arial" panose="020B0604020202020204" pitchFamily="34" charset="0"/>
                <a:ea typeface="Fira Sans Medium" panose="020B0503050000020004" pitchFamily="34" charset="0"/>
                <a:cs typeface="Arial" panose="020B0604020202020204" pitchFamily="34" charset="0"/>
              </a:rPr>
              <a:t> for offers with financial aid </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August 1</a:t>
            </a:r>
            <a:r>
              <a:rPr lang="en-US" sz="2800" b="1" spc="-150" baseline="30000" dirty="0">
                <a:latin typeface="Arial" panose="020B0604020202020204" pitchFamily="34" charset="0"/>
                <a:ea typeface="Fira Sans Medium" panose="020B0503050000020004" pitchFamily="34" charset="0"/>
                <a:cs typeface="Arial" panose="020B0604020202020204" pitchFamily="34" charset="0"/>
              </a:rPr>
              <a:t>st</a:t>
            </a:r>
            <a:r>
              <a:rPr lang="en-US" sz="2800" b="1" spc="-150" dirty="0">
                <a:latin typeface="Arial" panose="020B0604020202020204" pitchFamily="34" charset="0"/>
                <a:ea typeface="Fira Sans Medium" panose="020B0503050000020004" pitchFamily="34" charset="0"/>
                <a:cs typeface="Arial" panose="020B0604020202020204" pitchFamily="34" charset="0"/>
              </a:rPr>
              <a:t> for domestic students (admission only)</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June 1</a:t>
            </a:r>
            <a:r>
              <a:rPr lang="en-US" sz="2800" b="1" spc="-150" baseline="30000" dirty="0">
                <a:latin typeface="Arial" panose="020B0604020202020204" pitchFamily="34" charset="0"/>
                <a:ea typeface="Fira Sans Medium" panose="020B0503050000020004" pitchFamily="34" charset="0"/>
                <a:cs typeface="Arial" panose="020B0604020202020204" pitchFamily="34" charset="0"/>
              </a:rPr>
              <a:t>st</a:t>
            </a:r>
            <a:r>
              <a:rPr lang="en-US" sz="2800" b="1" spc="-150" dirty="0">
                <a:latin typeface="Arial" panose="020B0604020202020204" pitchFamily="34" charset="0"/>
                <a:ea typeface="Fira Sans Medium" panose="020B0503050000020004" pitchFamily="34" charset="0"/>
                <a:cs typeface="Arial" panose="020B0604020202020204" pitchFamily="34" charset="0"/>
              </a:rPr>
              <a:t> for international applications (admission only)</a:t>
            </a:r>
          </a:p>
          <a:p>
            <a:pPr marL="571500" indent="-571500">
              <a:buFont typeface="Arial" panose="020B0604020202020204" pitchFamily="34" charset="0"/>
              <a:buChar char="•"/>
            </a:pPr>
            <a:r>
              <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rPr>
              <a:t>Applications arrive centrally, sent to the departments</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Departments usually have spreadsheet of applicants</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Departments admit/reject, college then approves applications</a:t>
            </a:r>
          </a:p>
          <a:p>
            <a:pPr marL="571500" indent="-571500">
              <a:buFont typeface="Arial" panose="020B0604020202020204" pitchFamily="34" charset="0"/>
              <a:buChar char="•"/>
            </a:pPr>
            <a:r>
              <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rPr>
              <a:t>Grad Student (with fellowships):</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Acceptance Deadline: ~April 15th</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Grad students without fellowships: we are flexible with acceptance</a:t>
            </a:r>
          </a:p>
          <a:p>
            <a:pPr marL="1028700" lvl="1" indent="-571500">
              <a:buFont typeface="Arial" panose="020B0604020202020204" pitchFamily="34" charset="0"/>
              <a:buChar char="•"/>
            </a:pPr>
            <a:endParaRPr lang="en-US" sz="2800" b="1" spc="-150" dirty="0">
              <a:latin typeface="Arial" panose="020B0604020202020204" pitchFamily="34" charset="0"/>
              <a:ea typeface="Fira Sans Medium" panose="020B0503050000020004" pitchFamily="34" charset="0"/>
              <a:cs typeface="Arial" panose="020B0604020202020204" pitchFamily="34" charset="0"/>
            </a:endParaRPr>
          </a:p>
          <a:p>
            <a:pPr lvl="1"/>
            <a:r>
              <a:rPr lang="en-US" sz="2000" b="1" spc="-150" dirty="0">
                <a:latin typeface="Arial" panose="020B0604020202020204" pitchFamily="34" charset="0"/>
                <a:ea typeface="Fira Sans Medium" panose="020B0503050000020004" pitchFamily="34" charset="0"/>
                <a:cs typeface="Arial" panose="020B0604020202020204" pitchFamily="34" charset="0"/>
              </a:rPr>
              <a:t>Note that some independent grad students may be available right away</a:t>
            </a:r>
          </a:p>
        </p:txBody>
      </p:sp>
    </p:spTree>
    <p:extLst>
      <p:ext uri="{BB962C8B-B14F-4D97-AF65-F5344CB8AC3E}">
        <p14:creationId xmlns:p14="http://schemas.microsoft.com/office/powerpoint/2010/main" val="2315473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922EA9-A88A-4F85-8856-E3B461267F54}"/>
              </a:ext>
            </a:extLst>
          </p:cNvPr>
          <p:cNvPicPr>
            <a:picLocks noChangeAspect="1"/>
          </p:cNvPicPr>
          <p:nvPr/>
        </p:nvPicPr>
        <p:blipFill>
          <a:blip r:embed="rId2"/>
          <a:stretch>
            <a:fillRect/>
          </a:stretch>
        </p:blipFill>
        <p:spPr>
          <a:xfrm>
            <a:off x="9690846" y="5965880"/>
            <a:ext cx="2276987" cy="661061"/>
          </a:xfrm>
          <a:prstGeom prst="rect">
            <a:avLst/>
          </a:prstGeom>
        </p:spPr>
      </p:pic>
      <p:sp>
        <p:nvSpPr>
          <p:cNvPr id="5" name="TextBox 4">
            <a:extLst>
              <a:ext uri="{FF2B5EF4-FFF2-40B4-BE49-F238E27FC236}">
                <a16:creationId xmlns:a16="http://schemas.microsoft.com/office/drawing/2014/main" id="{6B83DC55-6231-406A-8859-C9EEC8FB4BF5}"/>
              </a:ext>
            </a:extLst>
          </p:cNvPr>
          <p:cNvSpPr txBox="1"/>
          <p:nvPr/>
        </p:nvSpPr>
        <p:spPr>
          <a:xfrm>
            <a:off x="425572" y="336728"/>
            <a:ext cx="11199189" cy="707886"/>
          </a:xfrm>
          <a:prstGeom prst="rect">
            <a:avLst/>
          </a:prstGeom>
          <a:noFill/>
        </p:spPr>
        <p:txBody>
          <a:bodyPr wrap="square" rtlCol="0">
            <a:spAutoFit/>
          </a:bodyPr>
          <a:lstStyle/>
          <a:p>
            <a:r>
              <a:rPr lang="en-US" sz="4000" b="1" spc="-150" dirty="0">
                <a:latin typeface="Arial" panose="020B0604020202020204" pitchFamily="34" charset="0"/>
                <a:ea typeface="Fira Sans Medium" panose="020B0503050000020004" pitchFamily="34" charset="0"/>
                <a:cs typeface="Arial" panose="020B0604020202020204" pitchFamily="34" charset="0"/>
              </a:rPr>
              <a:t>Financial Aid for Ph.D. Admits</a:t>
            </a:r>
          </a:p>
        </p:txBody>
      </p:sp>
      <p:sp>
        <p:nvSpPr>
          <p:cNvPr id="6" name="TextBox 5">
            <a:extLst>
              <a:ext uri="{FF2B5EF4-FFF2-40B4-BE49-F238E27FC236}">
                <a16:creationId xmlns:a16="http://schemas.microsoft.com/office/drawing/2014/main" id="{AF1B1844-F3BB-406D-9A97-D3C88B00EC95}"/>
              </a:ext>
            </a:extLst>
          </p:cNvPr>
          <p:cNvSpPr txBox="1"/>
          <p:nvPr/>
        </p:nvSpPr>
        <p:spPr>
          <a:xfrm>
            <a:off x="425571" y="1319848"/>
            <a:ext cx="11493826" cy="6063198"/>
          </a:xfrm>
          <a:prstGeom prst="rect">
            <a:avLst/>
          </a:prstGeom>
          <a:noFill/>
        </p:spPr>
        <p:txBody>
          <a:bodyPr wrap="square" rtlCol="0">
            <a:spAutoFit/>
          </a:bodyPr>
          <a:lstStyle/>
          <a:p>
            <a:pPr marL="571500" indent="-571500">
              <a:buFont typeface="Arial" panose="020B0604020202020204" pitchFamily="34" charset="0"/>
              <a:buChar char="•"/>
            </a:pPr>
            <a:r>
              <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rPr>
              <a:t>1</a:t>
            </a:r>
            <a:r>
              <a:rPr lang="en-US" sz="3600" b="1" spc="-150" baseline="30000" dirty="0">
                <a:solidFill>
                  <a:srgbClr val="003DA5"/>
                </a:solidFill>
                <a:latin typeface="Arial" panose="020B0604020202020204" pitchFamily="34" charset="0"/>
                <a:ea typeface="Fira Sans Medium" panose="020B0503050000020004" pitchFamily="34" charset="0"/>
                <a:cs typeface="Arial" panose="020B0604020202020204" pitchFamily="34" charset="0"/>
              </a:rPr>
              <a:t>st</a:t>
            </a:r>
            <a:r>
              <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rPr>
              <a:t> year is covered by campus fellowship (grad div)</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Faculty don’t incur costs in the first year</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Fellowship details are tailored by departments, depending on qualifications</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These fellowships can sometimes be used as grant cost share</a:t>
            </a:r>
          </a:p>
          <a:p>
            <a:pPr marL="571500" indent="-571500">
              <a:buFont typeface="Arial" panose="020B0604020202020204" pitchFamily="34" charset="0"/>
              <a:buChar char="•"/>
            </a:pPr>
            <a:r>
              <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rPr>
              <a:t>Non-Resident Tuition</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No NRT is charged in the first two years</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NRT waived for nine quarters after students advance to candidacy</a:t>
            </a:r>
          </a:p>
          <a:p>
            <a:pPr marL="571500" indent="-571500">
              <a:buFont typeface="Arial" panose="020B0604020202020204" pitchFamily="34" charset="0"/>
              <a:buChar char="•"/>
            </a:pPr>
            <a:r>
              <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rPr>
              <a:t>TA-ship</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Often these are part of the grad student offers</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Talk to the graduate staff advisors</a:t>
            </a:r>
          </a:p>
          <a:p>
            <a:pPr marL="1028700" lvl="1" indent="-571500">
              <a:buFont typeface="Arial" panose="020B0604020202020204" pitchFamily="34" charset="0"/>
              <a:buChar char="•"/>
            </a:pPr>
            <a:endParaRPr lang="en-US" sz="2800" b="1" spc="-150" dirty="0">
              <a:latin typeface="Arial" panose="020B0604020202020204" pitchFamily="34" charset="0"/>
              <a:ea typeface="Fira Sans Medium" panose="020B0503050000020004" pitchFamily="34" charset="0"/>
              <a:cs typeface="Arial" panose="020B0604020202020204" pitchFamily="34" charset="0"/>
            </a:endParaRPr>
          </a:p>
          <a:p>
            <a:pPr marL="1028700" lvl="1" indent="-571500">
              <a:buFont typeface="Arial" panose="020B0604020202020204" pitchFamily="34" charset="0"/>
              <a:buChar char="•"/>
            </a:pPr>
            <a:endParaRPr lang="en-US" sz="2800" b="1" spc="-150" dirty="0">
              <a:latin typeface="Arial" panose="020B0604020202020204" pitchFamily="34" charset="0"/>
              <a:ea typeface="Fira Sans Medium" panose="020B0503050000020004" pitchFamily="34" charset="0"/>
              <a:cs typeface="Arial" panose="020B0604020202020204" pitchFamily="34" charset="0"/>
            </a:endParaRPr>
          </a:p>
        </p:txBody>
      </p:sp>
    </p:spTree>
    <p:extLst>
      <p:ext uri="{BB962C8B-B14F-4D97-AF65-F5344CB8AC3E}">
        <p14:creationId xmlns:p14="http://schemas.microsoft.com/office/powerpoint/2010/main" val="1007818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922EA9-A88A-4F85-8856-E3B461267F54}"/>
              </a:ext>
            </a:extLst>
          </p:cNvPr>
          <p:cNvPicPr>
            <a:picLocks noChangeAspect="1"/>
          </p:cNvPicPr>
          <p:nvPr/>
        </p:nvPicPr>
        <p:blipFill>
          <a:blip r:embed="rId2"/>
          <a:stretch>
            <a:fillRect/>
          </a:stretch>
        </p:blipFill>
        <p:spPr>
          <a:xfrm>
            <a:off x="9690846" y="5965880"/>
            <a:ext cx="2276987" cy="661061"/>
          </a:xfrm>
          <a:prstGeom prst="rect">
            <a:avLst/>
          </a:prstGeom>
        </p:spPr>
      </p:pic>
      <p:sp>
        <p:nvSpPr>
          <p:cNvPr id="5" name="TextBox 4">
            <a:extLst>
              <a:ext uri="{FF2B5EF4-FFF2-40B4-BE49-F238E27FC236}">
                <a16:creationId xmlns:a16="http://schemas.microsoft.com/office/drawing/2014/main" id="{6B83DC55-6231-406A-8859-C9EEC8FB4BF5}"/>
              </a:ext>
            </a:extLst>
          </p:cNvPr>
          <p:cNvSpPr txBox="1"/>
          <p:nvPr/>
        </p:nvSpPr>
        <p:spPr>
          <a:xfrm>
            <a:off x="425572" y="336728"/>
            <a:ext cx="11199189" cy="707886"/>
          </a:xfrm>
          <a:prstGeom prst="rect">
            <a:avLst/>
          </a:prstGeom>
          <a:noFill/>
        </p:spPr>
        <p:txBody>
          <a:bodyPr wrap="square" rtlCol="0">
            <a:spAutoFit/>
          </a:bodyPr>
          <a:lstStyle/>
          <a:p>
            <a:r>
              <a:rPr lang="en-US" sz="4000" b="1" spc="-150" dirty="0">
                <a:latin typeface="Arial" panose="020B0604020202020204" pitchFamily="34" charset="0"/>
                <a:ea typeface="Fira Sans Medium" panose="020B0503050000020004" pitchFamily="34" charset="0"/>
                <a:cs typeface="Arial" panose="020B0604020202020204" pitchFamily="34" charset="0"/>
              </a:rPr>
              <a:t>Research Proposals &amp; Funding</a:t>
            </a:r>
          </a:p>
        </p:txBody>
      </p:sp>
      <p:sp>
        <p:nvSpPr>
          <p:cNvPr id="6" name="TextBox 5">
            <a:extLst>
              <a:ext uri="{FF2B5EF4-FFF2-40B4-BE49-F238E27FC236}">
                <a16:creationId xmlns:a16="http://schemas.microsoft.com/office/drawing/2014/main" id="{AF1B1844-F3BB-406D-9A97-D3C88B00EC95}"/>
              </a:ext>
            </a:extLst>
          </p:cNvPr>
          <p:cNvSpPr txBox="1"/>
          <p:nvPr/>
        </p:nvSpPr>
        <p:spPr>
          <a:xfrm>
            <a:off x="172002" y="1120226"/>
            <a:ext cx="11847995" cy="6494085"/>
          </a:xfrm>
          <a:prstGeom prst="rect">
            <a:avLst/>
          </a:prstGeom>
          <a:noFill/>
        </p:spPr>
        <p:txBody>
          <a:bodyPr wrap="square" rtlCol="0">
            <a:spAutoFit/>
          </a:bodyPr>
          <a:lstStyle/>
          <a:p>
            <a:pPr marL="571500" indent="-571500">
              <a:buFont typeface="Arial" panose="020B0604020202020204" pitchFamily="34" charset="0"/>
              <a:buChar char="•"/>
            </a:pPr>
            <a:r>
              <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rPr>
              <a:t>Proposal Submission Process (Pre-Award)</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College office provides support (BCOE C&amp;G office):</a:t>
            </a:r>
          </a:p>
          <a:p>
            <a:pPr marL="1028700" lvl="1" indent="-571500">
              <a:buFont typeface="Arial" panose="020B0604020202020204" pitchFamily="34" charset="0"/>
              <a:buChar char="•"/>
            </a:pPr>
            <a:r>
              <a:rPr lang="de-DE" sz="2800" b="1" spc="-150" dirty="0">
                <a:latin typeface="Arial" panose="020B0604020202020204" pitchFamily="34" charset="0"/>
                <a:ea typeface="Fira Sans Medium" panose="020B0503050000020004" pitchFamily="34" charset="0"/>
                <a:cs typeface="Arial" panose="020B0604020202020204" pitchFamily="34" charset="0"/>
              </a:rPr>
              <a:t>Huguette Albrecht </a:t>
            </a:r>
            <a:r>
              <a:rPr lang="de-DE" sz="2800" b="1" spc="-150" dirty="0">
                <a:latin typeface="Arial" panose="020B0604020202020204" pitchFamily="34" charset="0"/>
                <a:ea typeface="Fira Sans Medium" panose="020B0503050000020004" pitchFamily="34" charset="0"/>
                <a:cs typeface="Arial" panose="020B0604020202020204" pitchFamily="34" charset="0"/>
                <a:hlinkClick r:id="rId3"/>
              </a:rPr>
              <a:t>halbrecht@engr.ucr.edu</a:t>
            </a:r>
            <a:endParaRPr lang="de-DE" sz="2800" b="1" spc="-150" dirty="0">
              <a:latin typeface="Arial" panose="020B0604020202020204" pitchFamily="34" charset="0"/>
              <a:ea typeface="Fira Sans Medium" panose="020B0503050000020004" pitchFamily="34" charset="0"/>
              <a:cs typeface="Arial" panose="020B0604020202020204" pitchFamily="34" charset="0"/>
            </a:endParaRP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Brandon Reese </a:t>
            </a:r>
            <a:r>
              <a:rPr lang="en-US" sz="2800" b="1" spc="-150" dirty="0">
                <a:latin typeface="Arial" panose="020B0604020202020204" pitchFamily="34" charset="0"/>
                <a:ea typeface="Fira Sans Medium" panose="020B0503050000020004" pitchFamily="34" charset="0"/>
                <a:cs typeface="Arial" panose="020B0604020202020204" pitchFamily="34" charset="0"/>
                <a:hlinkClick r:id="rId4"/>
              </a:rPr>
              <a:t>breese@engr.ucr.edu</a:t>
            </a:r>
            <a:endParaRPr lang="en-US" sz="2800" b="1" spc="-150" dirty="0">
              <a:latin typeface="Arial" panose="020B0604020202020204" pitchFamily="34" charset="0"/>
              <a:ea typeface="Fira Sans Medium" panose="020B0503050000020004" pitchFamily="34" charset="0"/>
              <a:cs typeface="Arial" panose="020B0604020202020204" pitchFamily="34" charset="0"/>
            </a:endParaRP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CE-CERT and WCGEC: </a:t>
            </a:r>
            <a:r>
              <a:rPr lang="it-IT" sz="2800" b="1" spc="-150" dirty="0">
                <a:latin typeface="Arial" panose="020B0604020202020204" pitchFamily="34" charset="0"/>
                <a:ea typeface="Fira Sans Medium" panose="020B0503050000020004" pitchFamily="34" charset="0"/>
                <a:cs typeface="Arial" panose="020B0604020202020204" pitchFamily="34" charset="0"/>
              </a:rPr>
              <a:t>Jessica Grossoehme </a:t>
            </a:r>
            <a:r>
              <a:rPr lang="it-IT" sz="2800" b="1" spc="-150" dirty="0">
                <a:latin typeface="Arial" panose="020B0604020202020204" pitchFamily="34" charset="0"/>
                <a:ea typeface="Fira Sans Medium" panose="020B0503050000020004" pitchFamily="34" charset="0"/>
                <a:cs typeface="Arial" panose="020B0604020202020204" pitchFamily="34" charset="0"/>
                <a:hlinkClick r:id="rId5"/>
              </a:rPr>
              <a:t>jessica@wcgec.ucr.edu</a:t>
            </a:r>
            <a:r>
              <a:rPr lang="it-IT" sz="2800" b="1" spc="-150" dirty="0">
                <a:latin typeface="Arial" panose="020B0604020202020204" pitchFamily="34" charset="0"/>
                <a:ea typeface="Fira Sans Medium" panose="020B0503050000020004" pitchFamily="34" charset="0"/>
                <a:cs typeface="Arial" panose="020B0604020202020204" pitchFamily="34" charset="0"/>
              </a:rPr>
              <a:t> </a:t>
            </a:r>
            <a:endParaRPr lang="en-US" sz="2800" b="1" spc="-150" dirty="0">
              <a:latin typeface="Arial" panose="020B0604020202020204" pitchFamily="34" charset="0"/>
              <a:ea typeface="Fira Sans Medium" panose="020B0503050000020004" pitchFamily="34" charset="0"/>
              <a:cs typeface="Arial" panose="020B0604020202020204" pitchFamily="34" charset="0"/>
            </a:endParaRPr>
          </a:p>
          <a:p>
            <a:pPr marL="571500" indent="-571500">
              <a:buFont typeface="Arial" panose="020B0604020202020204" pitchFamily="34" charset="0"/>
              <a:buChar char="•"/>
            </a:pPr>
            <a:r>
              <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rPr>
              <a:t>Office of Research and Economic Development (RED)</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This office is solely authorized to submit and accept proposals/awards</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Tech Transfer Office</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Non-Disclosure Agreements (NDAs)</a:t>
            </a:r>
          </a:p>
          <a:p>
            <a:pPr marL="571500" indent="-571500">
              <a:buFont typeface="Arial" panose="020B0604020202020204" pitchFamily="34" charset="0"/>
              <a:buChar char="•"/>
            </a:pPr>
            <a:r>
              <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rPr>
              <a:t>Post-Award administration is handled by department</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Expenditure tracking</a:t>
            </a:r>
          </a:p>
          <a:p>
            <a:pPr marL="1028700" lvl="1" indent="-571500">
              <a:buFont typeface="Arial" panose="020B0604020202020204" pitchFamily="34" charset="0"/>
              <a:buChar char="•"/>
            </a:pPr>
            <a:r>
              <a:rPr lang="en-US" sz="2800" b="1" spc="-150" dirty="0">
                <a:latin typeface="Arial" panose="020B0604020202020204" pitchFamily="34" charset="0"/>
                <a:ea typeface="Fira Sans Medium" panose="020B0503050000020004" pitchFamily="34" charset="0"/>
                <a:cs typeface="Arial" panose="020B0604020202020204" pitchFamily="34" charset="0"/>
              </a:rPr>
              <a:t>Staffing, payroll, travel, contract/grant reports, etc.</a:t>
            </a:r>
          </a:p>
          <a:p>
            <a:pPr marL="1028700" lvl="1" indent="-571500">
              <a:buFont typeface="Arial" panose="020B0604020202020204" pitchFamily="34" charset="0"/>
              <a:buChar char="•"/>
            </a:pPr>
            <a:endParaRPr lang="en-US" sz="2800" b="1" spc="-150" dirty="0">
              <a:latin typeface="Arial" panose="020B0604020202020204" pitchFamily="34" charset="0"/>
              <a:ea typeface="Fira Sans Medium" panose="020B0503050000020004" pitchFamily="34" charset="0"/>
              <a:cs typeface="Arial" panose="020B0604020202020204" pitchFamily="34" charset="0"/>
            </a:endParaRPr>
          </a:p>
          <a:p>
            <a:pPr marL="1028700" lvl="1" indent="-571500">
              <a:buFont typeface="Arial" panose="020B0604020202020204" pitchFamily="34" charset="0"/>
              <a:buChar char="•"/>
            </a:pPr>
            <a:endParaRPr lang="en-US" sz="2800" b="1" spc="-150" dirty="0">
              <a:latin typeface="Arial" panose="020B0604020202020204" pitchFamily="34" charset="0"/>
              <a:ea typeface="Fira Sans Medium" panose="020B0503050000020004" pitchFamily="34" charset="0"/>
              <a:cs typeface="Arial" panose="020B0604020202020204" pitchFamily="34" charset="0"/>
            </a:endParaRPr>
          </a:p>
        </p:txBody>
      </p:sp>
    </p:spTree>
    <p:extLst>
      <p:ext uri="{BB962C8B-B14F-4D97-AF65-F5344CB8AC3E}">
        <p14:creationId xmlns:p14="http://schemas.microsoft.com/office/powerpoint/2010/main" val="3490562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A group of people posing for a photo&#10;&#10;Description automatically generated">
            <a:extLst>
              <a:ext uri="{FF2B5EF4-FFF2-40B4-BE49-F238E27FC236}">
                <a16:creationId xmlns:a16="http://schemas.microsoft.com/office/drawing/2014/main" id="{309AA455-ED72-9A6F-CE81-3BA4D7624C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48" y="4586"/>
            <a:ext cx="12225866" cy="6877050"/>
          </a:xfrm>
          <a:prstGeom prst="rect">
            <a:avLst/>
          </a:prstGeom>
        </p:spPr>
      </p:pic>
      <p:pic>
        <p:nvPicPr>
          <p:cNvPr id="3" name="Graphic 12" descr="Graphic 12">
            <a:extLst>
              <a:ext uri="{FF2B5EF4-FFF2-40B4-BE49-F238E27FC236}">
                <a16:creationId xmlns:a16="http://schemas.microsoft.com/office/drawing/2014/main" id="{F8DCB007-20DB-7E8A-4A46-CB7BAED1775A}"/>
              </a:ext>
            </a:extLst>
          </p:cNvPr>
          <p:cNvPicPr>
            <a:picLocks noChangeAspect="1"/>
          </p:cNvPicPr>
          <p:nvPr/>
        </p:nvPicPr>
        <p:blipFill>
          <a:blip r:embed="rId3"/>
          <a:stretch>
            <a:fillRect/>
          </a:stretch>
        </p:blipFill>
        <p:spPr>
          <a:xfrm>
            <a:off x="5955526" y="220911"/>
            <a:ext cx="280947" cy="128526"/>
          </a:xfrm>
          <a:prstGeom prst="rect">
            <a:avLst/>
          </a:prstGeom>
          <a:ln w="12700">
            <a:miter lim="400000"/>
          </a:ln>
        </p:spPr>
      </p:pic>
      <p:sp>
        <p:nvSpPr>
          <p:cNvPr id="4" name="TextBox 14">
            <a:extLst>
              <a:ext uri="{FF2B5EF4-FFF2-40B4-BE49-F238E27FC236}">
                <a16:creationId xmlns:a16="http://schemas.microsoft.com/office/drawing/2014/main" id="{07AC7878-8543-32A7-FACF-A5E4CCFAE79F}"/>
              </a:ext>
            </a:extLst>
          </p:cNvPr>
          <p:cNvSpPr txBox="1"/>
          <p:nvPr/>
        </p:nvSpPr>
        <p:spPr>
          <a:xfrm>
            <a:off x="1680210" y="349437"/>
            <a:ext cx="8869679"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3600" b="1">
                <a:solidFill>
                  <a:srgbClr val="003DA5"/>
                </a:solidFill>
                <a:latin typeface="Arial"/>
                <a:ea typeface="Arial"/>
                <a:cs typeface="Arial"/>
                <a:sym typeface="Arial"/>
              </a:defRPr>
            </a:lvl1pPr>
          </a:lstStyle>
          <a:p>
            <a:pPr algn="ctr"/>
            <a:r>
              <a:rPr lang="en-US" dirty="0">
                <a:solidFill>
                  <a:schemeClr val="bg1"/>
                </a:solidFill>
              </a:rPr>
              <a:t>Welcome, New Faculty</a:t>
            </a:r>
          </a:p>
        </p:txBody>
      </p:sp>
      <p:sp>
        <p:nvSpPr>
          <p:cNvPr id="5" name="Mingxun Wang…">
            <a:extLst>
              <a:ext uri="{FF2B5EF4-FFF2-40B4-BE49-F238E27FC236}">
                <a16:creationId xmlns:a16="http://schemas.microsoft.com/office/drawing/2014/main" id="{040A9F82-F683-9D17-38D5-87A8A9ECD020}"/>
              </a:ext>
            </a:extLst>
          </p:cNvPr>
          <p:cNvSpPr txBox="1"/>
          <p:nvPr/>
        </p:nvSpPr>
        <p:spPr>
          <a:xfrm>
            <a:off x="6603415" y="1256152"/>
            <a:ext cx="1957521" cy="83099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pPr algn="ctr" defTabSz="457200">
              <a:defRPr>
                <a:latin typeface="Helvetica Neue"/>
                <a:ea typeface="Helvetica Neue"/>
                <a:cs typeface="Helvetica Neue"/>
                <a:sym typeface="Helvetica Neue"/>
              </a:defRPr>
            </a:pPr>
            <a:r>
              <a:rPr b="1" err="1">
                <a:solidFill>
                  <a:srgbClr val="F5B11C"/>
                </a:solidFill>
                <a:latin typeface="Arial" panose="020B0604020202020204" pitchFamily="34" charset="0"/>
                <a:cs typeface="Arial" panose="020B0604020202020204" pitchFamily="34" charset="0"/>
              </a:rPr>
              <a:t>Mingxun</a:t>
            </a:r>
            <a:r>
              <a:rPr b="1">
                <a:solidFill>
                  <a:srgbClr val="F5B11C"/>
                </a:solidFill>
                <a:latin typeface="Arial" panose="020B0604020202020204" pitchFamily="34" charset="0"/>
                <a:cs typeface="Arial" panose="020B0604020202020204" pitchFamily="34" charset="0"/>
              </a:rPr>
              <a:t> Wang</a:t>
            </a:r>
          </a:p>
          <a:p>
            <a:pPr algn="ctr" defTabSz="457200">
              <a:defRPr>
                <a:latin typeface="Helvetica Neue"/>
                <a:ea typeface="Helvetica Neue"/>
                <a:cs typeface="Helvetica Neue"/>
                <a:sym typeface="Helvetica Neue"/>
              </a:defRPr>
            </a:pPr>
            <a:r>
              <a:rPr lang="en-US" sz="1500" b="1">
                <a:solidFill>
                  <a:schemeClr val="bg1"/>
                </a:solidFill>
                <a:latin typeface="Arial" panose="020B0604020202020204" pitchFamily="34" charset="0"/>
                <a:cs typeface="Arial" panose="020B0604020202020204" pitchFamily="34" charset="0"/>
              </a:rPr>
              <a:t>CSE </a:t>
            </a:r>
            <a:r>
              <a:rPr sz="1500" b="1">
                <a:solidFill>
                  <a:schemeClr val="bg1"/>
                </a:solidFill>
                <a:latin typeface="Arial" panose="020B0604020202020204" pitchFamily="34" charset="0"/>
                <a:cs typeface="Arial" panose="020B0604020202020204" pitchFamily="34" charset="0"/>
              </a:rPr>
              <a:t>Asst</a:t>
            </a:r>
            <a:r>
              <a:rPr lang="en-US" sz="1500" b="1">
                <a:solidFill>
                  <a:schemeClr val="bg1"/>
                </a:solidFill>
                <a:latin typeface="Arial" panose="020B0604020202020204" pitchFamily="34" charset="0"/>
                <a:cs typeface="Arial" panose="020B0604020202020204" pitchFamily="34" charset="0"/>
              </a:rPr>
              <a:t>.</a:t>
            </a:r>
            <a:r>
              <a:rPr sz="1500" b="1">
                <a:solidFill>
                  <a:schemeClr val="bg1"/>
                </a:solidFill>
                <a:latin typeface="Arial" panose="020B0604020202020204" pitchFamily="34" charset="0"/>
                <a:cs typeface="Arial" panose="020B0604020202020204" pitchFamily="34" charset="0"/>
              </a:rPr>
              <a:t> Professor</a:t>
            </a:r>
          </a:p>
          <a:p>
            <a:pPr algn="ctr" defTabSz="457200">
              <a:defRPr>
                <a:latin typeface="Helvetica Neue"/>
                <a:ea typeface="Helvetica Neue"/>
                <a:cs typeface="Helvetica Neue"/>
                <a:sym typeface="Helvetica Neue"/>
              </a:defRPr>
            </a:pPr>
            <a:r>
              <a:rPr sz="1500">
                <a:solidFill>
                  <a:schemeClr val="bg1"/>
                </a:solidFill>
                <a:latin typeface="Arial Narrow" panose="020B0606020202030204" pitchFamily="34" charset="0"/>
                <a:cs typeface="Arial" panose="020B0604020202020204" pitchFamily="34" charset="0"/>
              </a:rPr>
              <a:t>Area: Bioinformatics</a:t>
            </a:r>
            <a:endParaRPr lang="en-US" sz="1500">
              <a:solidFill>
                <a:schemeClr val="bg1"/>
              </a:solidFill>
              <a:latin typeface="Arial Narrow" panose="020B0606020202030204" pitchFamily="34" charset="0"/>
              <a:cs typeface="Arial" panose="020B0604020202020204" pitchFamily="34" charset="0"/>
            </a:endParaRPr>
          </a:p>
        </p:txBody>
      </p:sp>
      <p:sp>
        <p:nvSpPr>
          <p:cNvPr id="7" name="Mingxun Wang…">
            <a:extLst>
              <a:ext uri="{FF2B5EF4-FFF2-40B4-BE49-F238E27FC236}">
                <a16:creationId xmlns:a16="http://schemas.microsoft.com/office/drawing/2014/main" id="{7A78340D-3AEA-4A6A-A580-3ECF661744D6}"/>
              </a:ext>
            </a:extLst>
          </p:cNvPr>
          <p:cNvSpPr txBox="1"/>
          <p:nvPr/>
        </p:nvSpPr>
        <p:spPr>
          <a:xfrm>
            <a:off x="9536312" y="1256152"/>
            <a:ext cx="2027156" cy="83099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pPr algn="ctr" defTabSz="457200">
              <a:defRPr>
                <a:latin typeface="Helvetica Neue"/>
                <a:ea typeface="Helvetica Neue"/>
                <a:cs typeface="Helvetica Neue"/>
                <a:sym typeface="Helvetica Neue"/>
              </a:defRPr>
            </a:pPr>
            <a:r>
              <a:rPr lang="en-US" b="1">
                <a:solidFill>
                  <a:srgbClr val="F5B11C"/>
                </a:solidFill>
                <a:latin typeface="Arial" panose="020B0604020202020204" pitchFamily="34" charset="0"/>
                <a:cs typeface="Arial" panose="020B0604020202020204" pitchFamily="34" charset="0"/>
              </a:rPr>
              <a:t>Qian Zhang</a:t>
            </a:r>
            <a:endParaRPr b="1">
              <a:solidFill>
                <a:srgbClr val="F5B11C"/>
              </a:solidFill>
              <a:latin typeface="Arial" panose="020B0604020202020204" pitchFamily="34" charset="0"/>
              <a:cs typeface="Arial" panose="020B0604020202020204" pitchFamily="34" charset="0"/>
            </a:endParaRPr>
          </a:p>
          <a:p>
            <a:pPr algn="ctr" defTabSz="457200">
              <a:defRPr>
                <a:latin typeface="Helvetica Neue"/>
                <a:ea typeface="Helvetica Neue"/>
                <a:cs typeface="Helvetica Neue"/>
                <a:sym typeface="Helvetica Neue"/>
              </a:defRPr>
            </a:pPr>
            <a:r>
              <a:rPr lang="en-US" sz="1500" b="1">
                <a:solidFill>
                  <a:schemeClr val="bg1"/>
                </a:solidFill>
                <a:latin typeface="Arial" panose="020B0604020202020204" pitchFamily="34" charset="0"/>
                <a:cs typeface="Arial" panose="020B0604020202020204" pitchFamily="34" charset="0"/>
              </a:rPr>
              <a:t>CSE </a:t>
            </a:r>
            <a:r>
              <a:rPr sz="1500" b="1">
                <a:solidFill>
                  <a:schemeClr val="bg1"/>
                </a:solidFill>
                <a:latin typeface="Arial" panose="020B0604020202020204" pitchFamily="34" charset="0"/>
                <a:cs typeface="Arial" panose="020B0604020202020204" pitchFamily="34" charset="0"/>
              </a:rPr>
              <a:t>Asst</a:t>
            </a:r>
            <a:r>
              <a:rPr lang="en-US" sz="1500" b="1">
                <a:solidFill>
                  <a:schemeClr val="bg1"/>
                </a:solidFill>
                <a:latin typeface="Arial" panose="020B0604020202020204" pitchFamily="34" charset="0"/>
                <a:cs typeface="Arial" panose="020B0604020202020204" pitchFamily="34" charset="0"/>
              </a:rPr>
              <a:t>.</a:t>
            </a:r>
            <a:r>
              <a:rPr sz="1500" b="1">
                <a:solidFill>
                  <a:schemeClr val="bg1"/>
                </a:solidFill>
                <a:latin typeface="Arial" panose="020B0604020202020204" pitchFamily="34" charset="0"/>
                <a:cs typeface="Arial" panose="020B0604020202020204" pitchFamily="34" charset="0"/>
              </a:rPr>
              <a:t> Professor</a:t>
            </a:r>
          </a:p>
          <a:p>
            <a:pPr algn="ctr" defTabSz="457200">
              <a:defRPr>
                <a:latin typeface="Helvetica Neue"/>
                <a:ea typeface="Helvetica Neue"/>
                <a:cs typeface="Helvetica Neue"/>
                <a:sym typeface="Helvetica Neue"/>
              </a:defRPr>
            </a:pPr>
            <a:r>
              <a:rPr sz="1500">
                <a:solidFill>
                  <a:schemeClr val="bg1"/>
                </a:solidFill>
                <a:latin typeface="Arial Narrow" panose="020B0606020202030204" pitchFamily="34" charset="0"/>
                <a:cs typeface="Arial" panose="020B0604020202020204" pitchFamily="34" charset="0"/>
              </a:rPr>
              <a:t>Area: </a:t>
            </a:r>
            <a:r>
              <a:rPr lang="en-US" sz="1500">
                <a:solidFill>
                  <a:schemeClr val="bg1"/>
                </a:solidFill>
                <a:latin typeface="Arial Narrow" panose="020B0606020202030204" pitchFamily="34" charset="0"/>
                <a:cs typeface="Arial" panose="020B0604020202020204" pitchFamily="34" charset="0"/>
              </a:rPr>
              <a:t>Software Engineering</a:t>
            </a:r>
          </a:p>
        </p:txBody>
      </p:sp>
      <p:sp>
        <p:nvSpPr>
          <p:cNvPr id="8" name="Mingxun Wang…">
            <a:extLst>
              <a:ext uri="{FF2B5EF4-FFF2-40B4-BE49-F238E27FC236}">
                <a16:creationId xmlns:a16="http://schemas.microsoft.com/office/drawing/2014/main" id="{8D616BCA-DC06-5D05-42AE-9F6B8A4CAC01}"/>
              </a:ext>
            </a:extLst>
          </p:cNvPr>
          <p:cNvSpPr txBox="1"/>
          <p:nvPr/>
        </p:nvSpPr>
        <p:spPr>
          <a:xfrm>
            <a:off x="3351678" y="1256152"/>
            <a:ext cx="2139366" cy="83099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pPr algn="ctr" defTabSz="457200">
              <a:defRPr>
                <a:latin typeface="Helvetica Neue"/>
                <a:ea typeface="Helvetica Neue"/>
                <a:cs typeface="Helvetica Neue"/>
                <a:sym typeface="Helvetica Neue"/>
              </a:defRPr>
            </a:pPr>
            <a:r>
              <a:rPr lang="en-US" b="1" dirty="0">
                <a:solidFill>
                  <a:srgbClr val="F5B11C"/>
                </a:solidFill>
                <a:latin typeface="Arial" panose="020B0604020202020204" pitchFamily="34" charset="0"/>
                <a:cs typeface="Arial" panose="020B0604020202020204" pitchFamily="34" charset="0"/>
              </a:rPr>
              <a:t>Greg </a:t>
            </a:r>
            <a:r>
              <a:rPr lang="en-US" b="1" dirty="0" err="1">
                <a:solidFill>
                  <a:srgbClr val="F5B11C"/>
                </a:solidFill>
                <a:latin typeface="Arial" panose="020B0604020202020204" pitchFamily="34" charset="0"/>
                <a:cs typeface="Arial" panose="020B0604020202020204" pitchFamily="34" charset="0"/>
              </a:rPr>
              <a:t>ver</a:t>
            </a:r>
            <a:r>
              <a:rPr lang="en-US" b="1" dirty="0">
                <a:solidFill>
                  <a:srgbClr val="F5B11C"/>
                </a:solidFill>
                <a:latin typeface="Arial" panose="020B0604020202020204" pitchFamily="34" charset="0"/>
                <a:cs typeface="Arial" panose="020B0604020202020204" pitchFamily="34" charset="0"/>
              </a:rPr>
              <a:t> </a:t>
            </a:r>
            <a:r>
              <a:rPr lang="en-US" b="1" dirty="0" err="1">
                <a:solidFill>
                  <a:srgbClr val="F5B11C"/>
                </a:solidFill>
                <a:latin typeface="Arial" panose="020B0604020202020204" pitchFamily="34" charset="0"/>
                <a:cs typeface="Arial" panose="020B0604020202020204" pitchFamily="34" charset="0"/>
              </a:rPr>
              <a:t>Steeg</a:t>
            </a:r>
            <a:endParaRPr b="1" dirty="0">
              <a:solidFill>
                <a:srgbClr val="F5B11C"/>
              </a:solidFill>
              <a:latin typeface="Arial" panose="020B0604020202020204" pitchFamily="34" charset="0"/>
              <a:cs typeface="Arial" panose="020B0604020202020204" pitchFamily="34" charset="0"/>
            </a:endParaRPr>
          </a:p>
          <a:p>
            <a:pPr algn="ctr" defTabSz="457200">
              <a:defRPr>
                <a:latin typeface="Helvetica Neue"/>
                <a:ea typeface="Helvetica Neue"/>
                <a:cs typeface="Helvetica Neue"/>
                <a:sym typeface="Helvetica Neue"/>
              </a:defRPr>
            </a:pPr>
            <a:r>
              <a:rPr lang="en-US" sz="1500" b="1" dirty="0">
                <a:solidFill>
                  <a:schemeClr val="bg1"/>
                </a:solidFill>
                <a:latin typeface="Arial" panose="020B0604020202020204" pitchFamily="34" charset="0"/>
                <a:cs typeface="Arial" panose="020B0604020202020204" pitchFamily="34" charset="0"/>
              </a:rPr>
              <a:t>CSE </a:t>
            </a:r>
            <a:r>
              <a:rPr sz="1500" b="1" dirty="0">
                <a:solidFill>
                  <a:schemeClr val="bg1"/>
                </a:solidFill>
                <a:latin typeface="Arial" panose="020B0604020202020204" pitchFamily="34" charset="0"/>
                <a:cs typeface="Arial" panose="020B0604020202020204" pitchFamily="34" charset="0"/>
              </a:rPr>
              <a:t>Ass</a:t>
            </a:r>
            <a:r>
              <a:rPr lang="en-US" sz="1500" b="1" dirty="0">
                <a:solidFill>
                  <a:schemeClr val="bg1"/>
                </a:solidFill>
                <a:latin typeface="Arial" panose="020B0604020202020204" pitchFamily="34" charset="0"/>
                <a:cs typeface="Arial" panose="020B0604020202020204" pitchFamily="34" charset="0"/>
              </a:rPr>
              <a:t>oc.</a:t>
            </a:r>
            <a:r>
              <a:rPr sz="1500" b="1" dirty="0">
                <a:solidFill>
                  <a:schemeClr val="bg1"/>
                </a:solidFill>
                <a:latin typeface="Arial" panose="020B0604020202020204" pitchFamily="34" charset="0"/>
                <a:cs typeface="Arial" panose="020B0604020202020204" pitchFamily="34" charset="0"/>
              </a:rPr>
              <a:t> Professor</a:t>
            </a:r>
          </a:p>
          <a:p>
            <a:pPr algn="ctr" defTabSz="457200">
              <a:defRPr>
                <a:latin typeface="Helvetica Neue"/>
                <a:ea typeface="Helvetica Neue"/>
                <a:cs typeface="Helvetica Neue"/>
                <a:sym typeface="Helvetica Neue"/>
              </a:defRPr>
            </a:pPr>
            <a:r>
              <a:rPr sz="1500" dirty="0">
                <a:solidFill>
                  <a:schemeClr val="bg1"/>
                </a:solidFill>
                <a:latin typeface="Arial Narrow" panose="020B0606020202030204" pitchFamily="34" charset="0"/>
                <a:cs typeface="Arial" panose="020B0604020202020204" pitchFamily="34" charset="0"/>
              </a:rPr>
              <a:t>Area: </a:t>
            </a:r>
            <a:r>
              <a:rPr lang="en-US" sz="1500" dirty="0">
                <a:solidFill>
                  <a:schemeClr val="bg1"/>
                </a:solidFill>
                <a:latin typeface="Arial Narrow" panose="020B0606020202030204" pitchFamily="34" charset="0"/>
                <a:cs typeface="Arial" panose="020B0604020202020204" pitchFamily="34" charset="0"/>
              </a:rPr>
              <a:t>Machine Learning</a:t>
            </a:r>
          </a:p>
        </p:txBody>
      </p:sp>
      <p:pic>
        <p:nvPicPr>
          <p:cNvPr id="9" name="Picture 8" descr="File:Caltech logo 2014.png - Wikimedia Commons">
            <a:extLst>
              <a:ext uri="{FF2B5EF4-FFF2-40B4-BE49-F238E27FC236}">
                <a16:creationId xmlns:a16="http://schemas.microsoft.com/office/drawing/2014/main" id="{A6AABF49-779B-7D90-1F7E-28873076114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3559" y="2021321"/>
            <a:ext cx="1935425" cy="8309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4C0B19B-BFE7-DDAF-BA9E-3DB93A0CB8B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52450" y="2121780"/>
            <a:ext cx="2594877" cy="561379"/>
          </a:xfrm>
          <a:prstGeom prst="rect">
            <a:avLst/>
          </a:prstGeom>
        </p:spPr>
      </p:pic>
      <p:sp>
        <p:nvSpPr>
          <p:cNvPr id="13" name="Mingxun Wang…">
            <a:extLst>
              <a:ext uri="{FF2B5EF4-FFF2-40B4-BE49-F238E27FC236}">
                <a16:creationId xmlns:a16="http://schemas.microsoft.com/office/drawing/2014/main" id="{500610A2-A4EF-508F-15E4-C1E6713DF8F7}"/>
              </a:ext>
            </a:extLst>
          </p:cNvPr>
          <p:cNvSpPr txBox="1"/>
          <p:nvPr/>
        </p:nvSpPr>
        <p:spPr>
          <a:xfrm>
            <a:off x="579945" y="1256152"/>
            <a:ext cx="1957522" cy="83099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pPr algn="ctr" defTabSz="457200">
              <a:defRPr>
                <a:latin typeface="Helvetica Neue"/>
                <a:ea typeface="Helvetica Neue"/>
                <a:cs typeface="Helvetica Neue"/>
                <a:sym typeface="Helvetica Neue"/>
              </a:defRPr>
            </a:pPr>
            <a:r>
              <a:rPr lang="en-US" b="1">
                <a:solidFill>
                  <a:srgbClr val="F5B11C"/>
                </a:solidFill>
                <a:latin typeface="Arial" panose="020B0604020202020204" pitchFamily="34" charset="0"/>
                <a:cs typeface="Arial" panose="020B0604020202020204" pitchFamily="34" charset="0"/>
              </a:rPr>
              <a:t>Yue Dong</a:t>
            </a:r>
            <a:endParaRPr b="1">
              <a:solidFill>
                <a:srgbClr val="F5B11C"/>
              </a:solidFill>
              <a:latin typeface="Arial" panose="020B0604020202020204" pitchFamily="34" charset="0"/>
              <a:cs typeface="Arial" panose="020B0604020202020204" pitchFamily="34" charset="0"/>
            </a:endParaRPr>
          </a:p>
          <a:p>
            <a:pPr algn="ctr" defTabSz="457200">
              <a:defRPr>
                <a:latin typeface="Helvetica Neue"/>
                <a:ea typeface="Helvetica Neue"/>
                <a:cs typeface="Helvetica Neue"/>
                <a:sym typeface="Helvetica Neue"/>
              </a:defRPr>
            </a:pPr>
            <a:r>
              <a:rPr lang="en-US" sz="1500" b="1">
                <a:solidFill>
                  <a:schemeClr val="bg1"/>
                </a:solidFill>
                <a:latin typeface="Arial" panose="020B0604020202020204" pitchFamily="34" charset="0"/>
                <a:cs typeface="Arial" panose="020B0604020202020204" pitchFamily="34" charset="0"/>
              </a:rPr>
              <a:t>CSE </a:t>
            </a:r>
            <a:r>
              <a:rPr sz="1500" b="1">
                <a:solidFill>
                  <a:schemeClr val="bg1"/>
                </a:solidFill>
                <a:latin typeface="Arial" panose="020B0604020202020204" pitchFamily="34" charset="0"/>
                <a:cs typeface="Arial" panose="020B0604020202020204" pitchFamily="34" charset="0"/>
              </a:rPr>
              <a:t>Ass</a:t>
            </a:r>
            <a:r>
              <a:rPr lang="en-US" sz="1500" b="1">
                <a:solidFill>
                  <a:schemeClr val="bg1"/>
                </a:solidFill>
                <a:latin typeface="Arial" panose="020B0604020202020204" pitchFamily="34" charset="0"/>
                <a:cs typeface="Arial" panose="020B0604020202020204" pitchFamily="34" charset="0"/>
              </a:rPr>
              <a:t>t.</a:t>
            </a:r>
            <a:r>
              <a:rPr sz="1500" b="1">
                <a:solidFill>
                  <a:schemeClr val="bg1"/>
                </a:solidFill>
                <a:latin typeface="Arial" panose="020B0604020202020204" pitchFamily="34" charset="0"/>
                <a:cs typeface="Arial" panose="020B0604020202020204" pitchFamily="34" charset="0"/>
              </a:rPr>
              <a:t> Professor</a:t>
            </a:r>
          </a:p>
          <a:p>
            <a:pPr algn="ctr" defTabSz="457200">
              <a:defRPr>
                <a:latin typeface="Helvetica Neue"/>
                <a:ea typeface="Helvetica Neue"/>
                <a:cs typeface="Helvetica Neue"/>
                <a:sym typeface="Helvetica Neue"/>
              </a:defRPr>
            </a:pPr>
            <a:r>
              <a:rPr sz="1500">
                <a:solidFill>
                  <a:schemeClr val="bg1"/>
                </a:solidFill>
                <a:latin typeface="Arial Narrow" panose="020B0606020202030204" pitchFamily="34" charset="0"/>
                <a:cs typeface="Arial" panose="020B0604020202020204" pitchFamily="34" charset="0"/>
              </a:rPr>
              <a:t>Area: </a:t>
            </a:r>
            <a:r>
              <a:rPr lang="en-US" sz="1500">
                <a:solidFill>
                  <a:schemeClr val="bg1"/>
                </a:solidFill>
                <a:latin typeface="Arial Narrow" panose="020B0606020202030204" pitchFamily="34" charset="0"/>
                <a:cs typeface="Arial" panose="020B0604020202020204" pitchFamily="34" charset="0"/>
              </a:rPr>
              <a:t>Artificial Intelligence</a:t>
            </a:r>
          </a:p>
        </p:txBody>
      </p:sp>
      <p:pic>
        <p:nvPicPr>
          <p:cNvPr id="2" name="Picture 9" descr="Logo, company name&#10;&#10;Description automatically generated">
            <a:extLst>
              <a:ext uri="{FF2B5EF4-FFF2-40B4-BE49-F238E27FC236}">
                <a16:creationId xmlns:a16="http://schemas.microsoft.com/office/drawing/2014/main" id="{61D64801-1AB6-AD68-FB10-66F91360C93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2697" y="2268129"/>
            <a:ext cx="1426163" cy="336780"/>
          </a:xfrm>
          <a:prstGeom prst="rect">
            <a:avLst/>
          </a:prstGeom>
        </p:spPr>
      </p:pic>
      <p:pic>
        <p:nvPicPr>
          <p:cNvPr id="11" name="Picture 14" descr="Logo&#10;&#10;Description automatically generated">
            <a:extLst>
              <a:ext uri="{FF2B5EF4-FFF2-40B4-BE49-F238E27FC236}">
                <a16:creationId xmlns:a16="http://schemas.microsoft.com/office/drawing/2014/main" id="{C740B2E7-DCE2-0202-4F25-D67AEA59BFC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09363" y="2119329"/>
            <a:ext cx="1746015" cy="634380"/>
          </a:xfrm>
          <a:prstGeom prst="rect">
            <a:avLst/>
          </a:prstGeom>
        </p:spPr>
      </p:pic>
    </p:spTree>
    <p:extLst>
      <p:ext uri="{BB962C8B-B14F-4D97-AF65-F5344CB8AC3E}">
        <p14:creationId xmlns:p14="http://schemas.microsoft.com/office/powerpoint/2010/main" val="109285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922EA9-A88A-4F85-8856-E3B461267F54}"/>
              </a:ext>
            </a:extLst>
          </p:cNvPr>
          <p:cNvPicPr>
            <a:picLocks noChangeAspect="1"/>
          </p:cNvPicPr>
          <p:nvPr/>
        </p:nvPicPr>
        <p:blipFill>
          <a:blip r:embed="rId2"/>
          <a:stretch>
            <a:fillRect/>
          </a:stretch>
        </p:blipFill>
        <p:spPr>
          <a:xfrm>
            <a:off x="9690846" y="5965880"/>
            <a:ext cx="2276987" cy="661061"/>
          </a:xfrm>
          <a:prstGeom prst="rect">
            <a:avLst/>
          </a:prstGeom>
        </p:spPr>
      </p:pic>
      <p:pic>
        <p:nvPicPr>
          <p:cNvPr id="4" name="Picture 3">
            <a:extLst>
              <a:ext uri="{FF2B5EF4-FFF2-40B4-BE49-F238E27FC236}">
                <a16:creationId xmlns:a16="http://schemas.microsoft.com/office/drawing/2014/main" id="{FD87F288-F40F-4080-9C62-D680879DF233}"/>
              </a:ext>
            </a:extLst>
          </p:cNvPr>
          <p:cNvPicPr>
            <a:picLocks noChangeAspect="1"/>
          </p:cNvPicPr>
          <p:nvPr/>
        </p:nvPicPr>
        <p:blipFill>
          <a:blip r:embed="rId3"/>
          <a:stretch>
            <a:fillRect/>
          </a:stretch>
        </p:blipFill>
        <p:spPr>
          <a:xfrm>
            <a:off x="673934" y="447864"/>
            <a:ext cx="9016912" cy="5740533"/>
          </a:xfrm>
          <a:prstGeom prst="rect">
            <a:avLst/>
          </a:prstGeom>
        </p:spPr>
      </p:pic>
      <p:sp>
        <p:nvSpPr>
          <p:cNvPr id="5" name="TextBox 4">
            <a:extLst>
              <a:ext uri="{FF2B5EF4-FFF2-40B4-BE49-F238E27FC236}">
                <a16:creationId xmlns:a16="http://schemas.microsoft.com/office/drawing/2014/main" id="{6B83DC55-6231-406A-8859-C9EEC8FB4BF5}"/>
              </a:ext>
            </a:extLst>
          </p:cNvPr>
          <p:cNvSpPr txBox="1"/>
          <p:nvPr/>
        </p:nvSpPr>
        <p:spPr>
          <a:xfrm>
            <a:off x="1070437" y="315660"/>
            <a:ext cx="8223905" cy="707886"/>
          </a:xfrm>
          <a:prstGeom prst="rect">
            <a:avLst/>
          </a:prstGeom>
          <a:solidFill>
            <a:schemeClr val="bg1"/>
          </a:solidFill>
        </p:spPr>
        <p:txBody>
          <a:bodyPr wrap="square" rtlCol="0">
            <a:spAutoFit/>
          </a:bodyPr>
          <a:lstStyle/>
          <a:p>
            <a:pPr algn="ctr"/>
            <a:r>
              <a:rPr lang="en-US" sz="4000" b="1" spc="-150" dirty="0">
                <a:latin typeface="Arial" panose="020B0604020202020204" pitchFamily="34" charset="0"/>
                <a:ea typeface="Fira Sans Medium" panose="020B0503050000020004" pitchFamily="34" charset="0"/>
                <a:cs typeface="Arial" panose="020B0604020202020204" pitchFamily="34" charset="0"/>
              </a:rPr>
              <a:t>BCOE Research Awards</a:t>
            </a:r>
          </a:p>
        </p:txBody>
      </p:sp>
      <p:sp>
        <p:nvSpPr>
          <p:cNvPr id="6" name="TextBox 5">
            <a:extLst>
              <a:ext uri="{FF2B5EF4-FFF2-40B4-BE49-F238E27FC236}">
                <a16:creationId xmlns:a16="http://schemas.microsoft.com/office/drawing/2014/main" id="{0B38B5C6-20D9-4DD3-B924-098C376A55C9}"/>
              </a:ext>
            </a:extLst>
          </p:cNvPr>
          <p:cNvSpPr txBox="1"/>
          <p:nvPr/>
        </p:nvSpPr>
        <p:spPr>
          <a:xfrm>
            <a:off x="8836091" y="4278085"/>
            <a:ext cx="551558" cy="1015663"/>
          </a:xfrm>
          <a:prstGeom prst="rect">
            <a:avLst/>
          </a:prstGeom>
          <a:noFill/>
        </p:spPr>
        <p:txBody>
          <a:bodyPr wrap="square" rtlCol="0">
            <a:spAutoFit/>
          </a:bodyPr>
          <a:lstStyle/>
          <a:p>
            <a:r>
              <a:rPr lang="en-US" sz="6000" b="1" dirty="0">
                <a:solidFill>
                  <a:srgbClr val="003DA5"/>
                </a:solidFill>
              </a:rPr>
              <a:t>?</a:t>
            </a:r>
            <a:endParaRPr lang="en-US" b="1" dirty="0">
              <a:solidFill>
                <a:srgbClr val="003DA5"/>
              </a:solidFill>
            </a:endParaRPr>
          </a:p>
        </p:txBody>
      </p:sp>
    </p:spTree>
    <p:extLst>
      <p:ext uri="{BB962C8B-B14F-4D97-AF65-F5344CB8AC3E}">
        <p14:creationId xmlns:p14="http://schemas.microsoft.com/office/powerpoint/2010/main" val="1407032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922EA9-A88A-4F85-8856-E3B461267F54}"/>
              </a:ext>
            </a:extLst>
          </p:cNvPr>
          <p:cNvPicPr>
            <a:picLocks noChangeAspect="1"/>
          </p:cNvPicPr>
          <p:nvPr/>
        </p:nvPicPr>
        <p:blipFill>
          <a:blip r:embed="rId2"/>
          <a:stretch>
            <a:fillRect/>
          </a:stretch>
        </p:blipFill>
        <p:spPr>
          <a:xfrm>
            <a:off x="9690846" y="5965880"/>
            <a:ext cx="2276987" cy="661061"/>
          </a:xfrm>
          <a:prstGeom prst="rect">
            <a:avLst/>
          </a:prstGeom>
        </p:spPr>
      </p:pic>
      <p:sp>
        <p:nvSpPr>
          <p:cNvPr id="5" name="TextBox 4">
            <a:extLst>
              <a:ext uri="{FF2B5EF4-FFF2-40B4-BE49-F238E27FC236}">
                <a16:creationId xmlns:a16="http://schemas.microsoft.com/office/drawing/2014/main" id="{6B83DC55-6231-406A-8859-C9EEC8FB4BF5}"/>
              </a:ext>
            </a:extLst>
          </p:cNvPr>
          <p:cNvSpPr txBox="1"/>
          <p:nvPr/>
        </p:nvSpPr>
        <p:spPr>
          <a:xfrm>
            <a:off x="425572" y="336728"/>
            <a:ext cx="11199189" cy="707886"/>
          </a:xfrm>
          <a:prstGeom prst="rect">
            <a:avLst/>
          </a:prstGeom>
          <a:noFill/>
        </p:spPr>
        <p:txBody>
          <a:bodyPr wrap="square" rtlCol="0">
            <a:spAutoFit/>
          </a:bodyPr>
          <a:lstStyle/>
          <a:p>
            <a:r>
              <a:rPr lang="en-US" sz="4000" b="1" spc="-150" dirty="0">
                <a:latin typeface="Arial" panose="020B0604020202020204" pitchFamily="34" charset="0"/>
                <a:ea typeface="Fira Sans Medium" panose="020B0503050000020004" pitchFamily="34" charset="0"/>
                <a:cs typeface="Arial" panose="020B0604020202020204" pitchFamily="34" charset="0"/>
              </a:rPr>
              <a:t>BCOE Research Awards</a:t>
            </a:r>
          </a:p>
        </p:txBody>
      </p:sp>
      <p:pic>
        <p:nvPicPr>
          <p:cNvPr id="2" name="Picture 1">
            <a:extLst>
              <a:ext uri="{FF2B5EF4-FFF2-40B4-BE49-F238E27FC236}">
                <a16:creationId xmlns:a16="http://schemas.microsoft.com/office/drawing/2014/main" id="{4A67A557-34C4-4120-B824-6D1D18550118}"/>
              </a:ext>
            </a:extLst>
          </p:cNvPr>
          <p:cNvPicPr>
            <a:picLocks noChangeAspect="1"/>
          </p:cNvPicPr>
          <p:nvPr/>
        </p:nvPicPr>
        <p:blipFill>
          <a:blip r:embed="rId3"/>
          <a:stretch>
            <a:fillRect/>
          </a:stretch>
        </p:blipFill>
        <p:spPr>
          <a:xfrm>
            <a:off x="578021" y="1167982"/>
            <a:ext cx="11035958" cy="4279782"/>
          </a:xfrm>
          <a:prstGeom prst="rect">
            <a:avLst/>
          </a:prstGeom>
        </p:spPr>
      </p:pic>
      <p:sp>
        <p:nvSpPr>
          <p:cNvPr id="3" name="TextBox 2">
            <a:extLst>
              <a:ext uri="{FF2B5EF4-FFF2-40B4-BE49-F238E27FC236}">
                <a16:creationId xmlns:a16="http://schemas.microsoft.com/office/drawing/2014/main" id="{7CA0A9E8-5C35-4086-9203-BC0D85210D08}"/>
              </a:ext>
            </a:extLst>
          </p:cNvPr>
          <p:cNvSpPr txBox="1"/>
          <p:nvPr/>
        </p:nvSpPr>
        <p:spPr>
          <a:xfrm>
            <a:off x="2337516" y="6302849"/>
            <a:ext cx="5628067" cy="369332"/>
          </a:xfrm>
          <a:prstGeom prst="rect">
            <a:avLst/>
          </a:prstGeom>
          <a:noFill/>
        </p:spPr>
        <p:txBody>
          <a:bodyPr wrap="square" rtlCol="0">
            <a:spAutoFit/>
          </a:bodyPr>
          <a:lstStyle/>
          <a:p>
            <a:r>
              <a:rPr lang="en-US" dirty="0"/>
              <a:t>New research dashboard coming soon…</a:t>
            </a:r>
          </a:p>
        </p:txBody>
      </p:sp>
    </p:spTree>
    <p:extLst>
      <p:ext uri="{BB962C8B-B14F-4D97-AF65-F5344CB8AC3E}">
        <p14:creationId xmlns:p14="http://schemas.microsoft.com/office/powerpoint/2010/main" val="3829975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922EA9-A88A-4F85-8856-E3B461267F54}"/>
              </a:ext>
            </a:extLst>
          </p:cNvPr>
          <p:cNvPicPr>
            <a:picLocks noChangeAspect="1"/>
          </p:cNvPicPr>
          <p:nvPr/>
        </p:nvPicPr>
        <p:blipFill>
          <a:blip r:embed="rId2"/>
          <a:stretch>
            <a:fillRect/>
          </a:stretch>
        </p:blipFill>
        <p:spPr>
          <a:xfrm>
            <a:off x="9690846" y="5965880"/>
            <a:ext cx="2276987" cy="661061"/>
          </a:xfrm>
          <a:prstGeom prst="rect">
            <a:avLst/>
          </a:prstGeom>
        </p:spPr>
      </p:pic>
      <p:sp>
        <p:nvSpPr>
          <p:cNvPr id="5" name="TextBox 4">
            <a:extLst>
              <a:ext uri="{FF2B5EF4-FFF2-40B4-BE49-F238E27FC236}">
                <a16:creationId xmlns:a16="http://schemas.microsoft.com/office/drawing/2014/main" id="{6B83DC55-6231-406A-8859-C9EEC8FB4BF5}"/>
              </a:ext>
            </a:extLst>
          </p:cNvPr>
          <p:cNvSpPr txBox="1"/>
          <p:nvPr/>
        </p:nvSpPr>
        <p:spPr>
          <a:xfrm>
            <a:off x="425572" y="336728"/>
            <a:ext cx="11199189" cy="707886"/>
          </a:xfrm>
          <a:prstGeom prst="rect">
            <a:avLst/>
          </a:prstGeom>
          <a:noFill/>
        </p:spPr>
        <p:txBody>
          <a:bodyPr wrap="square" rtlCol="0">
            <a:spAutoFit/>
          </a:bodyPr>
          <a:lstStyle/>
          <a:p>
            <a:r>
              <a:rPr lang="en-US" sz="40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rPr>
              <a:t>BCOE Research Centers (vs. Departments)</a:t>
            </a:r>
          </a:p>
        </p:txBody>
      </p:sp>
      <p:sp>
        <p:nvSpPr>
          <p:cNvPr id="6" name="TextBox 5">
            <a:extLst>
              <a:ext uri="{FF2B5EF4-FFF2-40B4-BE49-F238E27FC236}">
                <a16:creationId xmlns:a16="http://schemas.microsoft.com/office/drawing/2014/main" id="{AF1B1844-F3BB-406D-9A97-D3C88B00EC95}"/>
              </a:ext>
            </a:extLst>
          </p:cNvPr>
          <p:cNvSpPr txBox="1"/>
          <p:nvPr/>
        </p:nvSpPr>
        <p:spPr>
          <a:xfrm>
            <a:off x="172002" y="1120226"/>
            <a:ext cx="11847995" cy="5632311"/>
          </a:xfrm>
          <a:prstGeom prst="rect">
            <a:avLst/>
          </a:prstGeom>
          <a:noFill/>
        </p:spPr>
        <p:txBody>
          <a:bodyPr wrap="square" rtlCol="0">
            <a:spAutoFit/>
          </a:bodyPr>
          <a:lstStyle/>
          <a:p>
            <a:pPr marL="1028700" lvl="1" indent="-571500">
              <a:buFont typeface="Arial" panose="020B0604020202020204" pitchFamily="34" charset="0"/>
              <a:buChar char="•"/>
            </a:pPr>
            <a:r>
              <a:rPr lang="en-US" sz="2400" b="1" spc="-150" dirty="0">
                <a:latin typeface="Arial" panose="020B0604020202020204" pitchFamily="34" charset="0"/>
                <a:ea typeface="Fira Sans Medium" panose="020B0503050000020004" pitchFamily="34" charset="0"/>
                <a:cs typeface="Arial" panose="020B0604020202020204" pitchFamily="34" charset="0"/>
              </a:rPr>
              <a:t>Center for Environmental Research and Technology (CE-CERT)</a:t>
            </a:r>
          </a:p>
          <a:p>
            <a:pPr marL="1028700" lvl="1" indent="-571500">
              <a:buFont typeface="Arial" panose="020B0604020202020204" pitchFamily="34" charset="0"/>
              <a:buChar char="•"/>
            </a:pPr>
            <a:r>
              <a:rPr lang="en-US" sz="2400" b="1" spc="-150" dirty="0">
                <a:latin typeface="Arial" panose="020B0604020202020204" pitchFamily="34" charset="0"/>
                <a:ea typeface="Fira Sans Medium" panose="020B0503050000020004" pitchFamily="34" charset="0"/>
                <a:cs typeface="Arial" panose="020B0604020202020204" pitchFamily="34" charset="0"/>
              </a:rPr>
              <a:t>Winston Chung Global Energy Center (WCGEC)</a:t>
            </a:r>
          </a:p>
          <a:p>
            <a:pPr marL="1028700" lvl="1" indent="-571500">
              <a:buFont typeface="Arial" panose="020B0604020202020204" pitchFamily="34" charset="0"/>
              <a:buChar char="•"/>
            </a:pPr>
            <a:r>
              <a:rPr lang="en-US" sz="2400" b="1" spc="-150" dirty="0">
                <a:latin typeface="Arial" panose="020B0604020202020204" pitchFamily="34" charset="0"/>
                <a:ea typeface="Fira Sans Medium" panose="020B0503050000020004" pitchFamily="34" charset="0"/>
                <a:cs typeface="Arial" panose="020B0604020202020204" pitchFamily="34" charset="0"/>
              </a:rPr>
              <a:t>Center for Robotics and Intelligent Systems (CRIS)</a:t>
            </a:r>
          </a:p>
          <a:p>
            <a:pPr marL="1028700" lvl="1" indent="-571500">
              <a:buFont typeface="Arial" panose="020B0604020202020204" pitchFamily="34" charset="0"/>
              <a:buChar char="•"/>
            </a:pPr>
            <a:r>
              <a:rPr lang="en-US" sz="2400" b="1" spc="-150" dirty="0">
                <a:latin typeface="Arial" panose="020B0604020202020204" pitchFamily="34" charset="0"/>
                <a:ea typeface="Fira Sans Medium" panose="020B0503050000020004" pitchFamily="34" charset="0"/>
                <a:cs typeface="Arial" panose="020B0604020202020204" pitchFamily="34" charset="0"/>
              </a:rPr>
              <a:t>Center for Ubiquitous Communication by Light (UC-LIGHT)</a:t>
            </a:r>
          </a:p>
          <a:p>
            <a:pPr marL="1028700" lvl="1" indent="-571500">
              <a:buFont typeface="Arial" panose="020B0604020202020204" pitchFamily="34" charset="0"/>
              <a:buChar char="•"/>
            </a:pPr>
            <a:r>
              <a:rPr lang="en-US" sz="2400" b="1" spc="-150" dirty="0">
                <a:latin typeface="Arial" panose="020B0604020202020204" pitchFamily="34" charset="0"/>
                <a:ea typeface="Fira Sans Medium" panose="020B0503050000020004" pitchFamily="34" charset="0"/>
                <a:cs typeface="Arial" panose="020B0604020202020204" pitchFamily="34" charset="0"/>
              </a:rPr>
              <a:t>Center for Networked Configurable Command, Control and Communications for Rapid Situational Awareness</a:t>
            </a:r>
          </a:p>
          <a:p>
            <a:pPr marL="1028700" lvl="1" indent="-571500">
              <a:buFont typeface="Arial" panose="020B0604020202020204" pitchFamily="34" charset="0"/>
              <a:buChar char="•"/>
            </a:pPr>
            <a:r>
              <a:rPr lang="en-US" sz="2400" b="1" spc="-150" dirty="0">
                <a:latin typeface="Arial" panose="020B0604020202020204" pitchFamily="34" charset="0"/>
                <a:ea typeface="Fira Sans Medium" panose="020B0503050000020004" pitchFamily="34" charset="0"/>
                <a:cs typeface="Arial" panose="020B0604020202020204" pitchFamily="34" charset="0"/>
              </a:rPr>
              <a:t>Center for Industrial Biotechnology (CIB)</a:t>
            </a:r>
          </a:p>
          <a:p>
            <a:pPr marL="1028700" lvl="1" indent="-571500">
              <a:buFont typeface="Arial" panose="020B0604020202020204" pitchFamily="34" charset="0"/>
              <a:buChar char="•"/>
            </a:pPr>
            <a:r>
              <a:rPr lang="en-US" sz="2400" b="1" spc="-150" dirty="0">
                <a:latin typeface="Arial" panose="020B0604020202020204" pitchFamily="34" charset="0"/>
                <a:ea typeface="Fira Sans Medium" panose="020B0503050000020004" pitchFamily="34" charset="0"/>
                <a:cs typeface="Arial" panose="020B0604020202020204" pitchFamily="34" charset="0"/>
              </a:rPr>
              <a:t>Center for Advanced Neuroimaging (UCR-CAN)</a:t>
            </a:r>
          </a:p>
          <a:p>
            <a:pPr marL="1028700" lvl="1" indent="-571500">
              <a:buFont typeface="Arial" panose="020B0604020202020204" pitchFamily="34" charset="0"/>
              <a:buChar char="•"/>
            </a:pPr>
            <a:r>
              <a:rPr lang="en-US" sz="2400" b="1" spc="-150" dirty="0">
                <a:latin typeface="Arial" panose="020B0604020202020204" pitchFamily="34" charset="0"/>
                <a:ea typeface="Fira Sans Medium" panose="020B0503050000020004" pitchFamily="34" charset="0"/>
                <a:cs typeface="Arial" panose="020B0604020202020204" pitchFamily="34" charset="0"/>
              </a:rPr>
              <a:t>Center for Research and Education in Cyber Security and Privacy (CRESP)</a:t>
            </a:r>
          </a:p>
          <a:p>
            <a:pPr marL="1028700" lvl="1" indent="-571500">
              <a:buFont typeface="Arial" panose="020B0604020202020204" pitchFamily="34" charset="0"/>
              <a:buChar char="•"/>
            </a:pPr>
            <a:r>
              <a:rPr lang="en-US" sz="2400" b="1" spc="-150" dirty="0">
                <a:latin typeface="Arial" panose="020B0604020202020204" pitchFamily="34" charset="0"/>
                <a:ea typeface="Fira Sans Medium" panose="020B0503050000020004" pitchFamily="34" charset="0"/>
                <a:cs typeface="Arial" panose="020B0604020202020204" pitchFamily="34" charset="0"/>
              </a:rPr>
              <a:t>Energy, Economics, and Environment Research Center (E3)</a:t>
            </a:r>
          </a:p>
          <a:p>
            <a:pPr marL="1028700" lvl="1" indent="-571500">
              <a:buFont typeface="Arial" panose="020B0604020202020204" pitchFamily="34" charset="0"/>
              <a:buChar char="•"/>
            </a:pPr>
            <a:r>
              <a:rPr lang="en-US" sz="2400" b="1" spc="-150" dirty="0">
                <a:latin typeface="Arial" panose="020B0604020202020204" pitchFamily="34" charset="0"/>
                <a:ea typeface="Fira Sans Medium" panose="020B0503050000020004" pitchFamily="34" charset="0"/>
                <a:cs typeface="Arial" panose="020B0604020202020204" pitchFamily="34" charset="0"/>
              </a:rPr>
              <a:t>Phonon Optimized Engineered Materials Center (POEM)</a:t>
            </a:r>
          </a:p>
          <a:p>
            <a:pPr marL="1028700" lvl="1" indent="-571500">
              <a:buFont typeface="Arial" panose="020B0604020202020204" pitchFamily="34" charset="0"/>
              <a:buChar char="•"/>
            </a:pPr>
            <a:r>
              <a:rPr lang="en-US" sz="2400" b="1" spc="-150" dirty="0">
                <a:latin typeface="Arial" panose="020B0604020202020204" pitchFamily="34" charset="0"/>
                <a:ea typeface="Fira Sans Medium" panose="020B0503050000020004" pitchFamily="34" charset="0"/>
                <a:cs typeface="Arial" panose="020B0604020202020204" pitchFamily="34" charset="0"/>
              </a:rPr>
              <a:t>Center of Innovative Materials for Energy and Environment (UC-KIMS)</a:t>
            </a:r>
          </a:p>
          <a:p>
            <a:pPr marL="1028700" lvl="1" indent="-571500">
              <a:buFont typeface="Arial" panose="020B0604020202020204" pitchFamily="34" charset="0"/>
              <a:buChar char="•"/>
            </a:pPr>
            <a:endParaRPr lang="en-US" sz="2400" b="1" spc="-150" dirty="0">
              <a:latin typeface="Arial" panose="020B0604020202020204" pitchFamily="34" charset="0"/>
              <a:ea typeface="Fira Sans Medium" panose="020B0503050000020004" pitchFamily="34" charset="0"/>
              <a:cs typeface="Arial" panose="020B0604020202020204" pitchFamily="34" charset="0"/>
            </a:endParaRPr>
          </a:p>
          <a:p>
            <a:r>
              <a:rPr lang="en-US" sz="2400" b="1" i="1" spc="-150" dirty="0">
                <a:solidFill>
                  <a:srgbClr val="003DA5"/>
                </a:solidFill>
                <a:latin typeface="Arial" panose="020B0604020202020204" pitchFamily="34" charset="0"/>
                <a:ea typeface="Fira Sans Medium" panose="020B0503050000020004" pitchFamily="34" charset="0"/>
                <a:cs typeface="Arial" panose="020B0604020202020204" pitchFamily="34" charset="0"/>
              </a:rPr>
              <a:t>Resources, facilities, collaboration, name recognition, bigger awards, etc.</a:t>
            </a:r>
          </a:p>
          <a:p>
            <a:pPr marL="1028700" lvl="1" indent="-571500">
              <a:buFont typeface="Arial" panose="020B0604020202020204" pitchFamily="34" charset="0"/>
              <a:buChar char="•"/>
            </a:pPr>
            <a:endParaRPr lang="en-US" sz="2400" b="1" spc="-150" dirty="0">
              <a:latin typeface="Arial" panose="020B0604020202020204" pitchFamily="34" charset="0"/>
              <a:ea typeface="Fira Sans Medium" panose="020B0503050000020004" pitchFamily="34" charset="0"/>
              <a:cs typeface="Arial" panose="020B0604020202020204" pitchFamily="34" charset="0"/>
            </a:endParaRPr>
          </a:p>
        </p:txBody>
      </p:sp>
    </p:spTree>
    <p:extLst>
      <p:ext uri="{BB962C8B-B14F-4D97-AF65-F5344CB8AC3E}">
        <p14:creationId xmlns:p14="http://schemas.microsoft.com/office/powerpoint/2010/main" val="3676706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AF54B18-1E70-D449-A3EC-9239163ED0CD}"/>
              </a:ext>
            </a:extLst>
          </p:cNvPr>
          <p:cNvGrpSpPr/>
          <p:nvPr/>
        </p:nvGrpSpPr>
        <p:grpSpPr>
          <a:xfrm>
            <a:off x="-18411" y="-6137"/>
            <a:ext cx="12212457" cy="6873342"/>
            <a:chOff x="-18411" y="-6137"/>
            <a:chExt cx="12212457" cy="6873342"/>
          </a:xfrm>
        </p:grpSpPr>
        <p:sp>
          <p:nvSpPr>
            <p:cNvPr id="10" name="Freeform 9">
              <a:extLst>
                <a:ext uri="{FF2B5EF4-FFF2-40B4-BE49-F238E27FC236}">
                  <a16:creationId xmlns:a16="http://schemas.microsoft.com/office/drawing/2014/main" id="{477FB2E0-C8C5-B54F-999D-475D5623CDDB}"/>
                </a:ext>
              </a:extLst>
            </p:cNvPr>
            <p:cNvSpPr/>
            <p:nvPr/>
          </p:nvSpPr>
          <p:spPr>
            <a:xfrm>
              <a:off x="-18411" y="3031635"/>
              <a:ext cx="12212457" cy="3835570"/>
            </a:xfrm>
            <a:custGeom>
              <a:avLst/>
              <a:gdLst>
                <a:gd name="connsiteX0" fmla="*/ 0 w 12212457"/>
                <a:gd name="connsiteY0" fmla="*/ 2718652 h 3835570"/>
                <a:gd name="connsiteX1" fmla="*/ 0 w 12212457"/>
                <a:gd name="connsiteY1" fmla="*/ 3835570 h 3835570"/>
                <a:gd name="connsiteX2" fmla="*/ 153423 w 12212457"/>
                <a:gd name="connsiteY2" fmla="*/ 3835570 h 3835570"/>
                <a:gd name="connsiteX3" fmla="*/ 5443442 w 12212457"/>
                <a:gd name="connsiteY3" fmla="*/ 3835570 h 3835570"/>
                <a:gd name="connsiteX4" fmla="*/ 12212457 w 12212457"/>
                <a:gd name="connsiteY4" fmla="*/ 619828 h 3835570"/>
                <a:gd name="connsiteX5" fmla="*/ 12212457 w 12212457"/>
                <a:gd name="connsiteY5" fmla="*/ 0 h 3835570"/>
                <a:gd name="connsiteX6" fmla="*/ 0 w 12212457"/>
                <a:gd name="connsiteY6" fmla="*/ 2718652 h 383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457" h="3835570">
                  <a:moveTo>
                    <a:pt x="0" y="2718652"/>
                  </a:moveTo>
                  <a:lnTo>
                    <a:pt x="0" y="3835570"/>
                  </a:lnTo>
                  <a:lnTo>
                    <a:pt x="153423" y="3835570"/>
                  </a:lnTo>
                  <a:lnTo>
                    <a:pt x="5443442" y="3835570"/>
                  </a:lnTo>
                  <a:lnTo>
                    <a:pt x="12212457" y="619828"/>
                  </a:lnTo>
                  <a:lnTo>
                    <a:pt x="12212457" y="0"/>
                  </a:lnTo>
                  <a:lnTo>
                    <a:pt x="0" y="2718652"/>
                  </a:lnTo>
                  <a:close/>
                </a:path>
              </a:pathLst>
            </a:custGeom>
            <a:solidFill>
              <a:srgbClr val="F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69FD79F2-2E51-0C40-96CB-189599A623FE}"/>
                </a:ext>
              </a:extLst>
            </p:cNvPr>
            <p:cNvSpPr/>
            <p:nvPr/>
          </p:nvSpPr>
          <p:spPr>
            <a:xfrm>
              <a:off x="-18411" y="-6137"/>
              <a:ext cx="12210411" cy="5842341"/>
            </a:xfrm>
            <a:custGeom>
              <a:avLst/>
              <a:gdLst>
                <a:gd name="connsiteX0" fmla="*/ 0 w 12046760"/>
                <a:gd name="connsiteY0" fmla="*/ 5842341 h 5842341"/>
                <a:gd name="connsiteX1" fmla="*/ 1460585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046760"/>
                <a:gd name="connsiteY0" fmla="*/ 5842341 h 5842341"/>
                <a:gd name="connsiteX1" fmla="*/ 12274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046760 w 12194047"/>
                <a:gd name="connsiteY3" fmla="*/ 5842341 h 5842341"/>
                <a:gd name="connsiteX4" fmla="*/ 0 w 12194047"/>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194046 w 12194047"/>
                <a:gd name="connsiteY3" fmla="*/ 3080730 h 5842341"/>
                <a:gd name="connsiteX4" fmla="*/ 0 w 12194047"/>
                <a:gd name="connsiteY4" fmla="*/ 5842341 h 584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047" h="5842341">
                  <a:moveTo>
                    <a:pt x="0" y="5842341"/>
                  </a:moveTo>
                  <a:cubicBezTo>
                    <a:pt x="4091" y="3894894"/>
                    <a:pt x="8183" y="1947447"/>
                    <a:pt x="12274" y="0"/>
                  </a:cubicBezTo>
                  <a:lnTo>
                    <a:pt x="12194047" y="6137"/>
                  </a:lnTo>
                  <a:cubicBezTo>
                    <a:pt x="12194047" y="1031001"/>
                    <a:pt x="12194046" y="2055866"/>
                    <a:pt x="12194046" y="3080730"/>
                  </a:cubicBezTo>
                  <a:lnTo>
                    <a:pt x="0" y="5842341"/>
                  </a:lnTo>
                  <a:close/>
                </a:path>
              </a:pathLst>
            </a:cu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 name="TextBox 10">
            <a:extLst>
              <a:ext uri="{FF2B5EF4-FFF2-40B4-BE49-F238E27FC236}">
                <a16:creationId xmlns:a16="http://schemas.microsoft.com/office/drawing/2014/main" id="{1B92A8F9-FF41-8F44-BF9E-797DE5FBF7A6}"/>
              </a:ext>
            </a:extLst>
          </p:cNvPr>
          <p:cNvSpPr txBox="1"/>
          <p:nvPr/>
        </p:nvSpPr>
        <p:spPr>
          <a:xfrm>
            <a:off x="158621" y="534782"/>
            <a:ext cx="12129796" cy="1446550"/>
          </a:xfrm>
          <a:prstGeom prst="rect">
            <a:avLst/>
          </a:prstGeom>
          <a:noFill/>
        </p:spPr>
        <p:txBody>
          <a:bodyPr wrap="square" lIns="0" tIns="91440" rIns="0" bIns="0" rtlCol="0">
            <a:spAutoFit/>
          </a:bodyPr>
          <a:lstStyle/>
          <a:p>
            <a:r>
              <a:rPr lang="en-US" sz="4800" b="1" dirty="0">
                <a:solidFill>
                  <a:srgbClr val="FFB81D"/>
                </a:solidFill>
                <a:latin typeface="Arial" panose="020B0604020202020204" pitchFamily="34" charset="0"/>
                <a:cs typeface="Arial" panose="020B0604020202020204" pitchFamily="34" charset="0"/>
              </a:rPr>
              <a:t>Matthew Barth</a:t>
            </a:r>
          </a:p>
          <a:p>
            <a:r>
              <a:rPr lang="en-US" sz="4000" dirty="0">
                <a:solidFill>
                  <a:srgbClr val="FFB81D"/>
                </a:solidFill>
                <a:latin typeface="Arial" panose="020B0604020202020204" pitchFamily="34" charset="0"/>
                <a:ea typeface="Fira Sans" panose="020B0503050000020004" pitchFamily="34" charset="0"/>
                <a:cs typeface="Arial" panose="020B0604020202020204" pitchFamily="34" charset="0"/>
              </a:rPr>
              <a:t>Associate Dean, Research and Graduate Education</a:t>
            </a:r>
            <a:endParaRPr lang="en-US" sz="6000" dirty="0">
              <a:solidFill>
                <a:srgbClr val="FFB81D"/>
              </a:solidFill>
              <a:latin typeface="Arial" panose="020B0604020202020204" pitchFamily="34" charset="0"/>
              <a:ea typeface="Fira Sans" panose="020B0503050000020004" pitchFamily="34" charset="0"/>
              <a:cs typeface="Arial" panose="020B0604020202020204" pitchFamily="34" charset="0"/>
            </a:endParaRPr>
          </a:p>
        </p:txBody>
      </p:sp>
      <p:sp>
        <p:nvSpPr>
          <p:cNvPr id="13" name="TextBox 12">
            <a:extLst>
              <a:ext uri="{FF2B5EF4-FFF2-40B4-BE49-F238E27FC236}">
                <a16:creationId xmlns:a16="http://schemas.microsoft.com/office/drawing/2014/main" id="{508FD533-CF81-2F46-A1CA-7D15D717BFB2}"/>
              </a:ext>
            </a:extLst>
          </p:cNvPr>
          <p:cNvSpPr txBox="1"/>
          <p:nvPr/>
        </p:nvSpPr>
        <p:spPr>
          <a:xfrm>
            <a:off x="617551" y="2401104"/>
            <a:ext cx="7148410" cy="2554545"/>
          </a:xfrm>
          <a:prstGeom prst="rect">
            <a:avLst/>
          </a:prstGeom>
          <a:noFill/>
        </p:spPr>
        <p:txBody>
          <a:bodyPr wrap="square" rtlCol="0">
            <a:spAutoFit/>
          </a:bodyPr>
          <a:lstStyle/>
          <a:p>
            <a:r>
              <a:rPr lang="en-US" sz="4000" b="1" dirty="0">
                <a:solidFill>
                  <a:srgbClr val="FFC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barth@ucr.edu</a:t>
            </a:r>
            <a:endParaRPr lang="en-US" sz="4000" b="1" dirty="0">
              <a:solidFill>
                <a:srgbClr val="FFC000"/>
              </a:solidFill>
              <a:latin typeface="Arial" panose="020B0604020202020204" pitchFamily="34" charset="0"/>
              <a:cs typeface="Arial" panose="020B0604020202020204" pitchFamily="34" charset="0"/>
            </a:endParaRPr>
          </a:p>
          <a:p>
            <a:r>
              <a:rPr lang="en-US" sz="4000" b="1" dirty="0">
                <a:solidFill>
                  <a:srgbClr val="FFB81D"/>
                </a:solidFill>
                <a:latin typeface="Arial" panose="020B0604020202020204" pitchFamily="34" charset="0"/>
                <a:ea typeface="Fira Sans" panose="020B0503050000020004" pitchFamily="34" charset="0"/>
                <a:cs typeface="Arial" panose="020B0604020202020204" pitchFamily="34" charset="0"/>
              </a:rPr>
              <a:t>951-827-2992</a:t>
            </a:r>
          </a:p>
          <a:p>
            <a:r>
              <a:rPr lang="en-US" sz="4000" b="1" dirty="0">
                <a:solidFill>
                  <a:srgbClr val="FFB81D"/>
                </a:solidFill>
                <a:latin typeface="Arial" panose="020B0604020202020204" pitchFamily="34" charset="0"/>
                <a:ea typeface="Fira Sans" panose="020B0503050000020004" pitchFamily="34" charset="0"/>
                <a:cs typeface="Arial" panose="020B0604020202020204" pitchFamily="34" charset="0"/>
              </a:rPr>
              <a:t>WCH 454</a:t>
            </a:r>
          </a:p>
          <a:p>
            <a:r>
              <a:rPr lang="en-US" sz="4000" b="1" dirty="0">
                <a:solidFill>
                  <a:srgbClr val="FFB81D"/>
                </a:solidFill>
                <a:latin typeface="Arial" panose="020B0604020202020204" pitchFamily="34" charset="0"/>
                <a:ea typeface="Fira Sans" panose="020B0503050000020004" pitchFamily="34" charset="0"/>
                <a:cs typeface="Arial" panose="020B0604020202020204" pitchFamily="34" charset="0"/>
              </a:rPr>
              <a:t>CE-CERT 121</a:t>
            </a:r>
            <a:endParaRPr lang="en-US" sz="4000" dirty="0">
              <a:solidFill>
                <a:srgbClr val="FFB81D"/>
              </a:solidFill>
              <a:latin typeface="Arial" panose="020B0604020202020204" pitchFamily="34" charset="0"/>
              <a:ea typeface="Fira Sans" panose="020B0503050000020004" pitchFamily="34" charset="0"/>
              <a:cs typeface="Arial" panose="020B0604020202020204" pitchFamily="34" charset="0"/>
            </a:endParaRPr>
          </a:p>
        </p:txBody>
      </p:sp>
      <p:pic>
        <p:nvPicPr>
          <p:cNvPr id="4" name="Picture 3">
            <a:extLst>
              <a:ext uri="{FF2B5EF4-FFF2-40B4-BE49-F238E27FC236}">
                <a16:creationId xmlns:a16="http://schemas.microsoft.com/office/drawing/2014/main" id="{014B3B0B-A3E8-44D5-A238-B91707E52AFC}"/>
              </a:ext>
            </a:extLst>
          </p:cNvPr>
          <p:cNvPicPr>
            <a:picLocks noChangeAspect="1"/>
          </p:cNvPicPr>
          <p:nvPr/>
        </p:nvPicPr>
        <p:blipFill>
          <a:blip r:embed="rId3"/>
          <a:stretch>
            <a:fillRect/>
          </a:stretch>
        </p:blipFill>
        <p:spPr>
          <a:xfrm>
            <a:off x="9690846" y="5965880"/>
            <a:ext cx="2276987" cy="661061"/>
          </a:xfrm>
          <a:prstGeom prst="rect">
            <a:avLst/>
          </a:prstGeom>
        </p:spPr>
      </p:pic>
    </p:spTree>
    <p:extLst>
      <p:ext uri="{BB962C8B-B14F-4D97-AF65-F5344CB8AC3E}">
        <p14:creationId xmlns:p14="http://schemas.microsoft.com/office/powerpoint/2010/main" val="2098639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grpSp>
        <p:nvGrpSpPr>
          <p:cNvPr id="41" name="Google Shape;41;p1"/>
          <p:cNvGrpSpPr/>
          <p:nvPr/>
        </p:nvGrpSpPr>
        <p:grpSpPr>
          <a:xfrm>
            <a:off x="-18411" y="-6137"/>
            <a:ext cx="12212457" cy="6873342"/>
            <a:chOff x="-18411" y="-6137"/>
            <a:chExt cx="12212457" cy="6873342"/>
          </a:xfrm>
        </p:grpSpPr>
        <p:sp>
          <p:nvSpPr>
            <p:cNvPr id="42" name="Google Shape;42;p1"/>
            <p:cNvSpPr/>
            <p:nvPr/>
          </p:nvSpPr>
          <p:spPr>
            <a:xfrm>
              <a:off x="-18411" y="3031635"/>
              <a:ext cx="12212457" cy="3835570"/>
            </a:xfrm>
            <a:custGeom>
              <a:avLst/>
              <a:gdLst/>
              <a:ahLst/>
              <a:cxnLst/>
              <a:rect l="l" t="t" r="r" b="b"/>
              <a:pathLst>
                <a:path w="12212457" h="3835570" extrusionOk="0">
                  <a:moveTo>
                    <a:pt x="0" y="2718652"/>
                  </a:moveTo>
                  <a:lnTo>
                    <a:pt x="0" y="3835570"/>
                  </a:lnTo>
                  <a:lnTo>
                    <a:pt x="153423" y="3835570"/>
                  </a:lnTo>
                  <a:lnTo>
                    <a:pt x="5443442" y="3835570"/>
                  </a:lnTo>
                  <a:lnTo>
                    <a:pt x="12212457" y="619828"/>
                  </a:lnTo>
                  <a:lnTo>
                    <a:pt x="12212457" y="0"/>
                  </a:lnTo>
                  <a:lnTo>
                    <a:pt x="0" y="2718652"/>
                  </a:lnTo>
                  <a:close/>
                </a:path>
              </a:pathLst>
            </a:custGeom>
            <a:solidFill>
              <a:srgbClr val="FFB8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 name="Google Shape;43;p1"/>
            <p:cNvSpPr/>
            <p:nvPr/>
          </p:nvSpPr>
          <p:spPr>
            <a:xfrm>
              <a:off x="-18411" y="-6137"/>
              <a:ext cx="12210411" cy="5842341"/>
            </a:xfrm>
            <a:custGeom>
              <a:avLst/>
              <a:gdLst/>
              <a:ahLst/>
              <a:cxnLst/>
              <a:rect l="l" t="t" r="r" b="b"/>
              <a:pathLst>
                <a:path w="12194047" h="5842341" extrusionOk="0">
                  <a:moveTo>
                    <a:pt x="0" y="5842341"/>
                  </a:moveTo>
                  <a:cubicBezTo>
                    <a:pt x="4091" y="3894894"/>
                    <a:pt x="8183" y="1947447"/>
                    <a:pt x="12274" y="0"/>
                  </a:cubicBezTo>
                  <a:lnTo>
                    <a:pt x="12194047" y="6137"/>
                  </a:lnTo>
                  <a:cubicBezTo>
                    <a:pt x="12194047" y="1031001"/>
                    <a:pt x="12194046" y="2055866"/>
                    <a:pt x="12194046" y="3080730"/>
                  </a:cubicBezTo>
                  <a:lnTo>
                    <a:pt x="0" y="5842341"/>
                  </a:lnTo>
                  <a:close/>
                </a:path>
              </a:pathLst>
            </a:custGeom>
            <a:solidFill>
              <a:srgbClr val="003D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grpSp>
      <p:sp>
        <p:nvSpPr>
          <p:cNvPr id="44" name="Google Shape;44;p1"/>
          <p:cNvSpPr txBox="1"/>
          <p:nvPr/>
        </p:nvSpPr>
        <p:spPr>
          <a:xfrm>
            <a:off x="690219" y="442881"/>
            <a:ext cx="9495350" cy="3250105"/>
          </a:xfrm>
          <a:prstGeom prst="rect">
            <a:avLst/>
          </a:prstGeom>
          <a:noFill/>
          <a:ln>
            <a:noFill/>
          </a:ln>
        </p:spPr>
        <p:txBody>
          <a:bodyPr spcFirstLastPara="1" wrap="square" lIns="0" tIns="91425" rIns="0" bIns="0" anchor="t" anchorCtr="0">
            <a:spAutoFit/>
          </a:bodyPr>
          <a:lstStyle/>
          <a:p>
            <a:pPr marL="0" marR="0" lvl="0" indent="0" algn="l" rtl="0">
              <a:lnSpc>
                <a:spcPct val="113666"/>
              </a:lnSpc>
              <a:spcBef>
                <a:spcPts val="0"/>
              </a:spcBef>
              <a:spcAft>
                <a:spcPts val="0"/>
              </a:spcAft>
              <a:buClr>
                <a:srgbClr val="000000"/>
              </a:buClr>
              <a:buSzPts val="6000"/>
              <a:buFont typeface="Arial"/>
              <a:buNone/>
            </a:pPr>
            <a:r>
              <a:rPr lang="en-US" sz="6000" b="1" i="0" u="none" strike="noStrike" cap="none" dirty="0">
                <a:solidFill>
                  <a:schemeClr val="lt1"/>
                </a:solidFill>
                <a:latin typeface="Arial"/>
                <a:ea typeface="Arial"/>
                <a:cs typeface="Arial"/>
                <a:sym typeface="Arial"/>
              </a:rPr>
              <a:t>LIBRARY</a:t>
            </a:r>
          </a:p>
          <a:p>
            <a:pPr marL="0" marR="0" lvl="0" indent="0" algn="l" rtl="0">
              <a:lnSpc>
                <a:spcPct val="113666"/>
              </a:lnSpc>
              <a:spcBef>
                <a:spcPts val="0"/>
              </a:spcBef>
              <a:spcAft>
                <a:spcPts val="0"/>
              </a:spcAft>
              <a:buClr>
                <a:srgbClr val="000000"/>
              </a:buClr>
              <a:buSzPts val="6000"/>
              <a:buFont typeface="Arial"/>
              <a:buNone/>
            </a:pPr>
            <a:r>
              <a:rPr lang="en-US" sz="6000" b="1" i="0" u="none" strike="noStrike" cap="none" dirty="0">
                <a:solidFill>
                  <a:schemeClr val="lt1"/>
                </a:solidFill>
                <a:latin typeface="Arial"/>
                <a:ea typeface="Arial"/>
                <a:cs typeface="Arial"/>
                <a:sym typeface="Arial"/>
              </a:rPr>
              <a:t>Open Access Policy and Data Management</a:t>
            </a:r>
            <a:endParaRPr sz="1400" b="0" i="0" u="none" strike="noStrike" cap="none" dirty="0">
              <a:solidFill>
                <a:srgbClr val="000000"/>
              </a:solidFill>
              <a:latin typeface="Arial"/>
              <a:ea typeface="Arial"/>
              <a:cs typeface="Arial"/>
              <a:sym typeface="Arial"/>
            </a:endParaRPr>
          </a:p>
        </p:txBody>
      </p:sp>
      <p:pic>
        <p:nvPicPr>
          <p:cNvPr id="46" name="Google Shape;46;p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690846" y="5965880"/>
            <a:ext cx="2276987" cy="661061"/>
          </a:xfrm>
          <a:prstGeom prst="rect">
            <a:avLst/>
          </a:prstGeom>
          <a:noFill/>
          <a:ln>
            <a:noFill/>
          </a:ln>
        </p:spPr>
      </p:pic>
    </p:spTree>
    <p:extLst>
      <p:ext uri="{BB962C8B-B14F-4D97-AF65-F5344CB8AC3E}">
        <p14:creationId xmlns:p14="http://schemas.microsoft.com/office/powerpoint/2010/main" val="1161422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pic>
        <p:nvPicPr>
          <p:cNvPr id="2" name="Google Shape;10;p1" descr="A close up of a logo&#10;&#10;Description automatically generated">
            <a:extLst>
              <a:ext uri="{FF2B5EF4-FFF2-40B4-BE49-F238E27FC236}">
                <a16:creationId xmlns:a16="http://schemas.microsoft.com/office/drawing/2014/main" id="{D1D48FE9-0984-813A-0572-82D39F40B114}"/>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3" name="Google Shape;43;p8"/>
          <p:cNvSpPr txBox="1">
            <a:spLocks noGrp="1"/>
          </p:cNvSpPr>
          <p:nvPr>
            <p:ph type="title"/>
          </p:nvPr>
        </p:nvSpPr>
        <p:spPr>
          <a:xfrm>
            <a:off x="838200" y="1523150"/>
            <a:ext cx="10515600" cy="62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lt1"/>
                </a:solidFill>
              </a:rPr>
              <a:t>Your Librarians</a:t>
            </a:r>
            <a:endParaRPr>
              <a:solidFill>
                <a:schemeClr val="lt1"/>
              </a:solidFill>
            </a:endParaRPr>
          </a:p>
        </p:txBody>
      </p:sp>
      <p:graphicFrame>
        <p:nvGraphicFramePr>
          <p:cNvPr id="44" name="Google Shape;44;p8"/>
          <p:cNvGraphicFramePr/>
          <p:nvPr/>
        </p:nvGraphicFramePr>
        <p:xfrm>
          <a:off x="952500" y="4137350"/>
          <a:ext cx="10287000" cy="1965900"/>
        </p:xfrm>
        <a:graphic>
          <a:graphicData uri="http://schemas.openxmlformats.org/drawingml/2006/table">
            <a:tbl>
              <a:tblPr>
                <a:noFil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226625">
                  <a:extLst>
                    <a:ext uri="{9D8B030D-6E8A-4147-A177-3AD203B41FA5}">
                      <a16:colId xmlns:a16="http://schemas.microsoft.com/office/drawing/2014/main" val="20003"/>
                    </a:ext>
                  </a:extLst>
                </a:gridCol>
                <a:gridCol w="1888175">
                  <a:extLst>
                    <a:ext uri="{9D8B030D-6E8A-4147-A177-3AD203B41FA5}">
                      <a16:colId xmlns:a16="http://schemas.microsoft.com/office/drawing/2014/main" val="20004"/>
                    </a:ext>
                  </a:extLst>
                </a:gridCol>
              </a:tblGrid>
              <a:tr h="381000">
                <a:tc>
                  <a:txBody>
                    <a:bodyPr/>
                    <a:lstStyle/>
                    <a:p>
                      <a:pPr marL="0" lvl="0" indent="0" algn="ctr" rtl="0">
                        <a:spcBef>
                          <a:spcPts val="0"/>
                        </a:spcBef>
                        <a:spcAft>
                          <a:spcPts val="0"/>
                        </a:spcAft>
                        <a:buNone/>
                      </a:pPr>
                      <a:r>
                        <a:rPr lang="en-US" sz="2400">
                          <a:solidFill>
                            <a:srgbClr val="FFFFFF"/>
                          </a:solidFill>
                        </a:rPr>
                        <a:t>Michele Potter</a:t>
                      </a:r>
                      <a:endParaRPr sz="2400">
                        <a:solidFill>
                          <a:srgbClr val="FFFFFF"/>
                        </a:solidFill>
                      </a:endParaRPr>
                    </a:p>
                  </a:txBody>
                  <a:tcPr marL="91425" marR="91425" marT="91425" marB="91425"/>
                </a:tc>
                <a:tc>
                  <a:txBody>
                    <a:bodyPr/>
                    <a:lstStyle/>
                    <a:p>
                      <a:pPr marL="0" lvl="0" indent="0" algn="ctr" rtl="0">
                        <a:spcBef>
                          <a:spcPts val="0"/>
                        </a:spcBef>
                        <a:spcAft>
                          <a:spcPts val="0"/>
                        </a:spcAft>
                        <a:buNone/>
                      </a:pPr>
                      <a:r>
                        <a:rPr lang="en-US" sz="2400">
                          <a:solidFill>
                            <a:srgbClr val="FFFFFF"/>
                          </a:solidFill>
                        </a:rPr>
                        <a:t>Kat</a:t>
                      </a:r>
                      <a:br>
                        <a:rPr lang="en-US" sz="2400">
                          <a:solidFill>
                            <a:srgbClr val="FFFFFF"/>
                          </a:solidFill>
                        </a:rPr>
                      </a:br>
                      <a:r>
                        <a:rPr lang="en-US" sz="2400">
                          <a:solidFill>
                            <a:srgbClr val="FFFFFF"/>
                          </a:solidFill>
                        </a:rPr>
                        <a:t>Koziar</a:t>
                      </a:r>
                      <a:endParaRPr sz="2400">
                        <a:solidFill>
                          <a:srgbClr val="FFFFFF"/>
                        </a:solidFill>
                      </a:endParaRPr>
                    </a:p>
                  </a:txBody>
                  <a:tcPr marL="91425" marR="91425" marT="91425" marB="91425"/>
                </a:tc>
                <a:tc>
                  <a:txBody>
                    <a:bodyPr/>
                    <a:lstStyle/>
                    <a:p>
                      <a:pPr marL="0" lvl="0" indent="0" algn="ctr" rtl="0">
                        <a:spcBef>
                          <a:spcPts val="0"/>
                        </a:spcBef>
                        <a:spcAft>
                          <a:spcPts val="0"/>
                        </a:spcAft>
                        <a:buNone/>
                      </a:pPr>
                      <a:r>
                        <a:rPr lang="en-US" sz="2400">
                          <a:solidFill>
                            <a:srgbClr val="FFFFFF"/>
                          </a:solidFill>
                        </a:rPr>
                        <a:t>Janet</a:t>
                      </a:r>
                      <a:br>
                        <a:rPr lang="en-US" sz="2400">
                          <a:solidFill>
                            <a:srgbClr val="FFFFFF"/>
                          </a:solidFill>
                        </a:rPr>
                      </a:br>
                      <a:r>
                        <a:rPr lang="en-US" sz="2400">
                          <a:solidFill>
                            <a:srgbClr val="FFFFFF"/>
                          </a:solidFill>
                        </a:rPr>
                        <a:t>Reyes</a:t>
                      </a:r>
                      <a:endParaRPr sz="2400">
                        <a:solidFill>
                          <a:srgbClr val="FFFFFF"/>
                        </a:solidFill>
                      </a:endParaRPr>
                    </a:p>
                  </a:txBody>
                  <a:tcPr marL="91425" marR="91425" marT="91425" marB="91425"/>
                </a:tc>
                <a:tc>
                  <a:txBody>
                    <a:bodyPr/>
                    <a:lstStyle/>
                    <a:p>
                      <a:pPr marL="0" lvl="0" indent="0" algn="ctr" rtl="0">
                        <a:spcBef>
                          <a:spcPts val="0"/>
                        </a:spcBef>
                        <a:spcAft>
                          <a:spcPts val="0"/>
                        </a:spcAft>
                        <a:buNone/>
                      </a:pPr>
                      <a:r>
                        <a:rPr lang="en-US" sz="2400">
                          <a:solidFill>
                            <a:srgbClr val="FFFFFF"/>
                          </a:solidFill>
                        </a:rPr>
                        <a:t>Alvaro Alvarez</a:t>
                      </a:r>
                      <a:endParaRPr sz="2400">
                        <a:solidFill>
                          <a:srgbClr val="FFFFFF"/>
                        </a:solidFill>
                      </a:endParaRPr>
                    </a:p>
                  </a:txBody>
                  <a:tcPr marL="91425" marR="91425" marT="91425" marB="91425"/>
                </a:tc>
                <a:tc>
                  <a:txBody>
                    <a:bodyPr/>
                    <a:lstStyle/>
                    <a:p>
                      <a:pPr marL="0" lvl="0" indent="0" algn="ctr" rtl="0">
                        <a:spcBef>
                          <a:spcPts val="0"/>
                        </a:spcBef>
                        <a:spcAft>
                          <a:spcPts val="0"/>
                        </a:spcAft>
                        <a:buNone/>
                      </a:pPr>
                      <a:r>
                        <a:rPr lang="en-US" sz="2400">
                          <a:solidFill>
                            <a:srgbClr val="FFFFFF"/>
                          </a:solidFill>
                        </a:rPr>
                        <a:t>Britt Foster</a:t>
                      </a:r>
                      <a:endParaRPr sz="2400">
                        <a:solidFill>
                          <a:srgbClr val="FFFFFF"/>
                        </a:solidFill>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US" sz="1900">
                          <a:solidFill>
                            <a:srgbClr val="FFFFFF"/>
                          </a:solidFill>
                        </a:rPr>
                        <a:t>STEM Collections</a:t>
                      </a:r>
                      <a:endParaRPr sz="1900">
                        <a:solidFill>
                          <a:srgbClr val="FFFFFF"/>
                        </a:solidFill>
                      </a:endParaRPr>
                    </a:p>
                  </a:txBody>
                  <a:tcPr marL="91425" marR="91425" marT="91425" marB="91425"/>
                </a:tc>
                <a:tc>
                  <a:txBody>
                    <a:bodyPr/>
                    <a:lstStyle/>
                    <a:p>
                      <a:pPr marL="0" lvl="0" indent="0" algn="ctr" rtl="0">
                        <a:spcBef>
                          <a:spcPts val="0"/>
                        </a:spcBef>
                        <a:spcAft>
                          <a:spcPts val="0"/>
                        </a:spcAft>
                        <a:buNone/>
                      </a:pPr>
                      <a:r>
                        <a:rPr lang="en-US" sz="1900">
                          <a:solidFill>
                            <a:srgbClr val="FFFFFF"/>
                          </a:solidFill>
                        </a:rPr>
                        <a:t>Data Services</a:t>
                      </a:r>
                      <a:endParaRPr sz="1900">
                        <a:solidFill>
                          <a:srgbClr val="FFFFFF"/>
                        </a:solidFill>
                      </a:endParaRPr>
                    </a:p>
                    <a:p>
                      <a:pPr marL="0" lvl="0" indent="0" algn="ctr" rtl="0">
                        <a:spcBef>
                          <a:spcPts val="0"/>
                        </a:spcBef>
                        <a:spcAft>
                          <a:spcPts val="0"/>
                        </a:spcAft>
                        <a:buNone/>
                      </a:pPr>
                      <a:r>
                        <a:rPr lang="en-US" sz="1900">
                          <a:solidFill>
                            <a:srgbClr val="FFFFFF"/>
                          </a:solidFill>
                        </a:rPr>
                        <a:t>Software Carpentry</a:t>
                      </a:r>
                      <a:endParaRPr sz="1900">
                        <a:solidFill>
                          <a:srgbClr val="FFFFFF"/>
                        </a:solidFill>
                      </a:endParaRPr>
                    </a:p>
                  </a:txBody>
                  <a:tcPr marL="91425" marR="91425" marT="91425" marB="91425"/>
                </a:tc>
                <a:tc>
                  <a:txBody>
                    <a:bodyPr/>
                    <a:lstStyle/>
                    <a:p>
                      <a:pPr marL="0" lvl="0" indent="0" algn="ctr" rtl="0">
                        <a:spcBef>
                          <a:spcPts val="0"/>
                        </a:spcBef>
                        <a:spcAft>
                          <a:spcPts val="0"/>
                        </a:spcAft>
                        <a:buNone/>
                      </a:pPr>
                      <a:r>
                        <a:rPr lang="en-US" sz="1900">
                          <a:solidFill>
                            <a:srgbClr val="FFFFFF"/>
                          </a:solidFill>
                        </a:rPr>
                        <a:t>Geospatial Info</a:t>
                      </a:r>
                      <a:endParaRPr sz="1900">
                        <a:solidFill>
                          <a:srgbClr val="FFFFFF"/>
                        </a:solidFill>
                      </a:endParaRPr>
                    </a:p>
                  </a:txBody>
                  <a:tcPr marL="91425" marR="91425" marT="91425" marB="91425"/>
                </a:tc>
                <a:tc>
                  <a:txBody>
                    <a:bodyPr/>
                    <a:lstStyle/>
                    <a:p>
                      <a:pPr marL="0" lvl="0" indent="0" algn="ctr" rtl="0">
                        <a:spcBef>
                          <a:spcPts val="0"/>
                        </a:spcBef>
                        <a:spcAft>
                          <a:spcPts val="0"/>
                        </a:spcAft>
                        <a:buNone/>
                      </a:pPr>
                      <a:r>
                        <a:rPr lang="en-US" sz="1900">
                          <a:solidFill>
                            <a:srgbClr val="FFFFFF"/>
                          </a:solidFill>
                        </a:rPr>
                        <a:t>Innovative Media </a:t>
                      </a:r>
                      <a:br>
                        <a:rPr lang="en-US" sz="1900">
                          <a:solidFill>
                            <a:srgbClr val="FFFFFF"/>
                          </a:solidFill>
                        </a:rPr>
                      </a:br>
                      <a:r>
                        <a:rPr lang="en-US" sz="1900">
                          <a:solidFill>
                            <a:srgbClr val="FFFFFF"/>
                          </a:solidFill>
                        </a:rPr>
                        <a:t>(Creat’R Lab)</a:t>
                      </a:r>
                      <a:endParaRPr sz="1900">
                        <a:solidFill>
                          <a:srgbClr val="FFFFFF"/>
                        </a:solidFill>
                      </a:endParaRPr>
                    </a:p>
                  </a:txBody>
                  <a:tcPr marL="91425" marR="91425" marT="91425" marB="91425"/>
                </a:tc>
                <a:tc>
                  <a:txBody>
                    <a:bodyPr/>
                    <a:lstStyle/>
                    <a:p>
                      <a:pPr marL="0" lvl="0" indent="0" algn="ctr" rtl="0">
                        <a:spcBef>
                          <a:spcPts val="0"/>
                        </a:spcBef>
                        <a:spcAft>
                          <a:spcPts val="0"/>
                        </a:spcAft>
                        <a:buNone/>
                      </a:pPr>
                      <a:r>
                        <a:rPr lang="en-US" sz="1900">
                          <a:solidFill>
                            <a:srgbClr val="FFFFFF"/>
                          </a:solidFill>
                        </a:rPr>
                        <a:t>Library Class Sessions</a:t>
                      </a:r>
                      <a:endParaRPr sz="1900">
                        <a:solidFill>
                          <a:srgbClr val="FFFFFF"/>
                        </a:solidFill>
                      </a:endParaRPr>
                    </a:p>
                  </a:txBody>
                  <a:tcPr marL="91425" marR="91425" marT="91425" marB="91425"/>
                </a:tc>
                <a:extLst>
                  <a:ext uri="{0D108BD9-81ED-4DB2-BD59-A6C34878D82A}">
                    <a16:rowId xmlns:a16="http://schemas.microsoft.com/office/drawing/2014/main" val="10001"/>
                  </a:ext>
                </a:extLst>
              </a:tr>
            </a:tbl>
          </a:graphicData>
        </a:graphic>
      </p:graphicFrame>
      <p:pic>
        <p:nvPicPr>
          <p:cNvPr id="45" name="Google Shape;45;p8"/>
          <p:cNvPicPr preferRelativeResize="0"/>
          <p:nvPr/>
        </p:nvPicPr>
        <p:blipFill rotWithShape="1">
          <a:blip r:embed="rId4" cstate="screen">
            <a:alphaModFix/>
            <a:extLst>
              <a:ext uri="{28A0092B-C50C-407E-A947-70E740481C1C}">
                <a14:useLocalDpi xmlns:a14="http://schemas.microsoft.com/office/drawing/2010/main"/>
              </a:ext>
            </a:extLst>
          </a:blip>
          <a:srcRect l="1493" r="1493"/>
          <a:stretch/>
        </p:blipFill>
        <p:spPr>
          <a:xfrm>
            <a:off x="1143000" y="2222250"/>
            <a:ext cx="1560450" cy="1764700"/>
          </a:xfrm>
          <a:prstGeom prst="rect">
            <a:avLst/>
          </a:prstGeom>
          <a:noFill/>
          <a:ln>
            <a:noFill/>
          </a:ln>
        </p:spPr>
      </p:pic>
      <p:pic>
        <p:nvPicPr>
          <p:cNvPr id="46" name="Google Shape;46;p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295900" y="2222238"/>
            <a:ext cx="1604275" cy="1764702"/>
          </a:xfrm>
          <a:prstGeom prst="rect">
            <a:avLst/>
          </a:prstGeom>
          <a:noFill/>
          <a:ln>
            <a:noFill/>
          </a:ln>
        </p:spPr>
      </p:pic>
      <p:pic>
        <p:nvPicPr>
          <p:cNvPr id="47" name="Google Shape;47;p8"/>
          <p:cNvPicPr preferRelativeResize="0"/>
          <p:nvPr/>
        </p:nvPicPr>
        <p:blipFill rotWithShape="1">
          <a:blip r:embed="rId6">
            <a:alphaModFix/>
          </a:blip>
          <a:srcRect l="14220" t="12288" r="14711" b="17849"/>
          <a:stretch/>
        </p:blipFill>
        <p:spPr>
          <a:xfrm>
            <a:off x="7426000" y="2237200"/>
            <a:ext cx="1604275" cy="1734767"/>
          </a:xfrm>
          <a:prstGeom prst="rect">
            <a:avLst/>
          </a:prstGeom>
          <a:noFill/>
          <a:ln>
            <a:noFill/>
          </a:ln>
        </p:spPr>
      </p:pic>
      <p:pic>
        <p:nvPicPr>
          <p:cNvPr id="48" name="Google Shape;48;p8"/>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3160650" y="2184475"/>
            <a:ext cx="1800474" cy="1800474"/>
          </a:xfrm>
          <a:prstGeom prst="rect">
            <a:avLst/>
          </a:prstGeom>
          <a:noFill/>
          <a:ln>
            <a:noFill/>
          </a:ln>
        </p:spPr>
      </p:pic>
      <p:pic>
        <p:nvPicPr>
          <p:cNvPr id="49" name="Google Shape;49;p8"/>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9721875" y="2520075"/>
            <a:ext cx="1169050" cy="1169026"/>
          </a:xfrm>
          <a:prstGeom prst="rect">
            <a:avLst/>
          </a:prstGeom>
          <a:noFill/>
          <a:ln>
            <a:noFill/>
          </a:ln>
        </p:spPr>
      </p:pic>
      <p:sp>
        <p:nvSpPr>
          <p:cNvPr id="50" name="Google Shape;50;p8"/>
          <p:cNvSpPr txBox="1">
            <a:spLocks noGrp="1"/>
          </p:cNvSpPr>
          <p:nvPr>
            <p:ph type="ctrTitle"/>
          </p:nvPr>
        </p:nvSpPr>
        <p:spPr>
          <a:xfrm>
            <a:off x="415600" y="397000"/>
            <a:ext cx="11360700" cy="9282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Font typeface="Calibri"/>
              <a:buNone/>
            </a:pPr>
            <a:r>
              <a:rPr lang="en-US" sz="6000" b="1">
                <a:solidFill>
                  <a:srgbClr val="F1C232"/>
                </a:solidFill>
                <a:latin typeface="Calibri"/>
                <a:ea typeface="Calibri"/>
                <a:cs typeface="Calibri"/>
                <a:sym typeface="Calibri"/>
              </a:rPr>
              <a:t>How the Library Can Help You</a:t>
            </a:r>
            <a:endParaRPr sz="6000" b="1">
              <a:solidFill>
                <a:srgbClr val="F1C232"/>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2" name="Google Shape;10;p1" descr="A close up of a logo&#10;&#10;Description automatically generated">
            <a:extLst>
              <a:ext uri="{FF2B5EF4-FFF2-40B4-BE49-F238E27FC236}">
                <a16:creationId xmlns:a16="http://schemas.microsoft.com/office/drawing/2014/main" id="{C36252DB-1831-3866-F33B-889C8554A212}"/>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56" name="Google Shape;56;p9"/>
          <p:cNvSpPr txBox="1">
            <a:spLocks noGrp="1"/>
          </p:cNvSpPr>
          <p:nvPr>
            <p:ph type="title"/>
          </p:nvPr>
        </p:nvSpPr>
        <p:spPr>
          <a:xfrm>
            <a:off x="838200" y="365125"/>
            <a:ext cx="10515599" cy="132556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en-US" b="1">
                <a:solidFill>
                  <a:schemeClr val="accent4"/>
                </a:solidFill>
              </a:rPr>
              <a:t>Select Useful </a:t>
            </a:r>
            <a:r>
              <a:rPr lang="en-US" sz="4400" b="1" i="0" u="none" strike="noStrike" cap="none">
                <a:solidFill>
                  <a:schemeClr val="accent4"/>
                </a:solidFill>
              </a:rPr>
              <a:t>Library </a:t>
            </a:r>
            <a:r>
              <a:rPr lang="en-US" b="1">
                <a:solidFill>
                  <a:schemeClr val="accent4"/>
                </a:solidFill>
              </a:rPr>
              <a:t>Services</a:t>
            </a:r>
            <a:endParaRPr b="1">
              <a:solidFill>
                <a:schemeClr val="accent4"/>
              </a:solidFill>
            </a:endParaRPr>
          </a:p>
        </p:txBody>
      </p:sp>
      <p:sp>
        <p:nvSpPr>
          <p:cNvPr id="57" name="Google Shape;57;p9"/>
          <p:cNvSpPr txBox="1"/>
          <p:nvPr/>
        </p:nvSpPr>
        <p:spPr>
          <a:xfrm>
            <a:off x="838200" y="1739825"/>
            <a:ext cx="5550900" cy="2936100"/>
          </a:xfrm>
          <a:prstGeom prst="rect">
            <a:avLst/>
          </a:prstGeom>
          <a:noFill/>
          <a:ln>
            <a:noFill/>
          </a:ln>
        </p:spPr>
        <p:txBody>
          <a:bodyPr spcFirstLastPara="1" wrap="square" lIns="91425" tIns="45700" rIns="91425" bIns="45700" anchor="t" anchorCtr="0">
            <a:noAutofit/>
          </a:bodyPr>
          <a:lstStyle/>
          <a:p>
            <a:pPr marL="457200" marR="0" lvl="0" indent="-419100" algn="l" rtl="0">
              <a:lnSpc>
                <a:spcPct val="100000"/>
              </a:lnSpc>
              <a:spcBef>
                <a:spcPts val="0"/>
              </a:spcBef>
              <a:spcAft>
                <a:spcPts val="0"/>
              </a:spcAft>
              <a:buClr>
                <a:srgbClr val="FFFFFF"/>
              </a:buClr>
              <a:buSzPts val="3000"/>
              <a:buFont typeface="Calibri"/>
              <a:buChar char="●"/>
            </a:pPr>
            <a:r>
              <a:rPr lang="en-US" sz="3000" dirty="0">
                <a:solidFill>
                  <a:srgbClr val="FFFFFF"/>
                </a:solidFill>
                <a:latin typeface="Calibri"/>
                <a:ea typeface="Calibri"/>
                <a:cs typeface="Calibri"/>
                <a:sym typeface="Calibri"/>
              </a:rPr>
              <a:t>Research Assistance</a:t>
            </a:r>
            <a:endParaRPr sz="3000" dirty="0">
              <a:solidFill>
                <a:srgbClr val="FFFFFF"/>
              </a:solidFill>
              <a:latin typeface="Calibri"/>
              <a:ea typeface="Calibri"/>
              <a:cs typeface="Calibri"/>
              <a:sym typeface="Calibri"/>
            </a:endParaRPr>
          </a:p>
          <a:p>
            <a:pPr marL="914400" marR="0" lvl="1" indent="-393700" algn="l" rtl="0">
              <a:lnSpc>
                <a:spcPct val="100000"/>
              </a:lnSpc>
              <a:spcBef>
                <a:spcPts val="0"/>
              </a:spcBef>
              <a:spcAft>
                <a:spcPts val="0"/>
              </a:spcAft>
              <a:buClr>
                <a:srgbClr val="FFFFFF"/>
              </a:buClr>
              <a:buSzPts val="2600"/>
              <a:buChar char="○"/>
            </a:pPr>
            <a:r>
              <a:rPr lang="en-US" sz="2600" dirty="0">
                <a:solidFill>
                  <a:srgbClr val="FFFFFF"/>
                </a:solidFill>
                <a:latin typeface="Calibri"/>
                <a:ea typeface="Calibri"/>
                <a:cs typeface="Calibri"/>
                <a:sym typeface="Calibri"/>
              </a:rPr>
              <a:t>Citation Management</a:t>
            </a:r>
            <a:endParaRPr sz="2600" dirty="0">
              <a:solidFill>
                <a:srgbClr val="FFFFFF"/>
              </a:solidFill>
              <a:latin typeface="Calibri"/>
              <a:ea typeface="Calibri"/>
              <a:cs typeface="Calibri"/>
              <a:sym typeface="Calibri"/>
            </a:endParaRPr>
          </a:p>
          <a:p>
            <a:pPr marL="457200" marR="0" lvl="0" indent="-419100" algn="l" rtl="0">
              <a:lnSpc>
                <a:spcPct val="100000"/>
              </a:lnSpc>
              <a:spcBef>
                <a:spcPts val="0"/>
              </a:spcBef>
              <a:spcAft>
                <a:spcPts val="0"/>
              </a:spcAft>
              <a:buClr>
                <a:srgbClr val="FFFFFF"/>
              </a:buClr>
              <a:buSzPts val="3000"/>
              <a:buFont typeface="Calibri"/>
              <a:buChar char="●"/>
            </a:pPr>
            <a:r>
              <a:rPr lang="en-US" sz="3000" dirty="0">
                <a:solidFill>
                  <a:srgbClr val="FFFFFF"/>
                </a:solidFill>
                <a:latin typeface="Calibri"/>
                <a:ea typeface="Calibri"/>
                <a:cs typeface="Calibri"/>
                <a:sym typeface="Calibri"/>
              </a:rPr>
              <a:t>ORCID</a:t>
            </a:r>
            <a:endParaRPr sz="3000" dirty="0">
              <a:solidFill>
                <a:srgbClr val="FFFFFF"/>
              </a:solidFill>
              <a:latin typeface="Calibri"/>
              <a:ea typeface="Calibri"/>
              <a:cs typeface="Calibri"/>
              <a:sym typeface="Calibri"/>
            </a:endParaRPr>
          </a:p>
          <a:p>
            <a:pPr marL="914400" lvl="1" indent="-419100" algn="l" rtl="0">
              <a:spcBef>
                <a:spcPts val="0"/>
              </a:spcBef>
              <a:spcAft>
                <a:spcPts val="0"/>
              </a:spcAft>
              <a:buClr>
                <a:srgbClr val="FFFFFF"/>
              </a:buClr>
              <a:buSzPts val="3000"/>
              <a:buChar char="○"/>
            </a:pPr>
            <a:r>
              <a:rPr lang="en-US" sz="2600" dirty="0">
                <a:solidFill>
                  <a:schemeClr val="lt1"/>
                </a:solidFill>
                <a:latin typeface="Calibri"/>
                <a:ea typeface="Calibri"/>
                <a:cs typeface="Calibri"/>
                <a:sym typeface="Calibri"/>
              </a:rPr>
              <a:t>Many integrations</a:t>
            </a:r>
            <a:endParaRPr sz="3000" dirty="0">
              <a:solidFill>
                <a:srgbClr val="FFFFFF"/>
              </a:solidFill>
              <a:latin typeface="Calibri"/>
              <a:ea typeface="Calibri"/>
              <a:cs typeface="Calibri"/>
              <a:sym typeface="Calibri"/>
            </a:endParaRPr>
          </a:p>
          <a:p>
            <a:pPr marL="457200" marR="0" lvl="0" indent="-419100" algn="l" rtl="0">
              <a:lnSpc>
                <a:spcPct val="100000"/>
              </a:lnSpc>
              <a:spcBef>
                <a:spcPts val="0"/>
              </a:spcBef>
              <a:spcAft>
                <a:spcPts val="0"/>
              </a:spcAft>
              <a:buClr>
                <a:srgbClr val="FFFFFF"/>
              </a:buClr>
              <a:buSzPts val="3000"/>
              <a:buFont typeface="Calibri"/>
              <a:buChar char="●"/>
            </a:pPr>
            <a:r>
              <a:rPr lang="en-US" sz="3000" dirty="0">
                <a:solidFill>
                  <a:srgbClr val="FFFFFF"/>
                </a:solidFill>
                <a:latin typeface="Calibri"/>
                <a:ea typeface="Calibri"/>
                <a:cs typeface="Calibri"/>
                <a:sym typeface="Calibri"/>
              </a:rPr>
              <a:t>VPN </a:t>
            </a:r>
            <a:endParaRPr sz="3000" dirty="0">
              <a:solidFill>
                <a:srgbClr val="FFFFFF"/>
              </a:solidFill>
              <a:latin typeface="Calibri"/>
              <a:ea typeface="Calibri"/>
              <a:cs typeface="Calibri"/>
              <a:sym typeface="Calibri"/>
            </a:endParaRPr>
          </a:p>
          <a:p>
            <a:pPr marL="457200" marR="0" lvl="0" indent="-419100" algn="l" rtl="0">
              <a:lnSpc>
                <a:spcPct val="100000"/>
              </a:lnSpc>
              <a:spcBef>
                <a:spcPts val="0"/>
              </a:spcBef>
              <a:spcAft>
                <a:spcPts val="0"/>
              </a:spcAft>
              <a:buClr>
                <a:srgbClr val="FFFFFF"/>
              </a:buClr>
              <a:buSzPts val="3000"/>
              <a:buFont typeface="Calibri"/>
              <a:buChar char="●"/>
            </a:pPr>
            <a:r>
              <a:rPr lang="en-US" sz="3000" dirty="0">
                <a:solidFill>
                  <a:srgbClr val="FFFFFF"/>
                </a:solidFill>
                <a:latin typeface="Calibri"/>
                <a:ea typeface="Calibri"/>
                <a:cs typeface="Calibri"/>
                <a:sym typeface="Calibri"/>
              </a:rPr>
              <a:t>ILL (Interlibrary Loans)</a:t>
            </a:r>
            <a:endParaRPr sz="3000" dirty="0">
              <a:solidFill>
                <a:srgbClr val="FFFFFF"/>
              </a:solidFill>
              <a:latin typeface="Calibri"/>
              <a:ea typeface="Calibri"/>
              <a:cs typeface="Calibri"/>
              <a:sym typeface="Calibri"/>
            </a:endParaRPr>
          </a:p>
          <a:p>
            <a:pPr marL="457200" marR="0" lvl="0" indent="-419100" algn="l" rtl="0">
              <a:lnSpc>
                <a:spcPct val="100000"/>
              </a:lnSpc>
              <a:spcBef>
                <a:spcPts val="0"/>
              </a:spcBef>
              <a:spcAft>
                <a:spcPts val="0"/>
              </a:spcAft>
              <a:buClr>
                <a:srgbClr val="FFFFFF"/>
              </a:buClr>
              <a:buSzPts val="3000"/>
              <a:buFont typeface="Calibri"/>
              <a:buChar char="●"/>
            </a:pPr>
            <a:r>
              <a:rPr lang="en-US" sz="3000" dirty="0">
                <a:solidFill>
                  <a:srgbClr val="FFFFFF"/>
                </a:solidFill>
                <a:latin typeface="Calibri"/>
                <a:ea typeface="Calibri"/>
                <a:cs typeface="Calibri"/>
                <a:sym typeface="Calibri"/>
              </a:rPr>
              <a:t>Databases</a:t>
            </a:r>
            <a:endParaRPr sz="3000" dirty="0">
              <a:solidFill>
                <a:srgbClr val="FFFFFF"/>
              </a:solidFill>
              <a:latin typeface="Calibri"/>
              <a:ea typeface="Calibri"/>
              <a:cs typeface="Calibri"/>
              <a:sym typeface="Calibri"/>
            </a:endParaRPr>
          </a:p>
          <a:p>
            <a:pPr marL="914400" marR="0" lvl="1" indent="-393700" algn="l" rtl="0">
              <a:lnSpc>
                <a:spcPct val="100000"/>
              </a:lnSpc>
              <a:spcBef>
                <a:spcPts val="0"/>
              </a:spcBef>
              <a:spcAft>
                <a:spcPts val="0"/>
              </a:spcAft>
              <a:buClr>
                <a:srgbClr val="FFFFFF"/>
              </a:buClr>
              <a:buSzPts val="2600"/>
              <a:buChar char="○"/>
            </a:pPr>
            <a:r>
              <a:rPr lang="en-US" sz="2600" dirty="0">
                <a:solidFill>
                  <a:srgbClr val="FFFFFF"/>
                </a:solidFill>
                <a:latin typeface="Calibri"/>
                <a:ea typeface="Calibri"/>
                <a:cs typeface="Calibri"/>
                <a:sym typeface="Calibri"/>
              </a:rPr>
              <a:t>WOS</a:t>
            </a:r>
            <a:endParaRPr sz="2600" dirty="0">
              <a:solidFill>
                <a:srgbClr val="FFFFFF"/>
              </a:solidFill>
              <a:latin typeface="Calibri"/>
              <a:ea typeface="Calibri"/>
              <a:cs typeface="Calibri"/>
              <a:sym typeface="Calibri"/>
            </a:endParaRPr>
          </a:p>
        </p:txBody>
      </p:sp>
      <p:sp>
        <p:nvSpPr>
          <p:cNvPr id="58" name="Google Shape;58;p9"/>
          <p:cNvSpPr txBox="1"/>
          <p:nvPr/>
        </p:nvSpPr>
        <p:spPr>
          <a:xfrm>
            <a:off x="6248400" y="1739825"/>
            <a:ext cx="5550900" cy="2936100"/>
          </a:xfrm>
          <a:prstGeom prst="rect">
            <a:avLst/>
          </a:prstGeom>
          <a:noFill/>
          <a:ln>
            <a:noFill/>
          </a:ln>
        </p:spPr>
        <p:txBody>
          <a:bodyPr spcFirstLastPara="1" wrap="square" lIns="91425" tIns="45700" rIns="91425" bIns="45700" anchor="t" anchorCtr="0">
            <a:noAutofit/>
          </a:bodyPr>
          <a:lstStyle/>
          <a:p>
            <a:pPr marL="457200" marR="0" lvl="0" indent="-419100" algn="l" rtl="0">
              <a:lnSpc>
                <a:spcPct val="100000"/>
              </a:lnSpc>
              <a:spcBef>
                <a:spcPts val="0"/>
              </a:spcBef>
              <a:spcAft>
                <a:spcPts val="0"/>
              </a:spcAft>
              <a:buClr>
                <a:srgbClr val="FFFFFF"/>
              </a:buClr>
              <a:buSzPts val="3000"/>
              <a:buFont typeface="Calibri"/>
              <a:buChar char="●"/>
            </a:pPr>
            <a:r>
              <a:rPr lang="en-US" sz="3000">
                <a:solidFill>
                  <a:srgbClr val="FFFFFF"/>
                </a:solidFill>
                <a:latin typeface="Calibri"/>
                <a:ea typeface="Calibri"/>
                <a:cs typeface="Calibri"/>
                <a:sym typeface="Calibri"/>
              </a:rPr>
              <a:t>Reserves</a:t>
            </a:r>
            <a:endParaRPr sz="2600">
              <a:solidFill>
                <a:srgbClr val="FFFFFF"/>
              </a:solidFill>
              <a:latin typeface="Calibri"/>
              <a:ea typeface="Calibri"/>
              <a:cs typeface="Calibri"/>
              <a:sym typeface="Calibri"/>
            </a:endParaRPr>
          </a:p>
          <a:p>
            <a:pPr marL="457200" marR="0" lvl="0" indent="-419100" algn="l" rtl="0">
              <a:lnSpc>
                <a:spcPct val="100000"/>
              </a:lnSpc>
              <a:spcBef>
                <a:spcPts val="0"/>
              </a:spcBef>
              <a:spcAft>
                <a:spcPts val="0"/>
              </a:spcAft>
              <a:buClr>
                <a:srgbClr val="FFFFFF"/>
              </a:buClr>
              <a:buSzPts val="3000"/>
              <a:buFont typeface="Calibri"/>
              <a:buChar char="●"/>
            </a:pPr>
            <a:r>
              <a:rPr lang="en-US" sz="3000">
                <a:solidFill>
                  <a:srgbClr val="FFFFFF"/>
                </a:solidFill>
                <a:latin typeface="Calibri"/>
                <a:ea typeface="Calibri"/>
                <a:cs typeface="Calibri"/>
                <a:sym typeface="Calibri"/>
              </a:rPr>
              <a:t>Open Access Mandate</a:t>
            </a:r>
            <a:endParaRPr sz="3000">
              <a:solidFill>
                <a:srgbClr val="FFFFFF"/>
              </a:solidFill>
              <a:latin typeface="Calibri"/>
              <a:ea typeface="Calibri"/>
              <a:cs typeface="Calibri"/>
              <a:sym typeface="Calibri"/>
            </a:endParaRPr>
          </a:p>
          <a:p>
            <a:pPr marL="914400" marR="0" lvl="1" indent="-393700" algn="l" rtl="0">
              <a:lnSpc>
                <a:spcPct val="100000"/>
              </a:lnSpc>
              <a:spcBef>
                <a:spcPts val="0"/>
              </a:spcBef>
              <a:spcAft>
                <a:spcPts val="0"/>
              </a:spcAft>
              <a:buClr>
                <a:srgbClr val="FFFFFF"/>
              </a:buClr>
              <a:buSzPts val="2600"/>
              <a:buChar char="○"/>
            </a:pPr>
            <a:r>
              <a:rPr lang="en-US" sz="2600">
                <a:solidFill>
                  <a:srgbClr val="FFFFFF"/>
                </a:solidFill>
                <a:latin typeface="Calibri"/>
                <a:ea typeface="Calibri"/>
                <a:cs typeface="Calibri"/>
                <a:sym typeface="Calibri"/>
              </a:rPr>
              <a:t>Different than eFile</a:t>
            </a:r>
            <a:endParaRPr sz="2600">
              <a:solidFill>
                <a:srgbClr val="FFFFFF"/>
              </a:solidFill>
              <a:latin typeface="Calibri"/>
              <a:ea typeface="Calibri"/>
              <a:cs typeface="Calibri"/>
              <a:sym typeface="Calibri"/>
            </a:endParaRPr>
          </a:p>
          <a:p>
            <a:pPr marL="457200" marR="0" lvl="0" indent="-419100" algn="l" rtl="0">
              <a:lnSpc>
                <a:spcPct val="100000"/>
              </a:lnSpc>
              <a:spcBef>
                <a:spcPts val="0"/>
              </a:spcBef>
              <a:spcAft>
                <a:spcPts val="0"/>
              </a:spcAft>
              <a:buClr>
                <a:srgbClr val="FFFFFF"/>
              </a:buClr>
              <a:buSzPts val="3000"/>
              <a:buFont typeface="Calibri"/>
              <a:buChar char="●"/>
            </a:pPr>
            <a:r>
              <a:rPr lang="en-US" sz="3000">
                <a:solidFill>
                  <a:srgbClr val="FFFFFF"/>
                </a:solidFill>
                <a:latin typeface="Calibri"/>
                <a:ea typeface="Calibri"/>
                <a:cs typeface="Calibri"/>
                <a:sym typeface="Calibri"/>
              </a:rPr>
              <a:t>Creat’R Lab</a:t>
            </a:r>
            <a:endParaRPr sz="3000">
              <a:solidFill>
                <a:srgbClr val="FFFFFF"/>
              </a:solidFill>
              <a:latin typeface="Calibri"/>
              <a:ea typeface="Calibri"/>
              <a:cs typeface="Calibri"/>
              <a:sym typeface="Calibri"/>
            </a:endParaRPr>
          </a:p>
          <a:p>
            <a:pPr marL="914400" marR="0" lvl="1" indent="-393700" algn="l" rtl="0">
              <a:lnSpc>
                <a:spcPct val="100000"/>
              </a:lnSpc>
              <a:spcBef>
                <a:spcPts val="0"/>
              </a:spcBef>
              <a:spcAft>
                <a:spcPts val="0"/>
              </a:spcAft>
              <a:buClr>
                <a:srgbClr val="FFFFFF"/>
              </a:buClr>
              <a:buSzPts val="2600"/>
              <a:buChar char="○"/>
            </a:pPr>
            <a:r>
              <a:rPr lang="en-US" sz="2600">
                <a:solidFill>
                  <a:srgbClr val="FFFFFF"/>
                </a:solidFill>
                <a:latin typeface="Calibri"/>
                <a:ea typeface="Calibri"/>
                <a:cs typeface="Calibri"/>
                <a:sym typeface="Calibri"/>
              </a:rPr>
              <a:t>3d Printing</a:t>
            </a:r>
            <a:endParaRPr sz="2600">
              <a:solidFill>
                <a:srgbClr val="FFFFFF"/>
              </a:solidFill>
              <a:latin typeface="Calibri"/>
              <a:ea typeface="Calibri"/>
              <a:cs typeface="Calibri"/>
              <a:sym typeface="Calibri"/>
            </a:endParaRPr>
          </a:p>
          <a:p>
            <a:pPr marL="457200" marR="0" lvl="0" indent="-419100" algn="l" rtl="0">
              <a:lnSpc>
                <a:spcPct val="100000"/>
              </a:lnSpc>
              <a:spcBef>
                <a:spcPts val="0"/>
              </a:spcBef>
              <a:spcAft>
                <a:spcPts val="0"/>
              </a:spcAft>
              <a:buClr>
                <a:srgbClr val="FFFFFF"/>
              </a:buClr>
              <a:buSzPts val="3000"/>
              <a:buFont typeface="Calibri"/>
              <a:buChar char="●"/>
            </a:pPr>
            <a:r>
              <a:rPr lang="en-US" sz="3000">
                <a:solidFill>
                  <a:srgbClr val="FFFFFF"/>
                </a:solidFill>
                <a:latin typeface="Calibri"/>
                <a:ea typeface="Calibri"/>
                <a:cs typeface="Calibri"/>
                <a:sym typeface="Calibri"/>
              </a:rPr>
              <a:t>Data Services</a:t>
            </a:r>
            <a:endParaRPr sz="3000">
              <a:solidFill>
                <a:srgbClr val="FFFFFF"/>
              </a:solidFill>
              <a:latin typeface="Calibri"/>
              <a:ea typeface="Calibri"/>
              <a:cs typeface="Calibri"/>
              <a:sym typeface="Calibri"/>
            </a:endParaRPr>
          </a:p>
          <a:p>
            <a:pPr marL="457200" marR="0" lvl="0" indent="-419100" algn="l" rtl="0">
              <a:lnSpc>
                <a:spcPct val="100000"/>
              </a:lnSpc>
              <a:spcBef>
                <a:spcPts val="0"/>
              </a:spcBef>
              <a:spcAft>
                <a:spcPts val="0"/>
              </a:spcAft>
              <a:buClr>
                <a:srgbClr val="FFFFFF"/>
              </a:buClr>
              <a:buSzPts val="3000"/>
              <a:buFont typeface="Calibri"/>
              <a:buChar char="●"/>
            </a:pPr>
            <a:r>
              <a:rPr lang="en-US" sz="3000">
                <a:solidFill>
                  <a:srgbClr val="FFFFFF"/>
                </a:solidFill>
                <a:latin typeface="Calibri"/>
                <a:ea typeface="Calibri"/>
                <a:cs typeface="Calibri"/>
                <a:sym typeface="Calibri"/>
              </a:rPr>
              <a:t>LibGuide</a:t>
            </a:r>
            <a:endParaRPr sz="3000">
              <a:solidFill>
                <a:srgbClr val="FFFFFF"/>
              </a:solidFill>
              <a:latin typeface="Calibri"/>
              <a:ea typeface="Calibri"/>
              <a:cs typeface="Calibri"/>
              <a:sym typeface="Calibri"/>
            </a:endParaRPr>
          </a:p>
          <a:p>
            <a:pPr marL="914400" marR="0" lvl="1" indent="-419100" algn="l" rtl="0">
              <a:lnSpc>
                <a:spcPct val="100000"/>
              </a:lnSpc>
              <a:spcBef>
                <a:spcPts val="0"/>
              </a:spcBef>
              <a:spcAft>
                <a:spcPts val="0"/>
              </a:spcAft>
              <a:buClr>
                <a:srgbClr val="FFFFFF"/>
              </a:buClr>
              <a:buSzPts val="3000"/>
              <a:buChar char="○"/>
            </a:pPr>
            <a:r>
              <a:rPr lang="en-US" sz="2500">
                <a:solidFill>
                  <a:srgbClr val="FFFFFF"/>
                </a:solidFill>
                <a:latin typeface="Calibri"/>
                <a:ea typeface="Calibri"/>
                <a:cs typeface="Calibri"/>
                <a:sym typeface="Calibri"/>
              </a:rPr>
              <a:t>http://guides.lib.ucr.edu/engfac</a:t>
            </a:r>
            <a:endParaRPr sz="2500">
              <a:solidFill>
                <a:srgbClr val="FFFFFF"/>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AF54B18-1E70-D449-A3EC-9239163ED0CD}"/>
              </a:ext>
            </a:extLst>
          </p:cNvPr>
          <p:cNvGrpSpPr/>
          <p:nvPr/>
        </p:nvGrpSpPr>
        <p:grpSpPr>
          <a:xfrm>
            <a:off x="-18411" y="-6137"/>
            <a:ext cx="12212457" cy="6873342"/>
            <a:chOff x="-18411" y="-6137"/>
            <a:chExt cx="12212457" cy="6873342"/>
          </a:xfrm>
        </p:grpSpPr>
        <p:sp>
          <p:nvSpPr>
            <p:cNvPr id="10" name="Freeform 9">
              <a:extLst>
                <a:ext uri="{FF2B5EF4-FFF2-40B4-BE49-F238E27FC236}">
                  <a16:creationId xmlns:a16="http://schemas.microsoft.com/office/drawing/2014/main" id="{477FB2E0-C8C5-B54F-999D-475D5623CDDB}"/>
                </a:ext>
              </a:extLst>
            </p:cNvPr>
            <p:cNvSpPr/>
            <p:nvPr/>
          </p:nvSpPr>
          <p:spPr>
            <a:xfrm>
              <a:off x="-18411" y="3031635"/>
              <a:ext cx="12212457" cy="3835570"/>
            </a:xfrm>
            <a:custGeom>
              <a:avLst/>
              <a:gdLst>
                <a:gd name="connsiteX0" fmla="*/ 0 w 12212457"/>
                <a:gd name="connsiteY0" fmla="*/ 2718652 h 3835570"/>
                <a:gd name="connsiteX1" fmla="*/ 0 w 12212457"/>
                <a:gd name="connsiteY1" fmla="*/ 3835570 h 3835570"/>
                <a:gd name="connsiteX2" fmla="*/ 153423 w 12212457"/>
                <a:gd name="connsiteY2" fmla="*/ 3835570 h 3835570"/>
                <a:gd name="connsiteX3" fmla="*/ 5443442 w 12212457"/>
                <a:gd name="connsiteY3" fmla="*/ 3835570 h 3835570"/>
                <a:gd name="connsiteX4" fmla="*/ 12212457 w 12212457"/>
                <a:gd name="connsiteY4" fmla="*/ 619828 h 3835570"/>
                <a:gd name="connsiteX5" fmla="*/ 12212457 w 12212457"/>
                <a:gd name="connsiteY5" fmla="*/ 0 h 3835570"/>
                <a:gd name="connsiteX6" fmla="*/ 0 w 12212457"/>
                <a:gd name="connsiteY6" fmla="*/ 2718652 h 383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457" h="3835570">
                  <a:moveTo>
                    <a:pt x="0" y="2718652"/>
                  </a:moveTo>
                  <a:lnTo>
                    <a:pt x="0" y="3835570"/>
                  </a:lnTo>
                  <a:lnTo>
                    <a:pt x="153423" y="3835570"/>
                  </a:lnTo>
                  <a:lnTo>
                    <a:pt x="5443442" y="3835570"/>
                  </a:lnTo>
                  <a:lnTo>
                    <a:pt x="12212457" y="619828"/>
                  </a:lnTo>
                  <a:lnTo>
                    <a:pt x="12212457" y="0"/>
                  </a:lnTo>
                  <a:lnTo>
                    <a:pt x="0" y="2718652"/>
                  </a:lnTo>
                  <a:close/>
                </a:path>
              </a:pathLst>
            </a:custGeom>
            <a:solidFill>
              <a:srgbClr val="F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69FD79F2-2E51-0C40-96CB-189599A623FE}"/>
                </a:ext>
              </a:extLst>
            </p:cNvPr>
            <p:cNvSpPr/>
            <p:nvPr/>
          </p:nvSpPr>
          <p:spPr>
            <a:xfrm>
              <a:off x="-18411" y="-6137"/>
              <a:ext cx="12210411" cy="5842341"/>
            </a:xfrm>
            <a:custGeom>
              <a:avLst/>
              <a:gdLst>
                <a:gd name="connsiteX0" fmla="*/ 0 w 12046760"/>
                <a:gd name="connsiteY0" fmla="*/ 5842341 h 5842341"/>
                <a:gd name="connsiteX1" fmla="*/ 1460585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046760"/>
                <a:gd name="connsiteY0" fmla="*/ 5842341 h 5842341"/>
                <a:gd name="connsiteX1" fmla="*/ 12274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046760 w 12194047"/>
                <a:gd name="connsiteY3" fmla="*/ 5842341 h 5842341"/>
                <a:gd name="connsiteX4" fmla="*/ 0 w 12194047"/>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194046 w 12194047"/>
                <a:gd name="connsiteY3" fmla="*/ 3080730 h 5842341"/>
                <a:gd name="connsiteX4" fmla="*/ 0 w 12194047"/>
                <a:gd name="connsiteY4" fmla="*/ 5842341 h 584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047" h="5842341">
                  <a:moveTo>
                    <a:pt x="0" y="5842341"/>
                  </a:moveTo>
                  <a:cubicBezTo>
                    <a:pt x="4091" y="3894894"/>
                    <a:pt x="8183" y="1947447"/>
                    <a:pt x="12274" y="0"/>
                  </a:cubicBezTo>
                  <a:lnTo>
                    <a:pt x="12194047" y="6137"/>
                  </a:lnTo>
                  <a:cubicBezTo>
                    <a:pt x="12194047" y="1031001"/>
                    <a:pt x="12194046" y="2055866"/>
                    <a:pt x="12194046" y="3080730"/>
                  </a:cubicBezTo>
                  <a:lnTo>
                    <a:pt x="0" y="5842341"/>
                  </a:lnTo>
                  <a:close/>
                </a:path>
              </a:pathLst>
            </a:cu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 name="TextBox 10">
            <a:extLst>
              <a:ext uri="{FF2B5EF4-FFF2-40B4-BE49-F238E27FC236}">
                <a16:creationId xmlns:a16="http://schemas.microsoft.com/office/drawing/2014/main" id="{1B92A8F9-FF41-8F44-BF9E-797DE5FBF7A6}"/>
              </a:ext>
            </a:extLst>
          </p:cNvPr>
          <p:cNvSpPr txBox="1"/>
          <p:nvPr/>
        </p:nvSpPr>
        <p:spPr>
          <a:xfrm>
            <a:off x="617552" y="833392"/>
            <a:ext cx="9042264" cy="1836400"/>
          </a:xfrm>
          <a:prstGeom prst="rect">
            <a:avLst/>
          </a:prstGeom>
          <a:noFill/>
        </p:spPr>
        <p:txBody>
          <a:bodyPr wrap="square" lIns="0" tIns="91440" rIns="0" bIns="0" rtlCol="0">
            <a:spAutoFit/>
          </a:bodyPr>
          <a:lstStyle/>
          <a:p>
            <a:pPr>
              <a:lnSpc>
                <a:spcPts val="6820"/>
              </a:lnSpc>
            </a:pPr>
            <a:r>
              <a:rPr lang="en-US" sz="6000" b="1" spc="-150" dirty="0">
                <a:solidFill>
                  <a:schemeClr val="bg1"/>
                </a:solidFill>
                <a:latin typeface="Arial" panose="020B0604020202020204" pitchFamily="34" charset="0"/>
                <a:ea typeface="Fira Sans Medium" panose="020B0503050000020004" pitchFamily="34" charset="0"/>
                <a:cs typeface="Arial" panose="020B0604020202020204" pitchFamily="34" charset="0"/>
              </a:rPr>
              <a:t>Finance and Business Operations</a:t>
            </a:r>
          </a:p>
        </p:txBody>
      </p:sp>
      <p:sp>
        <p:nvSpPr>
          <p:cNvPr id="13" name="TextBox 12">
            <a:extLst>
              <a:ext uri="{FF2B5EF4-FFF2-40B4-BE49-F238E27FC236}">
                <a16:creationId xmlns:a16="http://schemas.microsoft.com/office/drawing/2014/main" id="{508FD533-CF81-2F46-A1CA-7D15D717BFB2}"/>
              </a:ext>
            </a:extLst>
          </p:cNvPr>
          <p:cNvSpPr txBox="1"/>
          <p:nvPr/>
        </p:nvSpPr>
        <p:spPr>
          <a:xfrm>
            <a:off x="617551" y="2838735"/>
            <a:ext cx="4538133" cy="707886"/>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New Faculty Orientation</a:t>
            </a:r>
          </a:p>
          <a:p>
            <a:r>
              <a:rPr lang="en-US" sz="2000" dirty="0">
                <a:solidFill>
                  <a:schemeClr val="bg1"/>
                </a:solidFill>
                <a:latin typeface="Arial" panose="020B0604020202020204" pitchFamily="34" charset="0"/>
                <a:cs typeface="Arial" panose="020B0604020202020204" pitchFamily="34" charset="0"/>
              </a:rPr>
              <a:t>September 28, 2022</a:t>
            </a:r>
          </a:p>
        </p:txBody>
      </p:sp>
      <p:pic>
        <p:nvPicPr>
          <p:cNvPr id="3" name="Picture 2">
            <a:extLst>
              <a:ext uri="{FF2B5EF4-FFF2-40B4-BE49-F238E27FC236}">
                <a16:creationId xmlns:a16="http://schemas.microsoft.com/office/drawing/2014/main" id="{436A69A4-42AE-5D7B-176B-F99CE34D9A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63911" y="6164782"/>
            <a:ext cx="2006506" cy="582534"/>
          </a:xfrm>
          <a:prstGeom prst="rect">
            <a:avLst/>
          </a:prstGeom>
        </p:spPr>
      </p:pic>
    </p:spTree>
    <p:extLst>
      <p:ext uri="{BB962C8B-B14F-4D97-AF65-F5344CB8AC3E}">
        <p14:creationId xmlns:p14="http://schemas.microsoft.com/office/powerpoint/2010/main" val="692387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76FFA79-6D24-E049-BCE9-429F0B3C5BAA}"/>
              </a:ext>
            </a:extLst>
          </p:cNvPr>
          <p:cNvSpPr txBox="1"/>
          <p:nvPr/>
        </p:nvSpPr>
        <p:spPr>
          <a:xfrm>
            <a:off x="597575" y="755683"/>
            <a:ext cx="10991353" cy="492443"/>
          </a:xfrm>
          <a:prstGeom prst="rect">
            <a:avLst/>
          </a:prstGeom>
          <a:noFill/>
        </p:spPr>
        <p:txBody>
          <a:bodyPr wrap="square" lIns="0" tIns="0" rIns="0" bIns="0" rtlCol="0">
            <a:spAutoFit/>
          </a:bodyPr>
          <a:lstStyle/>
          <a:p>
            <a:pPr algn="ctr"/>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Meet the Team</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pic>
        <p:nvPicPr>
          <p:cNvPr id="36" name="Graphic 35">
            <a:extLst>
              <a:ext uri="{FF2B5EF4-FFF2-40B4-BE49-F238E27FC236}">
                <a16:creationId xmlns:a16="http://schemas.microsoft.com/office/drawing/2014/main" id="{4957CD52-FB4A-FC4D-AF18-BB9DA62AC7A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52779" y="571733"/>
            <a:ext cx="280946" cy="128525"/>
          </a:xfrm>
          <a:prstGeom prst="rect">
            <a:avLst/>
          </a:prstGeom>
        </p:spPr>
      </p:pic>
      <p:grpSp>
        <p:nvGrpSpPr>
          <p:cNvPr id="17" name="Group 16">
            <a:extLst>
              <a:ext uri="{FF2B5EF4-FFF2-40B4-BE49-F238E27FC236}">
                <a16:creationId xmlns:a16="http://schemas.microsoft.com/office/drawing/2014/main" id="{1288FC3F-DB7C-E5FF-89BB-07CE92CA76AE}"/>
              </a:ext>
            </a:extLst>
          </p:cNvPr>
          <p:cNvGrpSpPr/>
          <p:nvPr/>
        </p:nvGrpSpPr>
        <p:grpSpPr>
          <a:xfrm>
            <a:off x="609599" y="3549759"/>
            <a:ext cx="2419874" cy="713456"/>
            <a:chOff x="609599" y="3403455"/>
            <a:chExt cx="2419874" cy="713456"/>
          </a:xfrm>
        </p:grpSpPr>
        <p:sp>
          <p:nvSpPr>
            <p:cNvPr id="4" name="TextBox 3">
              <a:extLst>
                <a:ext uri="{FF2B5EF4-FFF2-40B4-BE49-F238E27FC236}">
                  <a16:creationId xmlns:a16="http://schemas.microsoft.com/office/drawing/2014/main" id="{BA8A1CEA-6C88-E390-A95E-07FC740584F0}"/>
                </a:ext>
              </a:extLst>
            </p:cNvPr>
            <p:cNvSpPr txBox="1"/>
            <p:nvPr/>
          </p:nvSpPr>
          <p:spPr>
            <a:xfrm>
              <a:off x="609599" y="3501358"/>
              <a:ext cx="2419874" cy="615553"/>
            </a:xfrm>
            <a:prstGeom prst="rect">
              <a:avLst/>
            </a:prstGeom>
            <a:noFill/>
          </p:spPr>
          <p:txBody>
            <a:bodyPr wrap="square" lIns="0" tIns="0" rIns="0" bIns="0" rtlCol="0">
              <a:spAutoFit/>
            </a:bodyPr>
            <a:lstStyle/>
            <a:p>
              <a:pPr algn="ctr"/>
              <a:r>
                <a:rPr lang="en-US" sz="1600" b="1" dirty="0">
                  <a:solidFill>
                    <a:srgbClr val="003DA5"/>
                  </a:solidFill>
                  <a:latin typeface="Arial" panose="020B0604020202020204" pitchFamily="34" charset="0"/>
                  <a:ea typeface="Fira Sans" panose="020B0503050000020004" pitchFamily="34" charset="0"/>
                  <a:cs typeface="Arial" panose="020B0604020202020204" pitchFamily="34" charset="0"/>
                </a:rPr>
                <a:t>Alissa Rackstraw</a:t>
              </a:r>
            </a:p>
            <a:p>
              <a:pPr algn="ctr"/>
              <a:r>
                <a:rPr lang="en-US" sz="1200" dirty="0">
                  <a:latin typeface="Arial" panose="020B0604020202020204" pitchFamily="34" charset="0"/>
                  <a:ea typeface="Fira Sans Book" panose="020B0503050000020004" pitchFamily="34" charset="0"/>
                  <a:cs typeface="Arial" panose="020B0604020202020204" pitchFamily="34" charset="0"/>
                </a:rPr>
                <a:t>Assistant Dean/CFAO, Finance and Administration</a:t>
              </a:r>
            </a:p>
          </p:txBody>
        </p:sp>
        <p:cxnSp>
          <p:nvCxnSpPr>
            <p:cNvPr id="5" name="Straight Connector 4">
              <a:extLst>
                <a:ext uri="{FF2B5EF4-FFF2-40B4-BE49-F238E27FC236}">
                  <a16:creationId xmlns:a16="http://schemas.microsoft.com/office/drawing/2014/main" id="{F270914F-41B1-F4A1-67DB-521720815CE0}"/>
                </a:ext>
              </a:extLst>
            </p:cNvPr>
            <p:cNvCxnSpPr>
              <a:cxnSpLocks/>
            </p:cNvCxnSpPr>
            <p:nvPr/>
          </p:nvCxnSpPr>
          <p:spPr>
            <a:xfrm>
              <a:off x="812649" y="3403455"/>
              <a:ext cx="2101030"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2726F051-4761-3156-04CC-60C234706A5F}"/>
              </a:ext>
            </a:extLst>
          </p:cNvPr>
          <p:cNvSpPr txBox="1"/>
          <p:nvPr/>
        </p:nvSpPr>
        <p:spPr>
          <a:xfrm>
            <a:off x="685679" y="6159071"/>
            <a:ext cx="2419874" cy="615553"/>
          </a:xfrm>
          <a:prstGeom prst="rect">
            <a:avLst/>
          </a:prstGeom>
          <a:noFill/>
        </p:spPr>
        <p:txBody>
          <a:bodyPr wrap="square" lIns="0" tIns="0" rIns="0" bIns="0" rtlCol="0">
            <a:spAutoFit/>
          </a:bodyPr>
          <a:lstStyle/>
          <a:p>
            <a:pPr algn="ctr"/>
            <a:r>
              <a:rPr lang="en-US" sz="1600" b="1" dirty="0">
                <a:solidFill>
                  <a:srgbClr val="003DA5"/>
                </a:solidFill>
                <a:latin typeface="Arial" panose="020B0604020202020204" pitchFamily="34" charset="0"/>
                <a:ea typeface="Fira Sans" panose="020B0503050000020004" pitchFamily="34" charset="0"/>
                <a:cs typeface="Arial" panose="020B0604020202020204" pitchFamily="34" charset="0"/>
              </a:rPr>
              <a:t>Katie </a:t>
            </a:r>
            <a:r>
              <a:rPr lang="en-US" sz="1600" b="1" dirty="0" err="1">
                <a:solidFill>
                  <a:srgbClr val="003DA5"/>
                </a:solidFill>
                <a:latin typeface="Arial" panose="020B0604020202020204" pitchFamily="34" charset="0"/>
                <a:ea typeface="Fira Sans" panose="020B0503050000020004" pitchFamily="34" charset="0"/>
                <a:cs typeface="Arial" panose="020B0604020202020204" pitchFamily="34" charset="0"/>
              </a:rPr>
              <a:t>Meumann</a:t>
            </a:r>
            <a:endParaRPr lang="en-US" sz="1600" b="1" dirty="0">
              <a:solidFill>
                <a:srgbClr val="003DA5"/>
              </a:solidFill>
              <a:latin typeface="Arial" panose="020B0604020202020204" pitchFamily="34" charset="0"/>
              <a:ea typeface="Fira Sans" panose="020B0503050000020004" pitchFamily="34" charset="0"/>
              <a:cs typeface="Arial" panose="020B0604020202020204" pitchFamily="34" charset="0"/>
            </a:endParaRPr>
          </a:p>
          <a:p>
            <a:pPr algn="ctr"/>
            <a:r>
              <a:rPr lang="en-US" sz="1200" dirty="0">
                <a:latin typeface="Arial" panose="020B0604020202020204" pitchFamily="34" charset="0"/>
                <a:ea typeface="Fira Sans Book" panose="020B0503050000020004" pitchFamily="34" charset="0"/>
                <a:cs typeface="Arial" panose="020B0604020202020204" pitchFamily="34" charset="0"/>
              </a:rPr>
              <a:t>Director, Financial and Business Operations</a:t>
            </a:r>
            <a:endParaRPr lang="en-US" sz="1400" b="1" dirty="0">
              <a:solidFill>
                <a:srgbClr val="003DA5"/>
              </a:solidFill>
              <a:latin typeface="Arial" panose="020B0604020202020204" pitchFamily="34" charset="0"/>
              <a:ea typeface="Fira Sans Book" panose="020B0503050000020004" pitchFamily="34" charset="0"/>
              <a:cs typeface="Arial" panose="020B0604020202020204" pitchFamily="34" charset="0"/>
            </a:endParaRPr>
          </a:p>
        </p:txBody>
      </p:sp>
      <p:pic>
        <p:nvPicPr>
          <p:cNvPr id="3" name="Picture 2">
            <a:extLst>
              <a:ext uri="{FF2B5EF4-FFF2-40B4-BE49-F238E27FC236}">
                <a16:creationId xmlns:a16="http://schemas.microsoft.com/office/drawing/2014/main" id="{E6CA6398-B199-517B-EA70-D3748525A6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7073"/>
          <a:stretch/>
        </p:blipFill>
        <p:spPr>
          <a:xfrm>
            <a:off x="1115746" y="1884124"/>
            <a:ext cx="1559739" cy="1576833"/>
          </a:xfrm>
          <a:prstGeom prst="ellipse">
            <a:avLst/>
          </a:prstGeom>
        </p:spPr>
      </p:pic>
      <p:pic>
        <p:nvPicPr>
          <p:cNvPr id="6" name="Picture 5">
            <a:extLst>
              <a:ext uri="{FF2B5EF4-FFF2-40B4-BE49-F238E27FC236}">
                <a16:creationId xmlns:a16="http://schemas.microsoft.com/office/drawing/2014/main" id="{6E14F075-56B9-646F-4D0B-2E25D95B6E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7577" y="4303616"/>
            <a:ext cx="1567019" cy="1738584"/>
          </a:xfrm>
          <a:prstGeom prst="ellipse">
            <a:avLst/>
          </a:prstGeom>
        </p:spPr>
      </p:pic>
      <p:sp>
        <p:nvSpPr>
          <p:cNvPr id="7" name="TextBox 6">
            <a:extLst>
              <a:ext uri="{FF2B5EF4-FFF2-40B4-BE49-F238E27FC236}">
                <a16:creationId xmlns:a16="http://schemas.microsoft.com/office/drawing/2014/main" id="{65925176-9C87-8033-537B-B071584B350B}"/>
              </a:ext>
            </a:extLst>
          </p:cNvPr>
          <p:cNvSpPr txBox="1"/>
          <p:nvPr/>
        </p:nvSpPr>
        <p:spPr>
          <a:xfrm>
            <a:off x="653226" y="1477543"/>
            <a:ext cx="2419875" cy="307777"/>
          </a:xfrm>
          <a:prstGeom prst="rect">
            <a:avLst/>
          </a:prstGeom>
          <a:noFill/>
        </p:spPr>
        <p:txBody>
          <a:bodyPr wrap="square" lIns="0" tIns="0" rIns="0" bIns="0" rtlCol="0">
            <a:spAutoFit/>
          </a:bodyPr>
          <a:lstStyle/>
          <a:p>
            <a:pPr algn="ctr"/>
            <a:r>
              <a:rPr lang="en-US" sz="2000" b="1" dirty="0">
                <a:solidFill>
                  <a:srgbClr val="003DA5"/>
                </a:solidFill>
                <a:latin typeface="Arial" panose="020B0604020202020204" pitchFamily="34" charset="0"/>
                <a:ea typeface="Fira Sans Medium" panose="020B0503050000020004" pitchFamily="34" charset="0"/>
                <a:cs typeface="Arial" panose="020B0604020202020204" pitchFamily="34" charset="0"/>
              </a:rPr>
              <a:t>Dean’s Office</a:t>
            </a:r>
            <a:endParaRPr lang="en-US" sz="20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6C2DF50B-1FDF-941F-FFC9-2AEF73D08DC9}"/>
              </a:ext>
            </a:extLst>
          </p:cNvPr>
          <p:cNvCxnSpPr>
            <a:cxnSpLocks/>
          </p:cNvCxnSpPr>
          <p:nvPr/>
        </p:nvCxnSpPr>
        <p:spPr>
          <a:xfrm>
            <a:off x="845101" y="6108757"/>
            <a:ext cx="2101030"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BF5B565-D49E-A0A0-B119-2C6A637A3D64}"/>
              </a:ext>
            </a:extLst>
          </p:cNvPr>
          <p:cNvSpPr txBox="1"/>
          <p:nvPr/>
        </p:nvSpPr>
        <p:spPr>
          <a:xfrm>
            <a:off x="4858090" y="1477543"/>
            <a:ext cx="6689286" cy="307777"/>
          </a:xfrm>
          <a:prstGeom prst="rect">
            <a:avLst/>
          </a:prstGeom>
          <a:noFill/>
        </p:spPr>
        <p:txBody>
          <a:bodyPr wrap="square" lIns="0" tIns="0" rIns="0" bIns="0" rtlCol="0">
            <a:spAutoFit/>
          </a:bodyPr>
          <a:lstStyle/>
          <a:p>
            <a:pPr algn="ctr"/>
            <a:r>
              <a:rPr lang="en-US" sz="2000" b="1" dirty="0">
                <a:solidFill>
                  <a:srgbClr val="003DA5"/>
                </a:solidFill>
                <a:latin typeface="Arial" panose="020B0604020202020204" pitchFamily="34" charset="0"/>
                <a:ea typeface="Fira Sans Medium" panose="020B0503050000020004" pitchFamily="34" charset="0"/>
                <a:cs typeface="Arial" panose="020B0604020202020204" pitchFamily="34" charset="0"/>
              </a:rPr>
              <a:t>Department Financial &amp; Administrative Officers (FAO)</a:t>
            </a:r>
            <a:endParaRPr lang="en-US" sz="20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5239D36B-629B-2E03-B1A3-C0FCCC1D76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6356" b="10925"/>
          <a:stretch/>
        </p:blipFill>
        <p:spPr>
          <a:xfrm>
            <a:off x="5269567" y="1846980"/>
            <a:ext cx="1709902" cy="1582020"/>
          </a:xfrm>
          <a:prstGeom prst="ellipse">
            <a:avLst/>
          </a:prstGeom>
        </p:spPr>
      </p:pic>
      <p:cxnSp>
        <p:nvCxnSpPr>
          <p:cNvPr id="22" name="Straight Connector 21">
            <a:extLst>
              <a:ext uri="{FF2B5EF4-FFF2-40B4-BE49-F238E27FC236}">
                <a16:creationId xmlns:a16="http://schemas.microsoft.com/office/drawing/2014/main" id="{50262A16-B811-44DF-E393-F28020E8E4E4}"/>
              </a:ext>
            </a:extLst>
          </p:cNvPr>
          <p:cNvCxnSpPr>
            <a:cxnSpLocks/>
          </p:cNvCxnSpPr>
          <p:nvPr/>
        </p:nvCxnSpPr>
        <p:spPr>
          <a:xfrm flipV="1">
            <a:off x="3922750" y="1477543"/>
            <a:ext cx="8826" cy="4853838"/>
          </a:xfrm>
          <a:prstGeom prst="line">
            <a:avLst/>
          </a:prstGeom>
          <a:ln w="19050">
            <a:solidFill>
              <a:srgbClr val="003DA5"/>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ACD3BA69-90C7-B7D3-56D4-D4A2D243EB9A}"/>
              </a:ext>
            </a:extLst>
          </p:cNvPr>
          <p:cNvGrpSpPr/>
          <p:nvPr/>
        </p:nvGrpSpPr>
        <p:grpSpPr>
          <a:xfrm>
            <a:off x="4797367" y="3540615"/>
            <a:ext cx="2694302" cy="713456"/>
            <a:chOff x="499871" y="3403455"/>
            <a:chExt cx="2694302" cy="713456"/>
          </a:xfrm>
        </p:grpSpPr>
        <p:sp>
          <p:nvSpPr>
            <p:cNvPr id="27" name="TextBox 26">
              <a:extLst>
                <a:ext uri="{FF2B5EF4-FFF2-40B4-BE49-F238E27FC236}">
                  <a16:creationId xmlns:a16="http://schemas.microsoft.com/office/drawing/2014/main" id="{5E1A2620-9DE9-1CDB-D0B0-EA7F4D881EE7}"/>
                </a:ext>
              </a:extLst>
            </p:cNvPr>
            <p:cNvSpPr txBox="1"/>
            <p:nvPr/>
          </p:nvSpPr>
          <p:spPr>
            <a:xfrm>
              <a:off x="499871" y="3501358"/>
              <a:ext cx="2694302" cy="615553"/>
            </a:xfrm>
            <a:prstGeom prst="rect">
              <a:avLst/>
            </a:prstGeom>
            <a:noFill/>
          </p:spPr>
          <p:txBody>
            <a:bodyPr wrap="square" lIns="0" tIns="0" rIns="0" bIns="0" rtlCol="0">
              <a:spAutoFit/>
            </a:bodyPr>
            <a:lstStyle/>
            <a:p>
              <a:pPr algn="ctr"/>
              <a:r>
                <a:rPr lang="en-US" sz="1600" b="1" dirty="0">
                  <a:solidFill>
                    <a:srgbClr val="003DA5"/>
                  </a:solidFill>
                  <a:latin typeface="Arial" panose="020B0604020202020204" pitchFamily="34" charset="0"/>
                  <a:ea typeface="Fira Sans" panose="020B0503050000020004" pitchFamily="34" charset="0"/>
                  <a:cs typeface="Arial" panose="020B0604020202020204" pitchFamily="34" charset="0"/>
                </a:rPr>
                <a:t>Robert Godoy</a:t>
              </a:r>
            </a:p>
            <a:p>
              <a:pPr algn="ctr"/>
              <a:r>
                <a:rPr lang="en-US" sz="1200" dirty="0">
                  <a:latin typeface="Arial" panose="020B0604020202020204" pitchFamily="34" charset="0"/>
                  <a:ea typeface="Fira Sans Book" panose="020B0503050000020004" pitchFamily="34" charset="0"/>
                  <a:cs typeface="Arial" panose="020B0604020202020204" pitchFamily="34" charset="0"/>
                </a:rPr>
                <a:t>Bioengineering &amp; Chemical/Environmental Engineering</a:t>
              </a:r>
            </a:p>
          </p:txBody>
        </p:sp>
        <p:cxnSp>
          <p:nvCxnSpPr>
            <p:cNvPr id="28" name="Straight Connector 27">
              <a:extLst>
                <a:ext uri="{FF2B5EF4-FFF2-40B4-BE49-F238E27FC236}">
                  <a16:creationId xmlns:a16="http://schemas.microsoft.com/office/drawing/2014/main" id="{CD2118B1-1BD2-5C2B-9860-5AC514C602CC}"/>
                </a:ext>
              </a:extLst>
            </p:cNvPr>
            <p:cNvCxnSpPr>
              <a:cxnSpLocks/>
            </p:cNvCxnSpPr>
            <p:nvPr/>
          </p:nvCxnSpPr>
          <p:spPr>
            <a:xfrm>
              <a:off x="812649" y="3403455"/>
              <a:ext cx="2101030"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EA9EF1D7-ED6C-EE38-ACC8-DBE86D5B3CDE}"/>
              </a:ext>
            </a:extLst>
          </p:cNvPr>
          <p:cNvGrpSpPr/>
          <p:nvPr/>
        </p:nvGrpSpPr>
        <p:grpSpPr>
          <a:xfrm>
            <a:off x="8358094" y="3544001"/>
            <a:ext cx="2694302" cy="713456"/>
            <a:chOff x="499871" y="3403455"/>
            <a:chExt cx="2694302" cy="713456"/>
          </a:xfrm>
        </p:grpSpPr>
        <p:sp>
          <p:nvSpPr>
            <p:cNvPr id="30" name="TextBox 29">
              <a:extLst>
                <a:ext uri="{FF2B5EF4-FFF2-40B4-BE49-F238E27FC236}">
                  <a16:creationId xmlns:a16="http://schemas.microsoft.com/office/drawing/2014/main" id="{93447AEA-4853-34E6-78EA-3D5E44AF270C}"/>
                </a:ext>
              </a:extLst>
            </p:cNvPr>
            <p:cNvSpPr txBox="1"/>
            <p:nvPr/>
          </p:nvSpPr>
          <p:spPr>
            <a:xfrm>
              <a:off x="499871" y="3501358"/>
              <a:ext cx="2694302" cy="615553"/>
            </a:xfrm>
            <a:prstGeom prst="rect">
              <a:avLst/>
            </a:prstGeom>
            <a:noFill/>
          </p:spPr>
          <p:txBody>
            <a:bodyPr wrap="square" lIns="0" tIns="0" rIns="0" bIns="0" rtlCol="0">
              <a:spAutoFit/>
            </a:bodyPr>
            <a:lstStyle/>
            <a:p>
              <a:pPr algn="ctr"/>
              <a:r>
                <a:rPr lang="en-US" sz="1600" b="1" dirty="0">
                  <a:solidFill>
                    <a:srgbClr val="003DA5"/>
                  </a:solidFill>
                  <a:latin typeface="Arial" panose="020B0604020202020204" pitchFamily="34" charset="0"/>
                  <a:ea typeface="Fira Sans" panose="020B0503050000020004" pitchFamily="34" charset="0"/>
                  <a:cs typeface="Arial" panose="020B0604020202020204" pitchFamily="34" charset="0"/>
                </a:rPr>
                <a:t>Grace </a:t>
              </a:r>
              <a:r>
                <a:rPr lang="en-US" sz="1600" b="1" dirty="0" err="1">
                  <a:solidFill>
                    <a:srgbClr val="003DA5"/>
                  </a:solidFill>
                  <a:latin typeface="Arial" panose="020B0604020202020204" pitchFamily="34" charset="0"/>
                  <a:ea typeface="Fira Sans" panose="020B0503050000020004" pitchFamily="34" charset="0"/>
                  <a:cs typeface="Arial" panose="020B0604020202020204" pitchFamily="34" charset="0"/>
                </a:rPr>
                <a:t>Caslavka</a:t>
              </a:r>
              <a:endParaRPr lang="en-US" sz="1600" b="1" dirty="0">
                <a:solidFill>
                  <a:srgbClr val="003DA5"/>
                </a:solidFill>
                <a:latin typeface="Arial" panose="020B0604020202020204" pitchFamily="34" charset="0"/>
                <a:ea typeface="Fira Sans" panose="020B0503050000020004" pitchFamily="34" charset="0"/>
                <a:cs typeface="Arial" panose="020B0604020202020204" pitchFamily="34" charset="0"/>
              </a:endParaRPr>
            </a:p>
            <a:p>
              <a:pPr algn="ctr"/>
              <a:r>
                <a:rPr lang="en-US" sz="1200" dirty="0">
                  <a:latin typeface="Arial" panose="020B0604020202020204" pitchFamily="34" charset="0"/>
                  <a:ea typeface="Fira Sans Book" panose="020B0503050000020004" pitchFamily="34" charset="0"/>
                  <a:cs typeface="Arial" panose="020B0604020202020204" pitchFamily="34" charset="0"/>
                </a:rPr>
                <a:t>Computer Science and Engineering &amp; Computer Engineering Program</a:t>
              </a:r>
            </a:p>
          </p:txBody>
        </p:sp>
        <p:cxnSp>
          <p:nvCxnSpPr>
            <p:cNvPr id="31" name="Straight Connector 30">
              <a:extLst>
                <a:ext uri="{FF2B5EF4-FFF2-40B4-BE49-F238E27FC236}">
                  <a16:creationId xmlns:a16="http://schemas.microsoft.com/office/drawing/2014/main" id="{7D134A8B-9803-E42A-77DF-0963F96BA7E8}"/>
                </a:ext>
              </a:extLst>
            </p:cNvPr>
            <p:cNvCxnSpPr>
              <a:cxnSpLocks/>
            </p:cNvCxnSpPr>
            <p:nvPr/>
          </p:nvCxnSpPr>
          <p:spPr>
            <a:xfrm>
              <a:off x="812649" y="3403455"/>
              <a:ext cx="2101030"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grpSp>
      <p:pic>
        <p:nvPicPr>
          <p:cNvPr id="32" name="Picture 31">
            <a:extLst>
              <a:ext uri="{FF2B5EF4-FFF2-40B4-BE49-F238E27FC236}">
                <a16:creationId xmlns:a16="http://schemas.microsoft.com/office/drawing/2014/main" id="{5A4131BD-3A85-9600-F12C-89B5CBFE61D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46029" y="1846980"/>
            <a:ext cx="1750715" cy="1582455"/>
          </a:xfrm>
          <a:prstGeom prst="ellipse">
            <a:avLst/>
          </a:prstGeom>
        </p:spPr>
      </p:pic>
      <p:pic>
        <p:nvPicPr>
          <p:cNvPr id="33" name="Picture 32">
            <a:extLst>
              <a:ext uri="{FF2B5EF4-FFF2-40B4-BE49-F238E27FC236}">
                <a16:creationId xmlns:a16="http://schemas.microsoft.com/office/drawing/2014/main" id="{CC36599D-30F8-4EF0-AE1A-73B04A0BA4F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60467" y="4459934"/>
            <a:ext cx="1528102" cy="1521874"/>
          </a:xfrm>
          <a:prstGeom prst="ellipse">
            <a:avLst/>
          </a:prstGeom>
        </p:spPr>
      </p:pic>
      <p:grpSp>
        <p:nvGrpSpPr>
          <p:cNvPr id="34" name="Group 33">
            <a:extLst>
              <a:ext uri="{FF2B5EF4-FFF2-40B4-BE49-F238E27FC236}">
                <a16:creationId xmlns:a16="http://schemas.microsoft.com/office/drawing/2014/main" id="{4EB2E840-F848-B103-B2F9-CAACB60A8628}"/>
              </a:ext>
            </a:extLst>
          </p:cNvPr>
          <p:cNvGrpSpPr/>
          <p:nvPr/>
        </p:nvGrpSpPr>
        <p:grpSpPr>
          <a:xfrm>
            <a:off x="4797617" y="6095077"/>
            <a:ext cx="2694302" cy="713456"/>
            <a:chOff x="499871" y="3403455"/>
            <a:chExt cx="2694302" cy="713456"/>
          </a:xfrm>
        </p:grpSpPr>
        <p:sp>
          <p:nvSpPr>
            <p:cNvPr id="35" name="TextBox 34">
              <a:extLst>
                <a:ext uri="{FF2B5EF4-FFF2-40B4-BE49-F238E27FC236}">
                  <a16:creationId xmlns:a16="http://schemas.microsoft.com/office/drawing/2014/main" id="{12A4FBC5-F1E3-2112-321E-77A31A016E9B}"/>
                </a:ext>
              </a:extLst>
            </p:cNvPr>
            <p:cNvSpPr txBox="1"/>
            <p:nvPr/>
          </p:nvSpPr>
          <p:spPr>
            <a:xfrm>
              <a:off x="499871" y="3501358"/>
              <a:ext cx="2694302" cy="615553"/>
            </a:xfrm>
            <a:prstGeom prst="rect">
              <a:avLst/>
            </a:prstGeom>
            <a:noFill/>
          </p:spPr>
          <p:txBody>
            <a:bodyPr wrap="square" lIns="0" tIns="0" rIns="0" bIns="0" rtlCol="0">
              <a:spAutoFit/>
            </a:bodyPr>
            <a:lstStyle/>
            <a:p>
              <a:pPr algn="ctr"/>
              <a:r>
                <a:rPr lang="en-US" sz="1600" b="1" dirty="0">
                  <a:solidFill>
                    <a:srgbClr val="003DA5"/>
                  </a:solidFill>
                  <a:latin typeface="Arial" panose="020B0604020202020204" pitchFamily="34" charset="0"/>
                  <a:ea typeface="Fira Sans" panose="020B0503050000020004" pitchFamily="34" charset="0"/>
                  <a:cs typeface="Arial" panose="020B0604020202020204" pitchFamily="34" charset="0"/>
                </a:rPr>
                <a:t>Nicole Kramer</a:t>
              </a:r>
            </a:p>
            <a:p>
              <a:pPr algn="ctr"/>
              <a:r>
                <a:rPr lang="en-US" sz="1200" dirty="0">
                  <a:latin typeface="Arial" panose="020B0604020202020204" pitchFamily="34" charset="0"/>
                  <a:ea typeface="Fira Sans Book" panose="020B0503050000020004" pitchFamily="34" charset="0"/>
                  <a:cs typeface="Arial" panose="020B0604020202020204" pitchFamily="34" charset="0"/>
                </a:rPr>
                <a:t>Electrical and Computer Engineering &amp; Nanofabrication Facility</a:t>
              </a:r>
            </a:p>
          </p:txBody>
        </p:sp>
        <p:cxnSp>
          <p:nvCxnSpPr>
            <p:cNvPr id="37" name="Straight Connector 36">
              <a:extLst>
                <a:ext uri="{FF2B5EF4-FFF2-40B4-BE49-F238E27FC236}">
                  <a16:creationId xmlns:a16="http://schemas.microsoft.com/office/drawing/2014/main" id="{E1ECC8CE-0C98-05F2-3546-3ACF8B5A683E}"/>
                </a:ext>
              </a:extLst>
            </p:cNvPr>
            <p:cNvCxnSpPr>
              <a:cxnSpLocks/>
            </p:cNvCxnSpPr>
            <p:nvPr/>
          </p:nvCxnSpPr>
          <p:spPr>
            <a:xfrm>
              <a:off x="812649" y="3403455"/>
              <a:ext cx="2101030"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3CF95E7D-D518-96CC-C1AA-1B09BB1D25D0}"/>
              </a:ext>
            </a:extLst>
          </p:cNvPr>
          <p:cNvGrpSpPr/>
          <p:nvPr/>
        </p:nvGrpSpPr>
        <p:grpSpPr>
          <a:xfrm>
            <a:off x="8358093" y="6095077"/>
            <a:ext cx="2825721" cy="713456"/>
            <a:chOff x="499870" y="3403455"/>
            <a:chExt cx="2825721" cy="713456"/>
          </a:xfrm>
        </p:grpSpPr>
        <p:sp>
          <p:nvSpPr>
            <p:cNvPr id="39" name="TextBox 38">
              <a:extLst>
                <a:ext uri="{FF2B5EF4-FFF2-40B4-BE49-F238E27FC236}">
                  <a16:creationId xmlns:a16="http://schemas.microsoft.com/office/drawing/2014/main" id="{161790A1-C4C3-4339-2ED0-BD5A895D48CA}"/>
                </a:ext>
              </a:extLst>
            </p:cNvPr>
            <p:cNvSpPr txBox="1"/>
            <p:nvPr/>
          </p:nvSpPr>
          <p:spPr>
            <a:xfrm>
              <a:off x="499870" y="3501358"/>
              <a:ext cx="2825721" cy="615553"/>
            </a:xfrm>
            <a:prstGeom prst="rect">
              <a:avLst/>
            </a:prstGeom>
            <a:noFill/>
          </p:spPr>
          <p:txBody>
            <a:bodyPr wrap="square" lIns="0" tIns="0" rIns="0" bIns="0" rtlCol="0">
              <a:spAutoFit/>
            </a:bodyPr>
            <a:lstStyle/>
            <a:p>
              <a:pPr algn="ctr"/>
              <a:r>
                <a:rPr lang="en-US" sz="1600" b="1" dirty="0">
                  <a:solidFill>
                    <a:srgbClr val="003DA5"/>
                  </a:solidFill>
                  <a:latin typeface="Arial" panose="020B0604020202020204" pitchFamily="34" charset="0"/>
                  <a:ea typeface="Fira Sans" panose="020B0503050000020004" pitchFamily="34" charset="0"/>
                  <a:cs typeface="Arial" panose="020B0604020202020204" pitchFamily="34" charset="0"/>
                </a:rPr>
                <a:t>Malina Beatrice</a:t>
              </a:r>
            </a:p>
            <a:p>
              <a:pPr algn="ctr"/>
              <a:r>
                <a:rPr lang="en-US" sz="1200" dirty="0">
                  <a:latin typeface="Arial" panose="020B0604020202020204" pitchFamily="34" charset="0"/>
                  <a:ea typeface="Fira Sans Book" panose="020B0503050000020004" pitchFamily="34" charset="0"/>
                  <a:cs typeface="Arial" panose="020B0604020202020204" pitchFamily="34" charset="0"/>
                </a:rPr>
                <a:t>Mechanical Engineering, Material Science &amp; Engineering &amp; Masters Online</a:t>
              </a:r>
            </a:p>
          </p:txBody>
        </p:sp>
        <p:cxnSp>
          <p:nvCxnSpPr>
            <p:cNvPr id="40" name="Straight Connector 39">
              <a:extLst>
                <a:ext uri="{FF2B5EF4-FFF2-40B4-BE49-F238E27FC236}">
                  <a16:creationId xmlns:a16="http://schemas.microsoft.com/office/drawing/2014/main" id="{A2084159-95FC-51BD-6557-A40ED42FA923}"/>
                </a:ext>
              </a:extLst>
            </p:cNvPr>
            <p:cNvCxnSpPr>
              <a:cxnSpLocks/>
            </p:cNvCxnSpPr>
            <p:nvPr/>
          </p:nvCxnSpPr>
          <p:spPr>
            <a:xfrm>
              <a:off x="812649" y="3403455"/>
              <a:ext cx="2101030"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grpSp>
      <p:pic>
        <p:nvPicPr>
          <p:cNvPr id="41" name="Picture 2" descr="56D0F7590A8642259C6A91B6391E1A42">
            <a:extLst>
              <a:ext uri="{FF2B5EF4-FFF2-40B4-BE49-F238E27FC236}">
                <a16:creationId xmlns:a16="http://schemas.microsoft.com/office/drawing/2014/main" id="{074826F4-D09E-AAAC-2F73-ABC49BF0157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889465" y="4460594"/>
            <a:ext cx="1707279" cy="151871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34994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553998"/>
          </a:xfrm>
          <a:prstGeom prst="rect">
            <a:avLst/>
          </a:prstGeom>
          <a:noFill/>
        </p:spPr>
        <p:txBody>
          <a:bodyPr wrap="square" lIns="0" tIns="0" rIns="0" bIns="0" rtlCol="0">
            <a:spAutoFit/>
          </a:bodyPr>
          <a:lstStyle/>
          <a:p>
            <a:r>
              <a:rPr lang="en-US" sz="3600" b="1" dirty="0">
                <a:solidFill>
                  <a:srgbClr val="003DA5"/>
                </a:solidFill>
                <a:latin typeface="Arial" panose="020B0604020202020204" pitchFamily="34" charset="0"/>
                <a:ea typeface="Fira Sans Medium" panose="020B0503050000020004" pitchFamily="34" charset="0"/>
                <a:cs typeface="Arial" panose="020B0604020202020204" pitchFamily="34" charset="0"/>
              </a:rPr>
              <a:t>Finance and Administration</a:t>
            </a:r>
            <a:endPar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4" name="TextBox 3">
            <a:extLst>
              <a:ext uri="{FF2B5EF4-FFF2-40B4-BE49-F238E27FC236}">
                <a16:creationId xmlns:a16="http://schemas.microsoft.com/office/drawing/2014/main" id="{D1667DBC-22CE-7CA7-5983-243A77E348A5}"/>
              </a:ext>
            </a:extLst>
          </p:cNvPr>
          <p:cNvSpPr txBox="1"/>
          <p:nvPr/>
        </p:nvSpPr>
        <p:spPr>
          <a:xfrm>
            <a:off x="621792" y="1630543"/>
            <a:ext cx="6352032" cy="3809504"/>
          </a:xfrm>
          <a:prstGeom prst="rect">
            <a:avLst/>
          </a:prstGeom>
          <a:noFill/>
        </p:spPr>
        <p:txBody>
          <a:bodyPr wrap="square" lIns="0" tIns="0" rIns="0" bIns="0" rtlCol="0">
            <a:spAutoFit/>
          </a:bodyPr>
          <a:lstStyle/>
          <a:p>
            <a:pPr marL="457200" indent="-457200">
              <a:lnSpc>
                <a:spcPct val="150000"/>
              </a:lnSpc>
              <a:buFont typeface="Arial" panose="020B0604020202020204" pitchFamily="34" charset="0"/>
              <a:buChar char="•"/>
            </a:pPr>
            <a:r>
              <a:rPr lang="en-US" sz="2400" b="1" dirty="0">
                <a:solidFill>
                  <a:srgbClr val="003DA5"/>
                </a:solidFill>
                <a:latin typeface="Arial" panose="020B0604020202020204" pitchFamily="34" charset="0"/>
                <a:cs typeface="Arial" panose="020B0604020202020204" pitchFamily="34" charset="0"/>
              </a:rPr>
              <a:t>Financial and Budgetary Support</a:t>
            </a:r>
          </a:p>
          <a:p>
            <a:pPr marL="457200" indent="-457200">
              <a:lnSpc>
                <a:spcPct val="150000"/>
              </a:lnSpc>
              <a:buFont typeface="Arial" panose="020B0604020202020204" pitchFamily="34" charset="0"/>
              <a:buChar char="•"/>
            </a:pPr>
            <a:r>
              <a:rPr lang="en-US" sz="2400" b="1" dirty="0">
                <a:solidFill>
                  <a:srgbClr val="003DA5"/>
                </a:solidFill>
                <a:latin typeface="Arial" panose="020B0604020202020204" pitchFamily="34" charset="0"/>
                <a:cs typeface="Arial" panose="020B0604020202020204" pitchFamily="34" charset="0"/>
              </a:rPr>
              <a:t>Post Award Administration </a:t>
            </a:r>
          </a:p>
          <a:p>
            <a:pPr marL="457200" indent="-457200">
              <a:lnSpc>
                <a:spcPct val="150000"/>
              </a:lnSpc>
              <a:buFont typeface="Arial" panose="020B0604020202020204" pitchFamily="34" charset="0"/>
              <a:buChar char="•"/>
            </a:pPr>
            <a:r>
              <a:rPr lang="en-US" sz="2400" b="1" dirty="0">
                <a:solidFill>
                  <a:srgbClr val="003DA5"/>
                </a:solidFill>
                <a:latin typeface="Arial" panose="020B0604020202020204" pitchFamily="34" charset="0"/>
                <a:cs typeface="Arial" panose="020B0604020202020204" pitchFamily="34" charset="0"/>
              </a:rPr>
              <a:t>Purchasing/Procurement  </a:t>
            </a:r>
          </a:p>
          <a:p>
            <a:pPr marL="457200" indent="-457200">
              <a:lnSpc>
                <a:spcPct val="150000"/>
              </a:lnSpc>
              <a:buFont typeface="Arial" panose="020B0604020202020204" pitchFamily="34" charset="0"/>
              <a:buChar char="•"/>
            </a:pPr>
            <a:r>
              <a:rPr lang="en-US" sz="2400" b="1" dirty="0">
                <a:solidFill>
                  <a:srgbClr val="003DA5"/>
                </a:solidFill>
                <a:latin typeface="Arial" panose="020B0604020202020204" pitchFamily="34" charset="0"/>
                <a:cs typeface="Arial" panose="020B0604020202020204" pitchFamily="34" charset="0"/>
              </a:rPr>
              <a:t>Faculty Reimbursements</a:t>
            </a:r>
          </a:p>
          <a:p>
            <a:pPr marL="457200" indent="-457200">
              <a:lnSpc>
                <a:spcPct val="150000"/>
              </a:lnSpc>
              <a:buFont typeface="Arial" panose="020B0604020202020204" pitchFamily="34" charset="0"/>
              <a:buChar char="•"/>
            </a:pPr>
            <a:r>
              <a:rPr lang="en-US" sz="2400" b="1" dirty="0">
                <a:solidFill>
                  <a:srgbClr val="003DA5"/>
                </a:solidFill>
                <a:latin typeface="Arial" panose="020B0604020202020204" pitchFamily="34" charset="0"/>
                <a:cs typeface="Arial" panose="020B0604020202020204" pitchFamily="34" charset="0"/>
              </a:rPr>
              <a:t>Travel Administration </a:t>
            </a:r>
          </a:p>
          <a:p>
            <a:pPr marL="457200" indent="-457200">
              <a:lnSpc>
                <a:spcPct val="150000"/>
              </a:lnSpc>
              <a:buFont typeface="Arial" panose="020B0604020202020204" pitchFamily="34" charset="0"/>
              <a:buChar char="•"/>
            </a:pPr>
            <a:r>
              <a:rPr lang="en-US" sz="2400" b="1" dirty="0">
                <a:solidFill>
                  <a:srgbClr val="003DA5"/>
                </a:solidFill>
                <a:latin typeface="Arial" panose="020B0604020202020204" pitchFamily="34" charset="0"/>
                <a:cs typeface="Arial" panose="020B0604020202020204" pitchFamily="34" charset="0"/>
              </a:rPr>
              <a:t>Payroll/Personnel Actions </a:t>
            </a:r>
          </a:p>
          <a:p>
            <a:pPr marL="457200" indent="-457200">
              <a:lnSpc>
                <a:spcPct val="150000"/>
              </a:lnSpc>
              <a:buFont typeface="Arial" panose="020B0604020202020204" pitchFamily="34" charset="0"/>
              <a:buChar char="•"/>
            </a:pPr>
            <a:endParaRPr lang="en-US" sz="2400" b="1" dirty="0">
              <a:solidFill>
                <a:srgbClr val="003DA5"/>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DB8D886-4200-CFD1-1174-530835F77795}"/>
              </a:ext>
            </a:extLst>
          </p:cNvPr>
          <p:cNvSpPr txBox="1"/>
          <p:nvPr/>
        </p:nvSpPr>
        <p:spPr>
          <a:xfrm>
            <a:off x="6096000" y="2767447"/>
            <a:ext cx="5486400" cy="923330"/>
          </a:xfrm>
          <a:prstGeom prst="rect">
            <a:avLst/>
          </a:prstGeom>
          <a:noFill/>
          <a:ln>
            <a:solidFill>
              <a:srgbClr val="003DA5"/>
            </a:solidFill>
          </a:ln>
        </p:spPr>
        <p:txBody>
          <a:bodyPr wrap="square" lIns="0" tIns="0" rIns="0" bIns="0" rtlCol="0">
            <a:spAutoFit/>
          </a:bodyPr>
          <a:lstStyle/>
          <a:p>
            <a:pPr algn="ctr"/>
            <a:r>
              <a:rPr lang="en-US" sz="2000" b="1" dirty="0">
                <a:solidFill>
                  <a:srgbClr val="003DA5"/>
                </a:solidFill>
                <a:latin typeface="Arial" panose="020B0604020202020204" pitchFamily="34" charset="0"/>
                <a:cs typeface="Arial" panose="020B0604020202020204" pitchFamily="34" charset="0"/>
              </a:rPr>
              <a:t>For financial and administrative applications (Travel, </a:t>
            </a:r>
            <a:r>
              <a:rPr lang="en-US" sz="2000" b="1" dirty="0" err="1">
                <a:solidFill>
                  <a:srgbClr val="003DA5"/>
                </a:solidFill>
                <a:latin typeface="Arial" panose="020B0604020202020204" pitchFamily="34" charset="0"/>
                <a:cs typeface="Arial" panose="020B0604020202020204" pitchFamily="34" charset="0"/>
              </a:rPr>
              <a:t>eCAF</a:t>
            </a:r>
            <a:r>
              <a:rPr lang="en-US" sz="2000" b="1" dirty="0">
                <a:solidFill>
                  <a:srgbClr val="003DA5"/>
                </a:solidFill>
                <a:latin typeface="Arial" panose="020B0604020202020204" pitchFamily="34" charset="0"/>
                <a:cs typeface="Arial" panose="020B0604020202020204" pitchFamily="34" charset="0"/>
              </a:rPr>
              <a:t>, </a:t>
            </a:r>
            <a:r>
              <a:rPr lang="en-US" sz="2000" b="1" dirty="0" err="1">
                <a:solidFill>
                  <a:srgbClr val="003DA5"/>
                </a:solidFill>
                <a:latin typeface="Arial" panose="020B0604020202020204" pitchFamily="34" charset="0"/>
                <a:cs typeface="Arial" panose="020B0604020202020204" pitchFamily="34" charset="0"/>
              </a:rPr>
              <a:t>UCPath</a:t>
            </a:r>
            <a:r>
              <a:rPr lang="en-US" sz="2000" b="1" dirty="0">
                <a:solidFill>
                  <a:srgbClr val="003DA5"/>
                </a:solidFill>
                <a:latin typeface="Arial" panose="020B0604020202020204" pitchFamily="34" charset="0"/>
                <a:cs typeface="Arial" panose="020B0604020202020204" pitchFamily="34" charset="0"/>
              </a:rPr>
              <a:t>, etc., visit the </a:t>
            </a:r>
            <a:r>
              <a:rPr lang="en-US" sz="2000" b="1" dirty="0" err="1">
                <a:solidFill>
                  <a:srgbClr val="003DA5"/>
                </a:solidFill>
                <a:latin typeface="Arial" panose="020B0604020202020204" pitchFamily="34" charset="0"/>
                <a:cs typeface="Arial" panose="020B0604020202020204" pitchFamily="34" charset="0"/>
              </a:rPr>
              <a:t>Rspace</a:t>
            </a:r>
            <a:r>
              <a:rPr lang="en-US" sz="2000" b="1" dirty="0">
                <a:solidFill>
                  <a:srgbClr val="003DA5"/>
                </a:solidFill>
                <a:latin typeface="Arial" panose="020B0604020202020204" pitchFamily="34" charset="0"/>
                <a:cs typeface="Arial" panose="020B0604020202020204" pitchFamily="34" charset="0"/>
              </a:rPr>
              <a:t> portal: </a:t>
            </a:r>
            <a:r>
              <a:rPr lang="en-US" sz="2000" b="1" dirty="0" err="1">
                <a:solidFill>
                  <a:srgbClr val="EF353D"/>
                </a:solidFill>
                <a:latin typeface="Arial" panose="020B0604020202020204" pitchFamily="34" charset="0"/>
                <a:cs typeface="Arial" panose="020B0604020202020204" pitchFamily="34" charset="0"/>
              </a:rPr>
              <a:t>rspaceportal.ucr.edu</a:t>
            </a:r>
            <a:r>
              <a:rPr lang="en-US" sz="2000" b="1" dirty="0">
                <a:solidFill>
                  <a:srgbClr val="EF353D"/>
                </a:solidFill>
                <a:latin typeface="Arial" panose="020B0604020202020204" pitchFamily="34" charset="0"/>
                <a:cs typeface="Arial" panose="020B0604020202020204" pitchFamily="34" charset="0"/>
              </a:rPr>
              <a:t> </a:t>
            </a:r>
            <a:endParaRPr lang="en-US" sz="1600" dirty="0">
              <a:solidFill>
                <a:srgbClr val="EF353D"/>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242C794-C928-3525-A275-FE9FD18785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3911" y="6164782"/>
            <a:ext cx="2006506" cy="582534"/>
          </a:xfrm>
          <a:prstGeom prst="rect">
            <a:avLst/>
          </a:prstGeom>
        </p:spPr>
      </p:pic>
      <p:sp>
        <p:nvSpPr>
          <p:cNvPr id="3" name="TextBox 2">
            <a:extLst>
              <a:ext uri="{FF2B5EF4-FFF2-40B4-BE49-F238E27FC236}">
                <a16:creationId xmlns:a16="http://schemas.microsoft.com/office/drawing/2014/main" id="{00DF7244-7447-44F8-816C-C92BDFD476DC}"/>
              </a:ext>
            </a:extLst>
          </p:cNvPr>
          <p:cNvSpPr txBox="1"/>
          <p:nvPr/>
        </p:nvSpPr>
        <p:spPr>
          <a:xfrm>
            <a:off x="1764617" y="5440047"/>
            <a:ext cx="930254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Each unit has members of the team who handle purchasing, travel, payroll, reporting, etc.</a:t>
            </a:r>
          </a:p>
        </p:txBody>
      </p:sp>
    </p:spTree>
    <p:extLst>
      <p:ext uri="{BB962C8B-B14F-4D97-AF65-F5344CB8AC3E}">
        <p14:creationId xmlns:p14="http://schemas.microsoft.com/office/powerpoint/2010/main" val="162054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2BC94ED-8FBB-45CC-A870-707CFC38BC76}"/>
              </a:ext>
            </a:extLst>
          </p:cNvPr>
          <p:cNvPicPr>
            <a:picLocks noChangeAspect="1"/>
          </p:cNvPicPr>
          <p:nvPr/>
        </p:nvPicPr>
        <p:blipFill>
          <a:blip r:embed="rId2"/>
          <a:stretch>
            <a:fillRect/>
          </a:stretch>
        </p:blipFill>
        <p:spPr>
          <a:xfrm>
            <a:off x="0" y="0"/>
            <a:ext cx="12192000" cy="6858000"/>
          </a:xfrm>
          <a:prstGeom prst="rect">
            <a:avLst/>
          </a:prstGeom>
        </p:spPr>
      </p:pic>
      <p:pic>
        <p:nvPicPr>
          <p:cNvPr id="10" name="Graphic 12" descr="Graphic 12">
            <a:extLst>
              <a:ext uri="{FF2B5EF4-FFF2-40B4-BE49-F238E27FC236}">
                <a16:creationId xmlns:a16="http://schemas.microsoft.com/office/drawing/2014/main" id="{22F14FD0-59A5-8529-590F-187633E3E368}"/>
              </a:ext>
            </a:extLst>
          </p:cNvPr>
          <p:cNvPicPr>
            <a:picLocks noChangeAspect="1"/>
          </p:cNvPicPr>
          <p:nvPr/>
        </p:nvPicPr>
        <p:blipFill>
          <a:blip r:embed="rId3"/>
          <a:stretch>
            <a:fillRect/>
          </a:stretch>
        </p:blipFill>
        <p:spPr>
          <a:xfrm>
            <a:off x="5955526" y="220911"/>
            <a:ext cx="280947" cy="128526"/>
          </a:xfrm>
          <a:prstGeom prst="rect">
            <a:avLst/>
          </a:prstGeom>
          <a:ln w="12700">
            <a:miter lim="400000"/>
          </a:ln>
        </p:spPr>
      </p:pic>
      <p:sp>
        <p:nvSpPr>
          <p:cNvPr id="12" name="TextBox 14">
            <a:extLst>
              <a:ext uri="{FF2B5EF4-FFF2-40B4-BE49-F238E27FC236}">
                <a16:creationId xmlns:a16="http://schemas.microsoft.com/office/drawing/2014/main" id="{7A4B6AFD-4156-BB71-AE0D-952D4A002639}"/>
              </a:ext>
            </a:extLst>
          </p:cNvPr>
          <p:cNvSpPr txBox="1"/>
          <p:nvPr/>
        </p:nvSpPr>
        <p:spPr>
          <a:xfrm>
            <a:off x="1680210" y="349437"/>
            <a:ext cx="8869679"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3600" b="1">
                <a:solidFill>
                  <a:srgbClr val="003DA5"/>
                </a:solidFill>
                <a:latin typeface="Arial"/>
                <a:ea typeface="Arial"/>
                <a:cs typeface="Arial"/>
                <a:sym typeface="Arial"/>
              </a:defRPr>
            </a:lvl1pPr>
          </a:lstStyle>
          <a:p>
            <a:pPr algn="ctr"/>
            <a:r>
              <a:rPr lang="en-US" dirty="0">
                <a:solidFill>
                  <a:schemeClr val="bg1"/>
                </a:solidFill>
              </a:rPr>
              <a:t>Welcome, New Faculty</a:t>
            </a:r>
          </a:p>
        </p:txBody>
      </p:sp>
      <p:sp>
        <p:nvSpPr>
          <p:cNvPr id="13" name="Mingxun Wang…">
            <a:extLst>
              <a:ext uri="{FF2B5EF4-FFF2-40B4-BE49-F238E27FC236}">
                <a16:creationId xmlns:a16="http://schemas.microsoft.com/office/drawing/2014/main" id="{8935C1ED-35FF-5FCC-CDC4-3748E0312FE9}"/>
              </a:ext>
            </a:extLst>
          </p:cNvPr>
          <p:cNvSpPr txBox="1"/>
          <p:nvPr/>
        </p:nvSpPr>
        <p:spPr>
          <a:xfrm>
            <a:off x="4351663" y="1252843"/>
            <a:ext cx="2839301" cy="6001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pPr algn="ctr" defTabSz="457200">
              <a:defRPr>
                <a:latin typeface="Helvetica Neue"/>
                <a:ea typeface="Helvetica Neue"/>
                <a:cs typeface="Helvetica Neue"/>
                <a:sym typeface="Helvetica Neue"/>
              </a:defRPr>
            </a:pPr>
            <a:r>
              <a:rPr lang="en-US" b="1" dirty="0">
                <a:solidFill>
                  <a:srgbClr val="F5B11C"/>
                </a:solidFill>
                <a:latin typeface="Arial" panose="020B0604020202020204" pitchFamily="34" charset="0"/>
                <a:cs typeface="Arial" panose="020B0604020202020204" pitchFamily="34" charset="0"/>
              </a:rPr>
              <a:t>Amanda Rupiper</a:t>
            </a:r>
            <a:endParaRPr b="1" dirty="0">
              <a:solidFill>
                <a:srgbClr val="F5B11C"/>
              </a:solidFill>
              <a:latin typeface="Arial" panose="020B0604020202020204" pitchFamily="34" charset="0"/>
              <a:cs typeface="Arial" panose="020B0604020202020204" pitchFamily="34" charset="0"/>
            </a:endParaRPr>
          </a:p>
          <a:p>
            <a:pPr algn="ctr" defTabSz="457200">
              <a:defRPr>
                <a:latin typeface="Helvetica Neue"/>
                <a:ea typeface="Helvetica Neue"/>
                <a:cs typeface="Helvetica Neue"/>
                <a:sym typeface="Helvetica Neue"/>
              </a:defRPr>
            </a:pPr>
            <a:r>
              <a:rPr lang="en-US" sz="1500" b="1" dirty="0">
                <a:solidFill>
                  <a:schemeClr val="bg1"/>
                </a:solidFill>
                <a:latin typeface="Arial" panose="020B0604020202020204" pitchFamily="34" charset="0"/>
                <a:cs typeface="Arial" panose="020B0604020202020204" pitchFamily="34" charset="0"/>
              </a:rPr>
              <a:t>CEE </a:t>
            </a:r>
            <a:r>
              <a:rPr sz="1500" b="1" dirty="0">
                <a:solidFill>
                  <a:schemeClr val="bg1"/>
                </a:solidFill>
                <a:latin typeface="Arial" panose="020B0604020202020204" pitchFamily="34" charset="0"/>
                <a:cs typeface="Arial" panose="020B0604020202020204" pitchFamily="34" charset="0"/>
              </a:rPr>
              <a:t>Ass</a:t>
            </a:r>
            <a:r>
              <a:rPr lang="en-US" sz="1500" b="1" dirty="0">
                <a:solidFill>
                  <a:schemeClr val="bg1"/>
                </a:solidFill>
                <a:latin typeface="Arial" panose="020B0604020202020204" pitchFamily="34" charset="0"/>
                <a:cs typeface="Arial" panose="020B0604020202020204" pitchFamily="34" charset="0"/>
              </a:rPr>
              <a:t>t.</a:t>
            </a:r>
            <a:r>
              <a:rPr sz="1500" b="1" dirty="0">
                <a:solidFill>
                  <a:schemeClr val="bg1"/>
                </a:solidFill>
                <a:latin typeface="Arial" panose="020B0604020202020204" pitchFamily="34" charset="0"/>
                <a:cs typeface="Arial" panose="020B0604020202020204" pitchFamily="34" charset="0"/>
              </a:rPr>
              <a:t> </a:t>
            </a:r>
            <a:r>
              <a:rPr lang="en-US" sz="1500" b="1" dirty="0">
                <a:solidFill>
                  <a:schemeClr val="bg1"/>
                </a:solidFill>
                <a:latin typeface="Arial" panose="020B0604020202020204" pitchFamily="34" charset="0"/>
                <a:cs typeface="Arial" panose="020B0604020202020204" pitchFamily="34" charset="0"/>
              </a:rPr>
              <a:t>Teaching </a:t>
            </a:r>
            <a:r>
              <a:rPr sz="1500" b="1" dirty="0">
                <a:solidFill>
                  <a:schemeClr val="bg1"/>
                </a:solidFill>
                <a:latin typeface="Arial" panose="020B0604020202020204" pitchFamily="34" charset="0"/>
                <a:cs typeface="Arial" panose="020B0604020202020204" pitchFamily="34" charset="0"/>
              </a:rPr>
              <a:t>Professor</a:t>
            </a:r>
          </a:p>
        </p:txBody>
      </p:sp>
      <p:sp>
        <p:nvSpPr>
          <p:cNvPr id="15" name="Mingxun Wang…">
            <a:extLst>
              <a:ext uri="{FF2B5EF4-FFF2-40B4-BE49-F238E27FC236}">
                <a16:creationId xmlns:a16="http://schemas.microsoft.com/office/drawing/2014/main" id="{71D0758F-381F-6201-628E-E67156FF39A1}"/>
              </a:ext>
            </a:extLst>
          </p:cNvPr>
          <p:cNvSpPr txBox="1"/>
          <p:nvPr/>
        </p:nvSpPr>
        <p:spPr>
          <a:xfrm>
            <a:off x="550067" y="1161430"/>
            <a:ext cx="2402259" cy="83099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pPr algn="ctr" defTabSz="457200">
              <a:defRPr>
                <a:latin typeface="Helvetica Neue"/>
                <a:ea typeface="Helvetica Neue"/>
                <a:cs typeface="Helvetica Neue"/>
                <a:sym typeface="Helvetica Neue"/>
              </a:defRPr>
            </a:pPr>
            <a:r>
              <a:rPr lang="en-US" b="1" dirty="0">
                <a:solidFill>
                  <a:srgbClr val="F5B11C"/>
                </a:solidFill>
                <a:latin typeface="Arial" panose="020B0604020202020204" pitchFamily="34" charset="0"/>
                <a:cs typeface="Arial" panose="020B0604020202020204" pitchFamily="34" charset="0"/>
              </a:rPr>
              <a:t>Ke Du</a:t>
            </a:r>
            <a:endParaRPr b="1" dirty="0">
              <a:solidFill>
                <a:srgbClr val="F5B11C"/>
              </a:solidFill>
              <a:latin typeface="Arial" panose="020B0604020202020204" pitchFamily="34" charset="0"/>
              <a:cs typeface="Arial" panose="020B0604020202020204" pitchFamily="34" charset="0"/>
            </a:endParaRPr>
          </a:p>
          <a:p>
            <a:pPr algn="ctr" defTabSz="457200">
              <a:defRPr>
                <a:latin typeface="Helvetica Neue"/>
                <a:ea typeface="Helvetica Neue"/>
                <a:cs typeface="Helvetica Neue"/>
                <a:sym typeface="Helvetica Neue"/>
              </a:defRPr>
            </a:pPr>
            <a:r>
              <a:rPr lang="en-US" sz="1500" b="1" dirty="0">
                <a:solidFill>
                  <a:schemeClr val="bg1"/>
                </a:solidFill>
                <a:latin typeface="Arial" panose="020B0604020202020204" pitchFamily="34" charset="0"/>
                <a:cs typeface="Arial" panose="020B0604020202020204" pitchFamily="34" charset="0"/>
              </a:rPr>
              <a:t>CEE </a:t>
            </a:r>
            <a:r>
              <a:rPr sz="1500" b="1" dirty="0">
                <a:solidFill>
                  <a:schemeClr val="bg1"/>
                </a:solidFill>
                <a:latin typeface="Arial" panose="020B0604020202020204" pitchFamily="34" charset="0"/>
                <a:cs typeface="Arial" panose="020B0604020202020204" pitchFamily="34" charset="0"/>
              </a:rPr>
              <a:t>Ass</a:t>
            </a:r>
            <a:r>
              <a:rPr lang="en-US" sz="1500" b="1" dirty="0">
                <a:solidFill>
                  <a:schemeClr val="bg1"/>
                </a:solidFill>
                <a:latin typeface="Arial" panose="020B0604020202020204" pitchFamily="34" charset="0"/>
                <a:cs typeface="Arial" panose="020B0604020202020204" pitchFamily="34" charset="0"/>
              </a:rPr>
              <a:t>t.</a:t>
            </a:r>
            <a:r>
              <a:rPr sz="1500" b="1" dirty="0">
                <a:solidFill>
                  <a:schemeClr val="bg1"/>
                </a:solidFill>
                <a:latin typeface="Arial" panose="020B0604020202020204" pitchFamily="34" charset="0"/>
                <a:cs typeface="Arial" panose="020B0604020202020204" pitchFamily="34" charset="0"/>
              </a:rPr>
              <a:t> Professor</a:t>
            </a:r>
          </a:p>
          <a:p>
            <a:pPr algn="ctr" defTabSz="457200">
              <a:defRPr>
                <a:latin typeface="Helvetica Neue"/>
                <a:ea typeface="Helvetica Neue"/>
                <a:cs typeface="Helvetica Neue"/>
                <a:sym typeface="Helvetica Neue"/>
              </a:defRPr>
            </a:pPr>
            <a:r>
              <a:rPr sz="1500" dirty="0">
                <a:solidFill>
                  <a:schemeClr val="bg1"/>
                </a:solidFill>
                <a:latin typeface="Arial Narrow" panose="020B0606020202030204" pitchFamily="34" charset="0"/>
                <a:cs typeface="Arial" panose="020B0604020202020204" pitchFamily="34" charset="0"/>
              </a:rPr>
              <a:t>Area: </a:t>
            </a:r>
            <a:r>
              <a:rPr lang="en-US" sz="1500" dirty="0">
                <a:solidFill>
                  <a:schemeClr val="bg1"/>
                </a:solidFill>
                <a:latin typeface="Arial Narrow" panose="020B0606020202030204" pitchFamily="34" charset="0"/>
                <a:cs typeface="Arial" panose="020B0604020202020204" pitchFamily="34" charset="0"/>
              </a:rPr>
              <a:t>Biosensors, Nanomaterials</a:t>
            </a:r>
          </a:p>
        </p:txBody>
      </p:sp>
      <p:pic>
        <p:nvPicPr>
          <p:cNvPr id="3" name="Picture 3" descr="Logo, company name&#10;&#10;Description automatically generated">
            <a:extLst>
              <a:ext uri="{FF2B5EF4-FFF2-40B4-BE49-F238E27FC236}">
                <a16:creationId xmlns:a16="http://schemas.microsoft.com/office/drawing/2014/main" id="{21196D75-1E61-66B9-BF2C-0C255EE218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6431" y="1940289"/>
            <a:ext cx="2060480" cy="524252"/>
          </a:xfrm>
          <a:prstGeom prst="rect">
            <a:avLst/>
          </a:prstGeom>
        </p:spPr>
      </p:pic>
      <p:pic>
        <p:nvPicPr>
          <p:cNvPr id="4" name="Picture 4" descr="Logo, company name&#10;&#10;Description automatically generated">
            <a:extLst>
              <a:ext uri="{FF2B5EF4-FFF2-40B4-BE49-F238E27FC236}">
                <a16:creationId xmlns:a16="http://schemas.microsoft.com/office/drawing/2014/main" id="{A4F19B4E-1FFC-AEF3-364F-84DC6BE67B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5303" y="1912992"/>
            <a:ext cx="1736608" cy="830682"/>
          </a:xfrm>
          <a:prstGeom prst="rect">
            <a:avLst/>
          </a:prstGeom>
        </p:spPr>
      </p:pic>
      <p:sp>
        <p:nvSpPr>
          <p:cNvPr id="16" name="Mingxun Wang…">
            <a:extLst>
              <a:ext uri="{FF2B5EF4-FFF2-40B4-BE49-F238E27FC236}">
                <a16:creationId xmlns:a16="http://schemas.microsoft.com/office/drawing/2014/main" id="{75C7B3C0-FB8C-4471-9D7E-9305840E00E2}"/>
              </a:ext>
            </a:extLst>
          </p:cNvPr>
          <p:cNvSpPr txBox="1"/>
          <p:nvPr/>
        </p:nvSpPr>
        <p:spPr>
          <a:xfrm>
            <a:off x="8620629" y="1252843"/>
            <a:ext cx="3073339" cy="6001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pPr algn="ctr" defTabSz="457200">
              <a:defRPr>
                <a:latin typeface="Helvetica Neue"/>
                <a:ea typeface="Helvetica Neue"/>
                <a:cs typeface="Helvetica Neue"/>
                <a:sym typeface="Helvetica Neue"/>
              </a:defRPr>
            </a:pPr>
            <a:r>
              <a:rPr lang="en-US" b="1" dirty="0">
                <a:solidFill>
                  <a:srgbClr val="F5B11C"/>
                </a:solidFill>
                <a:latin typeface="Arial" panose="020B0604020202020204" pitchFamily="34" charset="0"/>
                <a:cs typeface="Arial" panose="020B0604020202020204" pitchFamily="34" charset="0"/>
              </a:rPr>
              <a:t>Jiamin Zhang</a:t>
            </a:r>
            <a:endParaRPr b="1" dirty="0">
              <a:solidFill>
                <a:srgbClr val="F5B11C"/>
              </a:solidFill>
              <a:latin typeface="Arial" panose="020B0604020202020204" pitchFamily="34" charset="0"/>
              <a:cs typeface="Arial" panose="020B0604020202020204" pitchFamily="34" charset="0"/>
            </a:endParaRPr>
          </a:p>
          <a:p>
            <a:pPr algn="ctr" defTabSz="457200">
              <a:defRPr>
                <a:latin typeface="Helvetica Neue"/>
                <a:ea typeface="Helvetica Neue"/>
                <a:cs typeface="Helvetica Neue"/>
                <a:sym typeface="Helvetica Neue"/>
              </a:defRPr>
            </a:pPr>
            <a:r>
              <a:rPr lang="en-US" sz="1500" b="1" dirty="0">
                <a:solidFill>
                  <a:schemeClr val="bg1"/>
                </a:solidFill>
                <a:latin typeface="Arial" panose="020B0604020202020204" pitchFamily="34" charset="0"/>
                <a:cs typeface="Arial" panose="020B0604020202020204" pitchFamily="34" charset="0"/>
              </a:rPr>
              <a:t>CEE </a:t>
            </a:r>
            <a:r>
              <a:rPr sz="1500" b="1" dirty="0">
                <a:solidFill>
                  <a:schemeClr val="bg1"/>
                </a:solidFill>
                <a:latin typeface="Arial" panose="020B0604020202020204" pitchFamily="34" charset="0"/>
                <a:cs typeface="Arial" panose="020B0604020202020204" pitchFamily="34" charset="0"/>
              </a:rPr>
              <a:t>Ass</a:t>
            </a:r>
            <a:r>
              <a:rPr lang="en-US" sz="1500" b="1" dirty="0">
                <a:solidFill>
                  <a:schemeClr val="bg1"/>
                </a:solidFill>
                <a:latin typeface="Arial" panose="020B0604020202020204" pitchFamily="34" charset="0"/>
                <a:cs typeface="Arial" panose="020B0604020202020204" pitchFamily="34" charset="0"/>
              </a:rPr>
              <a:t>t.</a:t>
            </a:r>
            <a:r>
              <a:rPr sz="1500" b="1" dirty="0">
                <a:solidFill>
                  <a:schemeClr val="bg1"/>
                </a:solidFill>
                <a:latin typeface="Arial" panose="020B0604020202020204" pitchFamily="34" charset="0"/>
                <a:cs typeface="Arial" panose="020B0604020202020204" pitchFamily="34" charset="0"/>
              </a:rPr>
              <a:t> Professor</a:t>
            </a:r>
            <a:r>
              <a:rPr lang="en-US" sz="1500" b="1" dirty="0">
                <a:solidFill>
                  <a:schemeClr val="bg1"/>
                </a:solidFill>
                <a:latin typeface="Arial" panose="020B0604020202020204" pitchFamily="34" charset="0"/>
                <a:cs typeface="Arial" panose="020B0604020202020204" pitchFamily="34" charset="0"/>
              </a:rPr>
              <a:t> of Teaching</a:t>
            </a:r>
            <a:endParaRPr sz="1500" b="1" dirty="0">
              <a:solidFill>
                <a:schemeClr val="bg1"/>
              </a:solidFill>
              <a:latin typeface="Arial" panose="020B0604020202020204" pitchFamily="34" charset="0"/>
              <a:cs typeface="Arial" panose="020B0604020202020204" pitchFamily="34" charset="0"/>
            </a:endParaRPr>
          </a:p>
        </p:txBody>
      </p:sp>
      <p:pic>
        <p:nvPicPr>
          <p:cNvPr id="1026" name="Picture 2" descr="File:Auburn University primary logo.svg - Wikipedia">
            <a:extLst>
              <a:ext uri="{FF2B5EF4-FFF2-40B4-BE49-F238E27FC236}">
                <a16:creationId xmlns:a16="http://schemas.microsoft.com/office/drawing/2014/main" id="{E2C55D86-B4BD-4831-A483-E20B8CEEB5C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956603" y="1875976"/>
            <a:ext cx="2401390" cy="652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742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553998"/>
          </a:xfrm>
          <a:prstGeom prst="rect">
            <a:avLst/>
          </a:prstGeom>
          <a:noFill/>
        </p:spPr>
        <p:txBody>
          <a:bodyPr wrap="square" lIns="0" tIns="0" rIns="0" bIns="0" rtlCol="0">
            <a:spAutoFit/>
          </a:bodyPr>
          <a:lstStyle/>
          <a:p>
            <a:r>
              <a:rPr lang="en-US" sz="3600" b="1" dirty="0">
                <a:solidFill>
                  <a:srgbClr val="003DA5"/>
                </a:solidFill>
                <a:latin typeface="Arial" panose="020B0604020202020204" pitchFamily="34" charset="0"/>
                <a:ea typeface="Fira Sans Medium" panose="020B0503050000020004" pitchFamily="34" charset="0"/>
                <a:cs typeface="Arial" panose="020B0604020202020204" pitchFamily="34" charset="0"/>
              </a:rPr>
              <a:t>Important Reminders</a:t>
            </a:r>
            <a:endPar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4" name="TextBox 3">
            <a:extLst>
              <a:ext uri="{FF2B5EF4-FFF2-40B4-BE49-F238E27FC236}">
                <a16:creationId xmlns:a16="http://schemas.microsoft.com/office/drawing/2014/main" id="{D1667DBC-22CE-7CA7-5983-243A77E348A5}"/>
              </a:ext>
            </a:extLst>
          </p:cNvPr>
          <p:cNvSpPr txBox="1"/>
          <p:nvPr/>
        </p:nvSpPr>
        <p:spPr>
          <a:xfrm>
            <a:off x="621792" y="1630543"/>
            <a:ext cx="5590369" cy="1524007"/>
          </a:xfrm>
          <a:prstGeom prst="rect">
            <a:avLst/>
          </a:prstGeom>
          <a:noFill/>
        </p:spPr>
        <p:txBody>
          <a:bodyPr wrap="square" lIns="0" tIns="0" rIns="0" bIns="0" rtlCol="0">
            <a:spAutoFit/>
          </a:bodyPr>
          <a:lstStyle/>
          <a:p>
            <a:pPr>
              <a:lnSpc>
                <a:spcPct val="150000"/>
              </a:lnSpc>
            </a:pPr>
            <a:r>
              <a:rPr lang="en-US" sz="2000" b="1" dirty="0">
                <a:solidFill>
                  <a:srgbClr val="003DA5"/>
                </a:solidFill>
                <a:latin typeface="Arial" panose="020B0604020202020204" pitchFamily="34" charset="0"/>
                <a:cs typeface="Arial" panose="020B0604020202020204" pitchFamily="34" charset="0"/>
              </a:rPr>
              <a:t>Initial Complement Funds/Start-Up Package</a:t>
            </a:r>
          </a:p>
          <a:p>
            <a:pPr marL="285750"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Managed by Dean’s Office; reports come from your unit</a:t>
            </a:r>
          </a:p>
          <a:p>
            <a:pPr marL="285750"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6 years to spend </a:t>
            </a:r>
          </a:p>
          <a:p>
            <a:pPr marL="285750"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Regular reporting (review and approve)</a:t>
            </a:r>
          </a:p>
        </p:txBody>
      </p:sp>
      <p:sp>
        <p:nvSpPr>
          <p:cNvPr id="7" name="TextBox 6">
            <a:extLst>
              <a:ext uri="{FF2B5EF4-FFF2-40B4-BE49-F238E27FC236}">
                <a16:creationId xmlns:a16="http://schemas.microsoft.com/office/drawing/2014/main" id="{9DB8D886-4200-CFD1-1174-530835F77795}"/>
              </a:ext>
            </a:extLst>
          </p:cNvPr>
          <p:cNvSpPr txBox="1"/>
          <p:nvPr/>
        </p:nvSpPr>
        <p:spPr>
          <a:xfrm>
            <a:off x="609600" y="3351415"/>
            <a:ext cx="5486400" cy="3001334"/>
          </a:xfrm>
          <a:prstGeom prst="rect">
            <a:avLst/>
          </a:prstGeom>
          <a:noFill/>
        </p:spPr>
        <p:txBody>
          <a:bodyPr wrap="square" lIns="0" tIns="0" rIns="0" bIns="0" rtlCol="0">
            <a:spAutoFit/>
          </a:bodyPr>
          <a:lstStyle/>
          <a:p>
            <a:pPr>
              <a:lnSpc>
                <a:spcPct val="150000"/>
              </a:lnSpc>
            </a:pPr>
            <a:r>
              <a:rPr lang="en-US" sz="2000" b="1" dirty="0">
                <a:solidFill>
                  <a:srgbClr val="003DA5"/>
                </a:solidFill>
                <a:latin typeface="Arial" panose="020B0604020202020204" pitchFamily="34" charset="0"/>
                <a:cs typeface="Arial" panose="020B0604020202020204" pitchFamily="34" charset="0"/>
              </a:rPr>
              <a:t>Internal Allocation Accounts</a:t>
            </a:r>
          </a:p>
          <a:p>
            <a:pPr marL="285750"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Managed by Dean’s Office; reports come from your unit</a:t>
            </a:r>
          </a:p>
          <a:p>
            <a:pPr marL="285750"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Established once you have faculty designated funds</a:t>
            </a:r>
          </a:p>
          <a:p>
            <a:pPr marL="742950" lvl="1"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Academic Year Faculty Salary Savings Allocations</a:t>
            </a:r>
          </a:p>
          <a:p>
            <a:pPr marL="742950" lvl="1"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Funds for BCOE Appointments including Chairs/Directors and Associate Deans</a:t>
            </a:r>
          </a:p>
          <a:p>
            <a:pPr marL="742950" lvl="1"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Allocations for Indirect Cost for Indirect Cost Return</a:t>
            </a:r>
          </a:p>
          <a:p>
            <a:pPr marL="742950" lvl="1"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Allocations for MSOL Incentives</a:t>
            </a:r>
          </a:p>
        </p:txBody>
      </p:sp>
      <p:sp>
        <p:nvSpPr>
          <p:cNvPr id="8" name="TextBox 7">
            <a:extLst>
              <a:ext uri="{FF2B5EF4-FFF2-40B4-BE49-F238E27FC236}">
                <a16:creationId xmlns:a16="http://schemas.microsoft.com/office/drawing/2014/main" id="{28F6F331-09FC-D739-CA2A-513B4ABB2C73}"/>
              </a:ext>
            </a:extLst>
          </p:cNvPr>
          <p:cNvSpPr txBox="1"/>
          <p:nvPr/>
        </p:nvSpPr>
        <p:spPr>
          <a:xfrm>
            <a:off x="6480048" y="1630543"/>
            <a:ext cx="5590369" cy="1985672"/>
          </a:xfrm>
          <a:prstGeom prst="rect">
            <a:avLst/>
          </a:prstGeom>
          <a:noFill/>
        </p:spPr>
        <p:txBody>
          <a:bodyPr wrap="square" lIns="0" tIns="0" rIns="0" bIns="0" rtlCol="0">
            <a:spAutoFit/>
          </a:bodyPr>
          <a:lstStyle/>
          <a:p>
            <a:pPr>
              <a:lnSpc>
                <a:spcPct val="150000"/>
              </a:lnSpc>
            </a:pPr>
            <a:r>
              <a:rPr lang="en-US" sz="2000" b="1" dirty="0">
                <a:solidFill>
                  <a:srgbClr val="003DA5"/>
                </a:solidFill>
                <a:latin typeface="Arial" panose="020B0604020202020204" pitchFamily="34" charset="0"/>
                <a:cs typeface="Arial" panose="020B0604020202020204" pitchFamily="34" charset="0"/>
              </a:rPr>
              <a:t>Financial and Business Processes (Travel, Purchasing, Reimbursements, etc.)</a:t>
            </a:r>
          </a:p>
          <a:p>
            <a:pPr marL="285750"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Managed at the department level</a:t>
            </a:r>
          </a:p>
          <a:p>
            <a:pPr marL="285750"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Schedule time to meet with Financial and Administrative Officer to understand UCR policies and procedures</a:t>
            </a:r>
          </a:p>
        </p:txBody>
      </p:sp>
      <p:sp>
        <p:nvSpPr>
          <p:cNvPr id="9" name="TextBox 8">
            <a:extLst>
              <a:ext uri="{FF2B5EF4-FFF2-40B4-BE49-F238E27FC236}">
                <a16:creationId xmlns:a16="http://schemas.microsoft.com/office/drawing/2014/main" id="{E900B85B-CF04-A474-3AE6-AEBA50050870}"/>
              </a:ext>
            </a:extLst>
          </p:cNvPr>
          <p:cNvSpPr txBox="1"/>
          <p:nvPr/>
        </p:nvSpPr>
        <p:spPr>
          <a:xfrm>
            <a:off x="6480047" y="3810169"/>
            <a:ext cx="5590369" cy="2262671"/>
          </a:xfrm>
          <a:prstGeom prst="rect">
            <a:avLst/>
          </a:prstGeom>
          <a:noFill/>
        </p:spPr>
        <p:txBody>
          <a:bodyPr wrap="square" lIns="0" tIns="0" rIns="0" bIns="0" rtlCol="0">
            <a:spAutoFit/>
          </a:bodyPr>
          <a:lstStyle/>
          <a:p>
            <a:pPr>
              <a:lnSpc>
                <a:spcPct val="150000"/>
              </a:lnSpc>
            </a:pPr>
            <a:r>
              <a:rPr lang="en-US" sz="2000" b="1" dirty="0">
                <a:solidFill>
                  <a:srgbClr val="003DA5"/>
                </a:solidFill>
                <a:latin typeface="Arial" panose="020B0604020202020204" pitchFamily="34" charset="0"/>
                <a:cs typeface="Arial" panose="020B0604020202020204" pitchFamily="34" charset="0"/>
              </a:rPr>
              <a:t>Post Award Administration</a:t>
            </a:r>
          </a:p>
          <a:p>
            <a:pPr marL="285750"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Managed at the department level</a:t>
            </a:r>
          </a:p>
          <a:p>
            <a:pPr marL="285750"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Schedule time to meet with Contract and Grant Analyst to understand the process</a:t>
            </a:r>
          </a:p>
          <a:p>
            <a:pPr marL="285750" indent="-285750">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For complex or escalated issues, contact Katie </a:t>
            </a:r>
            <a:r>
              <a:rPr lang="en-US" sz="1600" dirty="0" err="1">
                <a:latin typeface="Arial" panose="020B0604020202020204" pitchFamily="34" charset="0"/>
                <a:cs typeface="Arial" panose="020B0604020202020204" pitchFamily="34" charset="0"/>
              </a:rPr>
              <a:t>Meumann</a:t>
            </a:r>
            <a:r>
              <a:rPr lang="en-US" sz="1600" dirty="0">
                <a:latin typeface="Arial" panose="020B0604020202020204" pitchFamily="34" charset="0"/>
                <a:cs typeface="Arial" panose="020B0604020202020204" pitchFamily="34" charset="0"/>
              </a:rPr>
              <a:t> in the Dean’s Office</a:t>
            </a:r>
          </a:p>
        </p:txBody>
      </p:sp>
      <p:pic>
        <p:nvPicPr>
          <p:cNvPr id="10" name="Picture 9">
            <a:extLst>
              <a:ext uri="{FF2B5EF4-FFF2-40B4-BE49-F238E27FC236}">
                <a16:creationId xmlns:a16="http://schemas.microsoft.com/office/drawing/2014/main" id="{55445BD9-7C7E-3839-3C12-DE03084922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3911" y="6164782"/>
            <a:ext cx="2006506" cy="582534"/>
          </a:xfrm>
          <a:prstGeom prst="rect">
            <a:avLst/>
          </a:prstGeom>
        </p:spPr>
      </p:pic>
    </p:spTree>
    <p:extLst>
      <p:ext uri="{BB962C8B-B14F-4D97-AF65-F5344CB8AC3E}">
        <p14:creationId xmlns:p14="http://schemas.microsoft.com/office/powerpoint/2010/main" val="3028861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553998"/>
          </a:xfrm>
          <a:prstGeom prst="rect">
            <a:avLst/>
          </a:prstGeom>
          <a:noFill/>
        </p:spPr>
        <p:txBody>
          <a:bodyPr wrap="square" lIns="0" tIns="0" rIns="0" bIns="0" rtlCol="0">
            <a:spAutoFit/>
          </a:bodyPr>
          <a:lstStyle/>
          <a:p>
            <a:r>
              <a:rPr lang="en-US" sz="3600" b="1" dirty="0">
                <a:solidFill>
                  <a:srgbClr val="003DA5"/>
                </a:solidFill>
                <a:latin typeface="Arial" panose="020B0604020202020204" pitchFamily="34" charset="0"/>
                <a:ea typeface="Fira Sans Medium" panose="020B0503050000020004" pitchFamily="34" charset="0"/>
                <a:cs typeface="Arial" panose="020B0604020202020204" pitchFamily="34" charset="0"/>
              </a:rPr>
              <a:t>Suggestions to Consider</a:t>
            </a:r>
            <a:endPar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7" name="TextBox 26">
            <a:extLst>
              <a:ext uri="{FF2B5EF4-FFF2-40B4-BE49-F238E27FC236}">
                <a16:creationId xmlns:a16="http://schemas.microsoft.com/office/drawing/2014/main" id="{B3A70A16-D2F0-524E-8D1B-F09EDF565D33}"/>
              </a:ext>
            </a:extLst>
          </p:cNvPr>
          <p:cNvSpPr txBox="1"/>
          <p:nvPr/>
        </p:nvSpPr>
        <p:spPr>
          <a:xfrm>
            <a:off x="1271888" y="1919877"/>
            <a:ext cx="9956943" cy="246221"/>
          </a:xfrm>
          <a:prstGeom prst="rect">
            <a:avLst/>
          </a:prstGeom>
          <a:noFill/>
        </p:spPr>
        <p:txBody>
          <a:bodyPr wrap="square" lIns="0" tIns="0" rIns="0" bIns="0" rtlCol="0">
            <a:spAutoFit/>
          </a:bodyPr>
          <a:lstStyle/>
          <a:p>
            <a:r>
              <a:rPr lang="en-US" sz="1600" b="1" dirty="0">
                <a:solidFill>
                  <a:srgbClr val="003DA5"/>
                </a:solidFill>
                <a:latin typeface="Arial" panose="020B0604020202020204" pitchFamily="34" charset="0"/>
                <a:ea typeface="Fira Sans" panose="020B0503050000020004" pitchFamily="34" charset="0"/>
                <a:cs typeface="Arial" panose="020B0604020202020204" pitchFamily="34" charset="0"/>
              </a:rPr>
              <a:t>Meet with your departmental staff to become familiar with UCR policies and procedures.</a:t>
            </a:r>
            <a:endParaRPr lang="en-US" sz="1600" dirty="0">
              <a:latin typeface="Arial" panose="020B0604020202020204" pitchFamily="34" charset="0"/>
              <a:ea typeface="Fira Sans Book" panose="020B0503050000020004" pitchFamily="34" charset="0"/>
              <a:cs typeface="Arial" panose="020B0604020202020204" pitchFamily="34" charset="0"/>
            </a:endParaRPr>
          </a:p>
        </p:txBody>
      </p:sp>
      <p:sp>
        <p:nvSpPr>
          <p:cNvPr id="28" name="TextBox 27">
            <a:extLst>
              <a:ext uri="{FF2B5EF4-FFF2-40B4-BE49-F238E27FC236}">
                <a16:creationId xmlns:a16="http://schemas.microsoft.com/office/drawing/2014/main" id="{ABB049D4-34E7-DB4C-BB1E-415FE7285375}"/>
              </a:ext>
            </a:extLst>
          </p:cNvPr>
          <p:cNvSpPr txBox="1"/>
          <p:nvPr/>
        </p:nvSpPr>
        <p:spPr>
          <a:xfrm>
            <a:off x="651687" y="1720960"/>
            <a:ext cx="686462" cy="615553"/>
          </a:xfrm>
          <a:prstGeom prst="rect">
            <a:avLst/>
          </a:prstGeom>
          <a:noFill/>
        </p:spPr>
        <p:txBody>
          <a:bodyPr wrap="square" lIns="0" tIns="0" rIns="0" bIns="0" rtlCol="0">
            <a:spAutoFit/>
          </a:bodyPr>
          <a:lstStyle/>
          <a:p>
            <a:r>
              <a:rPr lang="en-US" sz="4000" b="1" dirty="0">
                <a:solidFill>
                  <a:srgbClr val="FFB81D"/>
                </a:solidFill>
                <a:latin typeface="Fira Sans" panose="020B0503050000020004" pitchFamily="34" charset="0"/>
                <a:ea typeface="Fira Sans" panose="020B0503050000020004" pitchFamily="34" charset="0"/>
              </a:rPr>
              <a:t>01</a:t>
            </a:r>
            <a:endParaRPr lang="en-US" sz="4000" dirty="0">
              <a:solidFill>
                <a:srgbClr val="FFB81D"/>
              </a:solidFill>
              <a:latin typeface="Fira Sans Book" panose="020B0503050000020004" pitchFamily="34" charset="0"/>
              <a:ea typeface="Fira Sans Book" panose="020B0503050000020004" pitchFamily="34" charset="0"/>
            </a:endParaRPr>
          </a:p>
        </p:txBody>
      </p:sp>
      <p:sp>
        <p:nvSpPr>
          <p:cNvPr id="29" name="TextBox 28">
            <a:extLst>
              <a:ext uri="{FF2B5EF4-FFF2-40B4-BE49-F238E27FC236}">
                <a16:creationId xmlns:a16="http://schemas.microsoft.com/office/drawing/2014/main" id="{AD4DA4D1-AC4A-E043-8616-D0DBC1ED31E9}"/>
              </a:ext>
            </a:extLst>
          </p:cNvPr>
          <p:cNvSpPr txBox="1"/>
          <p:nvPr/>
        </p:nvSpPr>
        <p:spPr>
          <a:xfrm>
            <a:off x="1271888" y="2625930"/>
            <a:ext cx="9518031" cy="246221"/>
          </a:xfrm>
          <a:prstGeom prst="rect">
            <a:avLst/>
          </a:prstGeom>
          <a:noFill/>
        </p:spPr>
        <p:txBody>
          <a:bodyPr wrap="square" lIns="0" tIns="0" rIns="0" bIns="0" rtlCol="0">
            <a:spAutoFit/>
          </a:bodyPr>
          <a:lstStyle/>
          <a:p>
            <a:r>
              <a:rPr lang="en-US" sz="1600" b="1" dirty="0">
                <a:solidFill>
                  <a:srgbClr val="003DA5"/>
                </a:solidFill>
                <a:latin typeface="Arial" panose="020B0604020202020204" pitchFamily="34" charset="0"/>
                <a:ea typeface="Fira Sans" panose="020B0503050000020004" pitchFamily="34" charset="0"/>
                <a:cs typeface="Arial" panose="020B0604020202020204" pitchFamily="34" charset="0"/>
              </a:rPr>
              <a:t>Don’t hesitate to ask questions or raise concerns.</a:t>
            </a:r>
          </a:p>
        </p:txBody>
      </p:sp>
      <p:sp>
        <p:nvSpPr>
          <p:cNvPr id="30" name="TextBox 29">
            <a:extLst>
              <a:ext uri="{FF2B5EF4-FFF2-40B4-BE49-F238E27FC236}">
                <a16:creationId xmlns:a16="http://schemas.microsoft.com/office/drawing/2014/main" id="{DC8A12B4-D502-9D4B-ABA5-29CAF426970A}"/>
              </a:ext>
            </a:extLst>
          </p:cNvPr>
          <p:cNvSpPr txBox="1"/>
          <p:nvPr/>
        </p:nvSpPr>
        <p:spPr>
          <a:xfrm>
            <a:off x="651687" y="2408108"/>
            <a:ext cx="686462" cy="615553"/>
          </a:xfrm>
          <a:prstGeom prst="rect">
            <a:avLst/>
          </a:prstGeom>
          <a:noFill/>
        </p:spPr>
        <p:txBody>
          <a:bodyPr wrap="square" lIns="0" tIns="0" rIns="0" bIns="0" rtlCol="0">
            <a:spAutoFit/>
          </a:bodyPr>
          <a:lstStyle/>
          <a:p>
            <a:r>
              <a:rPr lang="en-US" sz="4000" b="1" dirty="0">
                <a:solidFill>
                  <a:srgbClr val="FFB81D"/>
                </a:solidFill>
                <a:latin typeface="Fira Sans" panose="020B0503050000020004" pitchFamily="34" charset="0"/>
                <a:ea typeface="Fira Sans" panose="020B0503050000020004" pitchFamily="34" charset="0"/>
              </a:rPr>
              <a:t>02</a:t>
            </a:r>
            <a:endParaRPr lang="en-US" sz="4000" dirty="0">
              <a:solidFill>
                <a:srgbClr val="FFB81D"/>
              </a:solidFill>
              <a:latin typeface="Fira Sans Book" panose="020B0503050000020004" pitchFamily="34" charset="0"/>
              <a:ea typeface="Fira Sans Book" panose="020B0503050000020004" pitchFamily="34" charset="0"/>
            </a:endParaRPr>
          </a:p>
        </p:txBody>
      </p:sp>
      <p:sp>
        <p:nvSpPr>
          <p:cNvPr id="31" name="TextBox 30">
            <a:extLst>
              <a:ext uri="{FF2B5EF4-FFF2-40B4-BE49-F238E27FC236}">
                <a16:creationId xmlns:a16="http://schemas.microsoft.com/office/drawing/2014/main" id="{3DD90ABF-5736-B048-8439-CE5C938E7503}"/>
              </a:ext>
            </a:extLst>
          </p:cNvPr>
          <p:cNvSpPr txBox="1"/>
          <p:nvPr/>
        </p:nvSpPr>
        <p:spPr>
          <a:xfrm>
            <a:off x="1271888" y="3327278"/>
            <a:ext cx="7835535" cy="246221"/>
          </a:xfrm>
          <a:prstGeom prst="rect">
            <a:avLst/>
          </a:prstGeom>
          <a:noFill/>
        </p:spPr>
        <p:txBody>
          <a:bodyPr wrap="square" lIns="0" tIns="0" rIns="0" bIns="0" rtlCol="0">
            <a:spAutoFit/>
          </a:bodyPr>
          <a:lstStyle/>
          <a:p>
            <a:r>
              <a:rPr lang="en-US" sz="1600" b="1" dirty="0">
                <a:solidFill>
                  <a:srgbClr val="003DA5"/>
                </a:solidFill>
                <a:latin typeface="Arial" panose="020B0604020202020204" pitchFamily="34" charset="0"/>
                <a:ea typeface="Fira Sans" panose="020B0503050000020004" pitchFamily="34" charset="0"/>
                <a:cs typeface="Arial" panose="020B0604020202020204" pitchFamily="34" charset="0"/>
              </a:rPr>
              <a:t>Be proactive with the administration of your financial resources.</a:t>
            </a:r>
          </a:p>
        </p:txBody>
      </p:sp>
      <p:sp>
        <p:nvSpPr>
          <p:cNvPr id="32" name="TextBox 31">
            <a:extLst>
              <a:ext uri="{FF2B5EF4-FFF2-40B4-BE49-F238E27FC236}">
                <a16:creationId xmlns:a16="http://schemas.microsoft.com/office/drawing/2014/main" id="{038403BA-56E1-5742-8B7B-2185BC94B7F8}"/>
              </a:ext>
            </a:extLst>
          </p:cNvPr>
          <p:cNvSpPr txBox="1"/>
          <p:nvPr/>
        </p:nvSpPr>
        <p:spPr>
          <a:xfrm>
            <a:off x="651687" y="3127224"/>
            <a:ext cx="686462" cy="615553"/>
          </a:xfrm>
          <a:prstGeom prst="rect">
            <a:avLst/>
          </a:prstGeom>
          <a:noFill/>
        </p:spPr>
        <p:txBody>
          <a:bodyPr wrap="square" lIns="0" tIns="0" rIns="0" bIns="0" rtlCol="0">
            <a:spAutoFit/>
          </a:bodyPr>
          <a:lstStyle/>
          <a:p>
            <a:r>
              <a:rPr lang="en-US" sz="4000" b="1" dirty="0">
                <a:solidFill>
                  <a:srgbClr val="FFB81D"/>
                </a:solidFill>
                <a:latin typeface="Fira Sans" panose="020B0503050000020004" pitchFamily="34" charset="0"/>
                <a:ea typeface="Fira Sans" panose="020B0503050000020004" pitchFamily="34" charset="0"/>
              </a:rPr>
              <a:t>03</a:t>
            </a:r>
            <a:endParaRPr lang="en-US" sz="4000" dirty="0">
              <a:solidFill>
                <a:srgbClr val="FFB81D"/>
              </a:solidFill>
              <a:latin typeface="Fira Sans Book" panose="020B0503050000020004" pitchFamily="34" charset="0"/>
              <a:ea typeface="Fira Sans Book" panose="020B0503050000020004" pitchFamily="34" charset="0"/>
            </a:endParaRPr>
          </a:p>
        </p:txBody>
      </p:sp>
      <p:sp>
        <p:nvSpPr>
          <p:cNvPr id="33" name="TextBox 32">
            <a:extLst>
              <a:ext uri="{FF2B5EF4-FFF2-40B4-BE49-F238E27FC236}">
                <a16:creationId xmlns:a16="http://schemas.microsoft.com/office/drawing/2014/main" id="{19A3D374-B19F-0F49-84B9-C38BC12B98EC}"/>
              </a:ext>
            </a:extLst>
          </p:cNvPr>
          <p:cNvSpPr txBox="1"/>
          <p:nvPr/>
        </p:nvSpPr>
        <p:spPr>
          <a:xfrm>
            <a:off x="1271888" y="4057128"/>
            <a:ext cx="8988217" cy="492443"/>
          </a:xfrm>
          <a:prstGeom prst="rect">
            <a:avLst/>
          </a:prstGeom>
          <a:noFill/>
        </p:spPr>
        <p:txBody>
          <a:bodyPr wrap="square" lIns="0" tIns="0" rIns="0" bIns="0" rtlCol="0">
            <a:spAutoFit/>
          </a:bodyPr>
          <a:lstStyle/>
          <a:p>
            <a:r>
              <a:rPr lang="en-US" sz="1600" b="1" dirty="0">
                <a:solidFill>
                  <a:srgbClr val="003DA5"/>
                </a:solidFill>
                <a:latin typeface="Arial" panose="020B0604020202020204" pitchFamily="34" charset="0"/>
                <a:ea typeface="Fira Sans" panose="020B0503050000020004" pitchFamily="34" charset="0"/>
                <a:cs typeface="Arial" panose="020B0604020202020204" pitchFamily="34" charset="0"/>
              </a:rPr>
              <a:t>Plan ahead and solicit support when needed, especially for travel and event.  Remember purchases need lead time. </a:t>
            </a:r>
          </a:p>
        </p:txBody>
      </p:sp>
      <p:sp>
        <p:nvSpPr>
          <p:cNvPr id="34" name="TextBox 33">
            <a:extLst>
              <a:ext uri="{FF2B5EF4-FFF2-40B4-BE49-F238E27FC236}">
                <a16:creationId xmlns:a16="http://schemas.microsoft.com/office/drawing/2014/main" id="{8C40E630-A911-4F41-AE6C-F3C65B9275BF}"/>
              </a:ext>
            </a:extLst>
          </p:cNvPr>
          <p:cNvSpPr txBox="1"/>
          <p:nvPr/>
        </p:nvSpPr>
        <p:spPr>
          <a:xfrm>
            <a:off x="651687" y="3857074"/>
            <a:ext cx="686462" cy="615553"/>
          </a:xfrm>
          <a:prstGeom prst="rect">
            <a:avLst/>
          </a:prstGeom>
          <a:noFill/>
        </p:spPr>
        <p:txBody>
          <a:bodyPr wrap="square" lIns="0" tIns="0" rIns="0" bIns="0" rtlCol="0">
            <a:spAutoFit/>
          </a:bodyPr>
          <a:lstStyle/>
          <a:p>
            <a:r>
              <a:rPr lang="en-US" sz="4000" b="1" dirty="0">
                <a:solidFill>
                  <a:srgbClr val="FFB81D"/>
                </a:solidFill>
                <a:latin typeface="Fira Sans" panose="020B0503050000020004" pitchFamily="34" charset="0"/>
                <a:ea typeface="Fira Sans" panose="020B0503050000020004" pitchFamily="34" charset="0"/>
              </a:rPr>
              <a:t>04</a:t>
            </a:r>
            <a:endParaRPr lang="en-US" sz="4000" dirty="0">
              <a:solidFill>
                <a:srgbClr val="FFB81D"/>
              </a:solidFill>
              <a:latin typeface="Fira Sans Book" panose="020B0503050000020004" pitchFamily="34" charset="0"/>
              <a:ea typeface="Fira Sans Book" panose="020B0503050000020004" pitchFamily="34" charset="0"/>
            </a:endParaRPr>
          </a:p>
        </p:txBody>
      </p:sp>
      <p:pic>
        <p:nvPicPr>
          <p:cNvPr id="2" name="Picture 1">
            <a:extLst>
              <a:ext uri="{FF2B5EF4-FFF2-40B4-BE49-F238E27FC236}">
                <a16:creationId xmlns:a16="http://schemas.microsoft.com/office/drawing/2014/main" id="{E201A8A1-B306-8664-DC93-FB13B467C8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3911" y="6164782"/>
            <a:ext cx="2006506" cy="582534"/>
          </a:xfrm>
          <a:prstGeom prst="rect">
            <a:avLst/>
          </a:prstGeom>
        </p:spPr>
      </p:pic>
    </p:spTree>
    <p:extLst>
      <p:ext uri="{BB962C8B-B14F-4D97-AF65-F5344CB8AC3E}">
        <p14:creationId xmlns:p14="http://schemas.microsoft.com/office/powerpoint/2010/main" val="27537426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FC70C9-1AA6-684B-A9B1-35BC658BBF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222694" cy="6858000"/>
          </a:xfrm>
          <a:prstGeom prst="rect">
            <a:avLst/>
          </a:prstGeom>
        </p:spPr>
      </p:pic>
      <p:sp>
        <p:nvSpPr>
          <p:cNvPr id="7" name="Rectangle 6">
            <a:extLst>
              <a:ext uri="{FF2B5EF4-FFF2-40B4-BE49-F238E27FC236}">
                <a16:creationId xmlns:a16="http://schemas.microsoft.com/office/drawing/2014/main" id="{4A5882D8-9F74-2A46-BEAB-A118D82D6C70}"/>
              </a:ext>
            </a:extLst>
          </p:cNvPr>
          <p:cNvSpPr/>
          <p:nvPr/>
        </p:nvSpPr>
        <p:spPr>
          <a:xfrm>
            <a:off x="0" y="0"/>
            <a:ext cx="12222694" cy="6858000"/>
          </a:xfrm>
          <a:prstGeom prst="rect">
            <a:avLst/>
          </a:prstGeom>
          <a:solidFill>
            <a:srgbClr val="003DA5">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B92A8F9-FF41-8F44-BF9E-797DE5FBF7A6}"/>
              </a:ext>
            </a:extLst>
          </p:cNvPr>
          <p:cNvSpPr txBox="1"/>
          <p:nvPr/>
        </p:nvSpPr>
        <p:spPr>
          <a:xfrm>
            <a:off x="1518698" y="2115562"/>
            <a:ext cx="9151951" cy="898131"/>
          </a:xfrm>
          <a:prstGeom prst="rect">
            <a:avLst/>
          </a:prstGeom>
          <a:noFill/>
        </p:spPr>
        <p:txBody>
          <a:bodyPr wrap="square" rtlCol="0">
            <a:spAutoFit/>
          </a:bodyPr>
          <a:lstStyle/>
          <a:p>
            <a:pPr algn="ctr">
              <a:lnSpc>
                <a:spcPts val="6820"/>
              </a:lnSpc>
            </a:pPr>
            <a:r>
              <a:rPr lang="en-US" sz="5200" b="1" spc="-150" dirty="0">
                <a:solidFill>
                  <a:schemeClr val="bg1"/>
                </a:solidFill>
                <a:latin typeface="Arial" panose="020B0604020202020204" pitchFamily="34" charset="0"/>
                <a:ea typeface="Fira Sans Medium" panose="020B0503050000020004" pitchFamily="34" charset="0"/>
                <a:cs typeface="Arial" panose="020B0604020202020204" pitchFamily="34" charset="0"/>
              </a:rPr>
              <a:t>Questions?</a:t>
            </a:r>
          </a:p>
        </p:txBody>
      </p:sp>
      <p:pic>
        <p:nvPicPr>
          <p:cNvPr id="8" name="Graphic 7">
            <a:extLst>
              <a:ext uri="{FF2B5EF4-FFF2-40B4-BE49-F238E27FC236}">
                <a16:creationId xmlns:a16="http://schemas.microsoft.com/office/drawing/2014/main" id="{D8432B74-759A-274E-BF69-139B2D231B4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2221" y="1855853"/>
            <a:ext cx="444904" cy="203531"/>
          </a:xfrm>
          <a:prstGeom prst="rect">
            <a:avLst/>
          </a:prstGeom>
        </p:spPr>
      </p:pic>
      <p:sp>
        <p:nvSpPr>
          <p:cNvPr id="2" name="TextBox 1">
            <a:extLst>
              <a:ext uri="{FF2B5EF4-FFF2-40B4-BE49-F238E27FC236}">
                <a16:creationId xmlns:a16="http://schemas.microsoft.com/office/drawing/2014/main" id="{4D618628-68F0-ABA3-BE28-E3FE6004D018}"/>
              </a:ext>
            </a:extLst>
          </p:cNvPr>
          <p:cNvSpPr txBox="1"/>
          <p:nvPr/>
        </p:nvSpPr>
        <p:spPr>
          <a:xfrm>
            <a:off x="2255545" y="3297364"/>
            <a:ext cx="7680910" cy="1015663"/>
          </a:xfrm>
          <a:prstGeom prst="rect">
            <a:avLst/>
          </a:prstGeom>
          <a:noFill/>
        </p:spPr>
        <p:txBody>
          <a:bodyPr wrap="square">
            <a:spAutoFit/>
          </a:bodyPr>
          <a:lstStyle/>
          <a:p>
            <a:pPr algn="ctr"/>
            <a:r>
              <a:rPr lang="en-US" sz="2000" b="1" dirty="0">
                <a:solidFill>
                  <a:srgbClr val="FFB81D"/>
                </a:solidFill>
              </a:rPr>
              <a:t>Contact</a:t>
            </a:r>
            <a:r>
              <a:rPr lang="en-US" sz="2000" b="1" dirty="0">
                <a:solidFill>
                  <a:srgbClr val="F4F3F6"/>
                </a:solidFill>
              </a:rPr>
              <a:t> | Dean’s Office Financial Staff</a:t>
            </a:r>
          </a:p>
          <a:p>
            <a:pPr algn="ctr"/>
            <a:r>
              <a:rPr lang="en-US" sz="2000" dirty="0">
                <a:solidFill>
                  <a:srgbClr val="FFB81D"/>
                </a:solidFill>
              </a:rPr>
              <a:t>Alissa Rackstraw </a:t>
            </a:r>
            <a:r>
              <a:rPr lang="en-US" sz="2000" dirty="0">
                <a:solidFill>
                  <a:schemeClr val="bg1"/>
                </a:solidFill>
              </a:rPr>
              <a:t>| 951.827.6417 | </a:t>
            </a:r>
            <a:r>
              <a:rPr lang="en-US" sz="2000" dirty="0">
                <a:solidFill>
                  <a:schemeClr val="bg1"/>
                </a:solidFill>
                <a:hlinkClick r:id="rId5">
                  <a:extLst>
                    <a:ext uri="{A12FA001-AC4F-418D-AE19-62706E023703}">
                      <ahyp:hlinkClr xmlns:ahyp="http://schemas.microsoft.com/office/drawing/2018/hyperlinkcolor" val="tx"/>
                    </a:ext>
                  </a:extLst>
                </a:hlinkClick>
              </a:rPr>
              <a:t>Alissa.rackstraw@ucr.edu</a:t>
            </a:r>
            <a:endParaRPr lang="en-US" sz="2000" dirty="0">
              <a:solidFill>
                <a:schemeClr val="bg1"/>
              </a:solidFill>
            </a:endParaRPr>
          </a:p>
          <a:p>
            <a:pPr algn="ctr"/>
            <a:r>
              <a:rPr lang="en-US" sz="2000" dirty="0">
                <a:solidFill>
                  <a:srgbClr val="FFB81D"/>
                </a:solidFill>
              </a:rPr>
              <a:t>Katie </a:t>
            </a:r>
            <a:r>
              <a:rPr lang="en-US" sz="2000" dirty="0" err="1">
                <a:solidFill>
                  <a:srgbClr val="FFB81D"/>
                </a:solidFill>
              </a:rPr>
              <a:t>Meumann</a:t>
            </a:r>
            <a:r>
              <a:rPr lang="en-US" sz="2000" dirty="0">
                <a:solidFill>
                  <a:srgbClr val="FFB81D"/>
                </a:solidFill>
              </a:rPr>
              <a:t> </a:t>
            </a:r>
            <a:r>
              <a:rPr lang="en-US" sz="2000" dirty="0">
                <a:solidFill>
                  <a:schemeClr val="bg1"/>
                </a:solidFill>
              </a:rPr>
              <a:t>| 951.827.2995 | </a:t>
            </a:r>
            <a:r>
              <a:rPr lang="en-US" sz="2000" dirty="0">
                <a:solidFill>
                  <a:schemeClr val="bg1"/>
                </a:solidFill>
                <a:hlinkClick r:id="rId6">
                  <a:extLst>
                    <a:ext uri="{A12FA001-AC4F-418D-AE19-62706E023703}">
                      <ahyp:hlinkClr xmlns:ahyp="http://schemas.microsoft.com/office/drawing/2018/hyperlinkcolor" val="tx"/>
                    </a:ext>
                  </a:extLst>
                </a:hlinkClick>
              </a:rPr>
              <a:t>katie.meumann@ucr.edu</a:t>
            </a:r>
            <a:r>
              <a:rPr lang="en-US" sz="2000" dirty="0">
                <a:solidFill>
                  <a:schemeClr val="bg1"/>
                </a:solidFill>
              </a:rPr>
              <a:t> </a:t>
            </a:r>
          </a:p>
        </p:txBody>
      </p:sp>
      <p:pic>
        <p:nvPicPr>
          <p:cNvPr id="6" name="Picture 5">
            <a:extLst>
              <a:ext uri="{FF2B5EF4-FFF2-40B4-BE49-F238E27FC236}">
                <a16:creationId xmlns:a16="http://schemas.microsoft.com/office/drawing/2014/main" id="{CDE778DC-EC10-9083-0580-DDD4AE74720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46207" y="6187082"/>
            <a:ext cx="1875391" cy="504547"/>
          </a:xfrm>
          <a:prstGeom prst="rect">
            <a:avLst/>
          </a:prstGeom>
        </p:spPr>
      </p:pic>
    </p:spTree>
    <p:extLst>
      <p:ext uri="{BB962C8B-B14F-4D97-AF65-F5344CB8AC3E}">
        <p14:creationId xmlns:p14="http://schemas.microsoft.com/office/powerpoint/2010/main" val="269488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AF54B18-1E70-D449-A3EC-9239163ED0CD}"/>
              </a:ext>
            </a:extLst>
          </p:cNvPr>
          <p:cNvGrpSpPr/>
          <p:nvPr/>
        </p:nvGrpSpPr>
        <p:grpSpPr>
          <a:xfrm>
            <a:off x="-18411" y="-6137"/>
            <a:ext cx="12212457" cy="6873342"/>
            <a:chOff x="-18411" y="-6137"/>
            <a:chExt cx="12212457" cy="6873342"/>
          </a:xfrm>
        </p:grpSpPr>
        <p:sp>
          <p:nvSpPr>
            <p:cNvPr id="10" name="Freeform 9">
              <a:extLst>
                <a:ext uri="{FF2B5EF4-FFF2-40B4-BE49-F238E27FC236}">
                  <a16:creationId xmlns:a16="http://schemas.microsoft.com/office/drawing/2014/main" id="{477FB2E0-C8C5-B54F-999D-475D5623CDDB}"/>
                </a:ext>
              </a:extLst>
            </p:cNvPr>
            <p:cNvSpPr/>
            <p:nvPr/>
          </p:nvSpPr>
          <p:spPr>
            <a:xfrm>
              <a:off x="-18411" y="3031635"/>
              <a:ext cx="12212457" cy="3835570"/>
            </a:xfrm>
            <a:custGeom>
              <a:avLst/>
              <a:gdLst>
                <a:gd name="connsiteX0" fmla="*/ 0 w 12212457"/>
                <a:gd name="connsiteY0" fmla="*/ 2718652 h 3835570"/>
                <a:gd name="connsiteX1" fmla="*/ 0 w 12212457"/>
                <a:gd name="connsiteY1" fmla="*/ 3835570 h 3835570"/>
                <a:gd name="connsiteX2" fmla="*/ 153423 w 12212457"/>
                <a:gd name="connsiteY2" fmla="*/ 3835570 h 3835570"/>
                <a:gd name="connsiteX3" fmla="*/ 5443442 w 12212457"/>
                <a:gd name="connsiteY3" fmla="*/ 3835570 h 3835570"/>
                <a:gd name="connsiteX4" fmla="*/ 12212457 w 12212457"/>
                <a:gd name="connsiteY4" fmla="*/ 619828 h 3835570"/>
                <a:gd name="connsiteX5" fmla="*/ 12212457 w 12212457"/>
                <a:gd name="connsiteY5" fmla="*/ 0 h 3835570"/>
                <a:gd name="connsiteX6" fmla="*/ 0 w 12212457"/>
                <a:gd name="connsiteY6" fmla="*/ 2718652 h 383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457" h="3835570">
                  <a:moveTo>
                    <a:pt x="0" y="2718652"/>
                  </a:moveTo>
                  <a:lnTo>
                    <a:pt x="0" y="3835570"/>
                  </a:lnTo>
                  <a:lnTo>
                    <a:pt x="153423" y="3835570"/>
                  </a:lnTo>
                  <a:lnTo>
                    <a:pt x="5443442" y="3835570"/>
                  </a:lnTo>
                  <a:lnTo>
                    <a:pt x="12212457" y="619828"/>
                  </a:lnTo>
                  <a:lnTo>
                    <a:pt x="12212457" y="0"/>
                  </a:lnTo>
                  <a:lnTo>
                    <a:pt x="0" y="2718652"/>
                  </a:lnTo>
                  <a:close/>
                </a:path>
              </a:pathLst>
            </a:custGeom>
            <a:solidFill>
              <a:srgbClr val="F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69FD79F2-2E51-0C40-96CB-189599A623FE}"/>
                </a:ext>
              </a:extLst>
            </p:cNvPr>
            <p:cNvSpPr/>
            <p:nvPr/>
          </p:nvSpPr>
          <p:spPr>
            <a:xfrm>
              <a:off x="-18411" y="-6137"/>
              <a:ext cx="12210411" cy="5842341"/>
            </a:xfrm>
            <a:custGeom>
              <a:avLst/>
              <a:gdLst>
                <a:gd name="connsiteX0" fmla="*/ 0 w 12046760"/>
                <a:gd name="connsiteY0" fmla="*/ 5842341 h 5842341"/>
                <a:gd name="connsiteX1" fmla="*/ 1460585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046760"/>
                <a:gd name="connsiteY0" fmla="*/ 5842341 h 5842341"/>
                <a:gd name="connsiteX1" fmla="*/ 12274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046760 w 12194047"/>
                <a:gd name="connsiteY3" fmla="*/ 5842341 h 5842341"/>
                <a:gd name="connsiteX4" fmla="*/ 0 w 12194047"/>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194046 w 12194047"/>
                <a:gd name="connsiteY3" fmla="*/ 3080730 h 5842341"/>
                <a:gd name="connsiteX4" fmla="*/ 0 w 12194047"/>
                <a:gd name="connsiteY4" fmla="*/ 5842341 h 584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047" h="5842341">
                  <a:moveTo>
                    <a:pt x="0" y="5842341"/>
                  </a:moveTo>
                  <a:cubicBezTo>
                    <a:pt x="4091" y="3894894"/>
                    <a:pt x="8183" y="1947447"/>
                    <a:pt x="12274" y="0"/>
                  </a:cubicBezTo>
                  <a:lnTo>
                    <a:pt x="12194047" y="6137"/>
                  </a:lnTo>
                  <a:cubicBezTo>
                    <a:pt x="12194047" y="1031001"/>
                    <a:pt x="12194046" y="2055866"/>
                    <a:pt x="12194046" y="3080730"/>
                  </a:cubicBezTo>
                  <a:lnTo>
                    <a:pt x="0" y="5842341"/>
                  </a:lnTo>
                  <a:close/>
                </a:path>
              </a:pathLst>
            </a:cu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 name="TextBox 10">
            <a:extLst>
              <a:ext uri="{FF2B5EF4-FFF2-40B4-BE49-F238E27FC236}">
                <a16:creationId xmlns:a16="http://schemas.microsoft.com/office/drawing/2014/main" id="{1B92A8F9-FF41-8F44-BF9E-797DE5FBF7A6}"/>
              </a:ext>
            </a:extLst>
          </p:cNvPr>
          <p:cNvSpPr txBox="1"/>
          <p:nvPr/>
        </p:nvSpPr>
        <p:spPr>
          <a:xfrm>
            <a:off x="617552" y="833392"/>
            <a:ext cx="9042264" cy="964367"/>
          </a:xfrm>
          <a:prstGeom prst="rect">
            <a:avLst/>
          </a:prstGeom>
          <a:noFill/>
        </p:spPr>
        <p:txBody>
          <a:bodyPr wrap="square" lIns="0" tIns="91440" rIns="0" bIns="0" rtlCol="0">
            <a:spAutoFit/>
          </a:bodyPr>
          <a:lstStyle/>
          <a:p>
            <a:pPr>
              <a:lnSpc>
                <a:spcPts val="6820"/>
              </a:lnSpc>
            </a:pPr>
            <a:r>
              <a:rPr lang="en-US" sz="6000" b="1" spc="-150" dirty="0">
                <a:solidFill>
                  <a:schemeClr val="bg1"/>
                </a:solidFill>
                <a:latin typeface="Arial" panose="020B0604020202020204" pitchFamily="34" charset="0"/>
                <a:ea typeface="Fira Sans Medium" panose="020B0503050000020004" pitchFamily="34" charset="0"/>
                <a:cs typeface="Arial" panose="020B0604020202020204" pitchFamily="34" charset="0"/>
              </a:rPr>
              <a:t>Systems</a:t>
            </a:r>
          </a:p>
        </p:txBody>
      </p:sp>
      <p:sp>
        <p:nvSpPr>
          <p:cNvPr id="13" name="TextBox 12">
            <a:extLst>
              <a:ext uri="{FF2B5EF4-FFF2-40B4-BE49-F238E27FC236}">
                <a16:creationId xmlns:a16="http://schemas.microsoft.com/office/drawing/2014/main" id="{508FD533-CF81-2F46-A1CA-7D15D717BFB2}"/>
              </a:ext>
            </a:extLst>
          </p:cNvPr>
          <p:cNvSpPr txBox="1"/>
          <p:nvPr/>
        </p:nvSpPr>
        <p:spPr>
          <a:xfrm>
            <a:off x="600551" y="1959316"/>
            <a:ext cx="4538133" cy="707886"/>
          </a:xfrm>
          <a:prstGeom prst="rect">
            <a:avLst/>
          </a:prstGeom>
          <a:noFill/>
        </p:spPr>
        <p:txBody>
          <a:bodyPr wrap="square" rtlCol="0">
            <a:spAutoFit/>
          </a:bodyPr>
          <a:lstStyle/>
          <a:p>
            <a:r>
              <a:rPr lang="en-US" sz="2000" b="1" dirty="0">
                <a:solidFill>
                  <a:srgbClr val="FFB81D"/>
                </a:solidFill>
                <a:latin typeface="Arial" panose="020B0604020202020204" pitchFamily="34" charset="0"/>
                <a:cs typeface="Arial" panose="020B0604020202020204" pitchFamily="34" charset="0"/>
              </a:rPr>
              <a:t>New Faculty Orientation</a:t>
            </a:r>
          </a:p>
          <a:p>
            <a:r>
              <a:rPr lang="en-US" sz="2000" dirty="0">
                <a:solidFill>
                  <a:srgbClr val="FFB81D"/>
                </a:solidFill>
                <a:latin typeface="Arial" panose="020B0604020202020204" pitchFamily="34" charset="0"/>
                <a:cs typeface="Arial" panose="020B0604020202020204" pitchFamily="34" charset="0"/>
              </a:rPr>
              <a:t>September 28, 2022</a:t>
            </a:r>
          </a:p>
        </p:txBody>
      </p:sp>
      <p:pic>
        <p:nvPicPr>
          <p:cNvPr id="3" name="Picture 2">
            <a:extLst>
              <a:ext uri="{FF2B5EF4-FFF2-40B4-BE49-F238E27FC236}">
                <a16:creationId xmlns:a16="http://schemas.microsoft.com/office/drawing/2014/main" id="{436A69A4-42AE-5D7B-176B-F99CE34D9A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13440" y="6060437"/>
            <a:ext cx="2006506" cy="582534"/>
          </a:xfrm>
          <a:prstGeom prst="rect">
            <a:avLst/>
          </a:prstGeom>
        </p:spPr>
      </p:pic>
    </p:spTree>
    <p:extLst>
      <p:ext uri="{BB962C8B-B14F-4D97-AF65-F5344CB8AC3E}">
        <p14:creationId xmlns:p14="http://schemas.microsoft.com/office/powerpoint/2010/main" val="769832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139734-74AD-63E4-DAAE-9700C1D7603D}"/>
              </a:ext>
            </a:extLst>
          </p:cNvPr>
          <p:cNvSpPr txBox="1"/>
          <p:nvPr/>
        </p:nvSpPr>
        <p:spPr>
          <a:xfrm>
            <a:off x="3941380" y="2120926"/>
            <a:ext cx="9099030" cy="3108543"/>
          </a:xfrm>
          <a:prstGeom prst="rect">
            <a:avLst/>
          </a:prstGeom>
          <a:noFill/>
        </p:spPr>
        <p:txBody>
          <a:bodyPr wrap="square">
            <a:spAutoFit/>
          </a:bodyPr>
          <a:lstStyle/>
          <a:p>
            <a:r>
              <a:rPr lang="en-US" sz="2800" dirty="0">
                <a:solidFill>
                  <a:srgbClr val="FFB81D"/>
                </a:solidFill>
                <a:latin typeface="Arial" panose="020B0604020202020204" pitchFamily="34" charset="0"/>
                <a:cs typeface="Arial" panose="020B0604020202020204" pitchFamily="34" charset="0"/>
              </a:rPr>
              <a:t>Offices: </a:t>
            </a:r>
            <a:r>
              <a:rPr lang="en-US" sz="2800" dirty="0">
                <a:latin typeface="Arial" panose="020B0604020202020204" pitchFamily="34" charset="0"/>
                <a:cs typeface="Arial" panose="020B0604020202020204" pitchFamily="34" charset="0"/>
              </a:rPr>
              <a:t>WC111,WC107</a:t>
            </a:r>
            <a:br>
              <a:rPr lang="en-US" sz="2800" dirty="0">
                <a:solidFill>
                  <a:schemeClr val="bg1"/>
                </a:solidFill>
                <a:latin typeface="Arial" panose="020B0604020202020204" pitchFamily="34" charset="0"/>
                <a:cs typeface="Arial" panose="020B0604020202020204" pitchFamily="34" charset="0"/>
              </a:rPr>
            </a:br>
            <a:r>
              <a:rPr lang="en-US" sz="2800" dirty="0">
                <a:solidFill>
                  <a:srgbClr val="FFB81D"/>
                </a:solidFill>
                <a:latin typeface="Arial" panose="020B0604020202020204" pitchFamily="34" charset="0"/>
                <a:cs typeface="Arial" panose="020B0604020202020204" pitchFamily="34" charset="0"/>
              </a:rPr>
              <a:t>Email: </a:t>
            </a:r>
            <a:r>
              <a:rPr lang="en-US" sz="2800" dirty="0">
                <a:solidFill>
                  <a:srgbClr val="003DA5"/>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systems@engr.ucr.edu</a:t>
            </a:r>
            <a:br>
              <a:rPr lang="en-US" sz="2800" dirty="0">
                <a:solidFill>
                  <a:schemeClr val="bg1"/>
                </a:solidFill>
                <a:latin typeface="Arial" panose="020B0604020202020204" pitchFamily="34" charset="0"/>
                <a:cs typeface="Arial" panose="020B0604020202020204" pitchFamily="34" charset="0"/>
              </a:rPr>
            </a:br>
            <a:r>
              <a:rPr lang="en-US" sz="2800" dirty="0">
                <a:solidFill>
                  <a:srgbClr val="FFB81D"/>
                </a:solidFill>
                <a:latin typeface="Arial" panose="020B0604020202020204" pitchFamily="34" charset="0"/>
                <a:cs typeface="Arial" panose="020B0604020202020204" pitchFamily="34" charset="0"/>
              </a:rPr>
              <a:t>FAQ: </a:t>
            </a:r>
            <a:r>
              <a:rPr lang="en-US" sz="2800" dirty="0">
                <a:solidFill>
                  <a:srgbClr val="003DA5"/>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http://systems.engr.ucr.edu</a:t>
            </a:r>
            <a:endParaRPr lang="en-US" sz="2800" dirty="0">
              <a:solidFill>
                <a:srgbClr val="003DA5"/>
              </a:solidFill>
              <a:latin typeface="Arial" panose="020B0604020202020204" pitchFamily="34" charset="0"/>
              <a:cs typeface="Arial" panose="020B0604020202020204" pitchFamily="34" charset="0"/>
            </a:endParaRPr>
          </a:p>
          <a:p>
            <a:br>
              <a:rPr lang="en-US" sz="2800" dirty="0">
                <a:solidFill>
                  <a:schemeClr val="bg1"/>
                </a:solidFill>
                <a:latin typeface="Arial" panose="020B0604020202020204" pitchFamily="34" charset="0"/>
                <a:cs typeface="Arial" panose="020B0604020202020204" pitchFamily="34" charset="0"/>
              </a:rPr>
            </a:br>
            <a:r>
              <a:rPr lang="en-US" sz="2800" dirty="0">
                <a:solidFill>
                  <a:srgbClr val="FFB81D"/>
                </a:solidFill>
                <a:latin typeface="Arial" panose="020B0604020202020204" pitchFamily="34" charset="0"/>
                <a:cs typeface="Arial" panose="020B0604020202020204" pitchFamily="34" charset="0"/>
              </a:rPr>
              <a:t>Laptop Help Desk: </a:t>
            </a:r>
            <a:r>
              <a:rPr lang="en-US" sz="2800" dirty="0">
                <a:latin typeface="Arial" panose="020B0604020202020204" pitchFamily="34" charset="0"/>
                <a:cs typeface="Arial" panose="020B0604020202020204" pitchFamily="34" charset="0"/>
              </a:rPr>
              <a:t>WC107</a:t>
            </a:r>
            <a:br>
              <a:rPr lang="en-US" sz="2800" dirty="0">
                <a:solidFill>
                  <a:schemeClr val="bg1"/>
                </a:solidFill>
                <a:latin typeface="Arial" panose="020B0604020202020204" pitchFamily="34" charset="0"/>
                <a:cs typeface="Arial" panose="020B0604020202020204" pitchFamily="34" charset="0"/>
              </a:rPr>
            </a:br>
            <a:r>
              <a:rPr lang="en-US" sz="2800" dirty="0">
                <a:solidFill>
                  <a:srgbClr val="FFB81D"/>
                </a:solidFill>
                <a:latin typeface="Arial" panose="020B0604020202020204" pitchFamily="34" charset="0"/>
                <a:cs typeface="Arial" panose="020B0604020202020204" pitchFamily="34" charset="0"/>
              </a:rPr>
              <a:t>Email: </a:t>
            </a:r>
            <a:r>
              <a:rPr lang="en-US" sz="2800" dirty="0">
                <a:solidFill>
                  <a:srgbClr val="003DA5"/>
                </a:solidFill>
                <a:latin typeface="Arial" panose="020B0604020202020204" pitchFamily="34" charset="0"/>
                <a:cs typeface="Arial" panose="020B0604020202020204" pitchFamily="34" charset="0"/>
                <a:hlinkClick r:id="rId3"/>
              </a:rPr>
              <a:t>systems@engr.ucr.edu</a:t>
            </a:r>
            <a:r>
              <a:rPr lang="en-US" sz="2800" dirty="0">
                <a:solidFill>
                  <a:srgbClr val="003DA5"/>
                </a:solidFill>
                <a:latin typeface="Arial" panose="020B0604020202020204" pitchFamily="34" charset="0"/>
                <a:cs typeface="Arial" panose="020B0604020202020204" pitchFamily="34" charset="0"/>
              </a:rPr>
              <a:t> </a:t>
            </a:r>
            <a:br>
              <a:rPr lang="en-US" sz="2800" dirty="0">
                <a:solidFill>
                  <a:srgbClr val="003DA5"/>
                </a:solidFill>
                <a:latin typeface="Arial" panose="020B0604020202020204" pitchFamily="34" charset="0"/>
                <a:cs typeface="Arial" panose="020B0604020202020204" pitchFamily="34" charset="0"/>
              </a:rPr>
            </a:br>
            <a:r>
              <a:rPr lang="en-US" sz="2800" dirty="0">
                <a:solidFill>
                  <a:srgbClr val="FFB81D"/>
                </a:solidFill>
                <a:latin typeface="Arial" panose="020B0604020202020204" pitchFamily="34" charset="0"/>
                <a:cs typeface="Arial" panose="020B0604020202020204" pitchFamily="34" charset="0"/>
              </a:rPr>
              <a:t>FAQ: </a:t>
            </a:r>
            <a:r>
              <a:rPr lang="en-US" sz="2800" dirty="0">
                <a:solidFill>
                  <a:srgbClr val="003DA5"/>
                </a:solidFill>
                <a:latin typeface="Arial" panose="020B0604020202020204" pitchFamily="34" charset="0"/>
                <a:cs typeface="Arial" panose="020B0604020202020204" pitchFamily="34" charset="0"/>
                <a:hlinkClick r:id="rId5"/>
              </a:rPr>
              <a:t>http://systems.engr.ucr.edu/helpdesk.html</a:t>
            </a:r>
            <a:r>
              <a:rPr lang="en-US" sz="2800" dirty="0">
                <a:solidFill>
                  <a:srgbClr val="003DA5"/>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75A22C83-778E-4FB8-E55E-65594A2DFA14}"/>
              </a:ext>
            </a:extLst>
          </p:cNvPr>
          <p:cNvSpPr txBox="1"/>
          <p:nvPr/>
        </p:nvSpPr>
        <p:spPr>
          <a:xfrm>
            <a:off x="2575034" y="876089"/>
            <a:ext cx="9237359" cy="553998"/>
          </a:xfrm>
          <a:prstGeom prst="rect">
            <a:avLst/>
          </a:prstGeom>
          <a:noFill/>
        </p:spPr>
        <p:txBody>
          <a:bodyPr wrap="square" lIns="0" tIns="0" rIns="0" bIns="0" rtlCol="0">
            <a:spAutoFit/>
          </a:bodyPr>
          <a:lstStyle/>
          <a:p>
            <a:pPr algn="ctr"/>
            <a:r>
              <a:rPr lang="en-US" sz="3600" b="1" dirty="0">
                <a:solidFill>
                  <a:srgbClr val="003DA5"/>
                </a:solidFill>
                <a:latin typeface="Arial" panose="020B0604020202020204" pitchFamily="34" charset="0"/>
                <a:ea typeface="Fira Sans Medium" panose="020B0503050000020004" pitchFamily="34" charset="0"/>
                <a:cs typeface="Arial" panose="020B0604020202020204" pitchFamily="34" charset="0"/>
              </a:rPr>
              <a:t>Systems Contact Information</a:t>
            </a:r>
            <a:endPar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pic>
        <p:nvPicPr>
          <p:cNvPr id="6" name="Graphic 5">
            <a:extLst>
              <a:ext uri="{FF2B5EF4-FFF2-40B4-BE49-F238E27FC236}">
                <a16:creationId xmlns:a16="http://schemas.microsoft.com/office/drawing/2014/main" id="{F2D263F1-6F15-3DF3-97CE-3E186E75494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053155" y="747564"/>
            <a:ext cx="280946" cy="128525"/>
          </a:xfrm>
          <a:prstGeom prst="rect">
            <a:avLst/>
          </a:prstGeom>
        </p:spPr>
      </p:pic>
      <p:pic>
        <p:nvPicPr>
          <p:cNvPr id="13" name="Picture 12">
            <a:extLst>
              <a:ext uri="{FF2B5EF4-FFF2-40B4-BE49-F238E27FC236}">
                <a16:creationId xmlns:a16="http://schemas.microsoft.com/office/drawing/2014/main" id="{571EDF67-2315-8882-59D7-C3858C47F91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36015" y="5975409"/>
            <a:ext cx="2006506" cy="582534"/>
          </a:xfrm>
          <a:prstGeom prst="rect">
            <a:avLst/>
          </a:prstGeom>
        </p:spPr>
      </p:pic>
      <p:pic>
        <p:nvPicPr>
          <p:cNvPr id="15" name="Picture 14">
            <a:extLst>
              <a:ext uri="{FF2B5EF4-FFF2-40B4-BE49-F238E27FC236}">
                <a16:creationId xmlns:a16="http://schemas.microsoft.com/office/drawing/2014/main" id="{A3E4B253-CCC3-1C65-450C-F0A213B8FBC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22605"/>
          <a:stretch/>
        </p:blipFill>
        <p:spPr>
          <a:xfrm rot="16200000">
            <a:off x="-1662220" y="1662219"/>
            <a:ext cx="6857998" cy="3533559"/>
          </a:xfrm>
          <a:prstGeom prst="rect">
            <a:avLst/>
          </a:prstGeom>
        </p:spPr>
      </p:pic>
    </p:spTree>
    <p:extLst>
      <p:ext uri="{BB962C8B-B14F-4D97-AF65-F5344CB8AC3E}">
        <p14:creationId xmlns:p14="http://schemas.microsoft.com/office/powerpoint/2010/main" val="2526204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76FFA79-6D24-E049-BCE9-429F0B3C5BAA}"/>
              </a:ext>
            </a:extLst>
          </p:cNvPr>
          <p:cNvSpPr txBox="1"/>
          <p:nvPr/>
        </p:nvSpPr>
        <p:spPr>
          <a:xfrm>
            <a:off x="1776247" y="955567"/>
            <a:ext cx="10991353" cy="492443"/>
          </a:xfrm>
          <a:prstGeom prst="rect">
            <a:avLst/>
          </a:prstGeom>
          <a:noFill/>
        </p:spPr>
        <p:txBody>
          <a:bodyPr wrap="square" lIns="0" tIns="0" rIns="0" bIns="0" rtlCol="0">
            <a:spAutoFit/>
          </a:bodyPr>
          <a:lstStyle/>
          <a:p>
            <a:pPr algn="ctr"/>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Accounts ENGR vs. Campus</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pic>
        <p:nvPicPr>
          <p:cNvPr id="36" name="Graphic 35">
            <a:extLst>
              <a:ext uri="{FF2B5EF4-FFF2-40B4-BE49-F238E27FC236}">
                <a16:creationId xmlns:a16="http://schemas.microsoft.com/office/drawing/2014/main" id="{4957CD52-FB4A-FC4D-AF18-BB9DA62AC7A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84078" y="767680"/>
            <a:ext cx="280946" cy="128525"/>
          </a:xfrm>
          <a:prstGeom prst="rect">
            <a:avLst/>
          </a:prstGeom>
        </p:spPr>
      </p:pic>
      <p:pic>
        <p:nvPicPr>
          <p:cNvPr id="2" name="Picture 1">
            <a:extLst>
              <a:ext uri="{FF2B5EF4-FFF2-40B4-BE49-F238E27FC236}">
                <a16:creationId xmlns:a16="http://schemas.microsoft.com/office/drawing/2014/main" id="{FE80E3D4-6389-8CFE-2847-78365E5C73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36015" y="5975409"/>
            <a:ext cx="2006506" cy="582534"/>
          </a:xfrm>
          <a:prstGeom prst="rect">
            <a:avLst/>
          </a:prstGeom>
        </p:spPr>
      </p:pic>
      <p:sp>
        <p:nvSpPr>
          <p:cNvPr id="15" name="TextBox 14">
            <a:extLst>
              <a:ext uri="{FF2B5EF4-FFF2-40B4-BE49-F238E27FC236}">
                <a16:creationId xmlns:a16="http://schemas.microsoft.com/office/drawing/2014/main" id="{AB1FC1DB-2CC8-5C68-8F92-E7A06EE1E9CF}"/>
              </a:ext>
            </a:extLst>
          </p:cNvPr>
          <p:cNvSpPr txBox="1"/>
          <p:nvPr/>
        </p:nvSpPr>
        <p:spPr>
          <a:xfrm>
            <a:off x="3972909" y="1695259"/>
            <a:ext cx="7104993" cy="4278094"/>
          </a:xfrm>
          <a:prstGeom prst="rect">
            <a:avLst/>
          </a:prstGeom>
          <a:noFill/>
        </p:spPr>
        <p:txBody>
          <a:bodyPr wrap="square">
            <a:spAutoFit/>
          </a:bodyPr>
          <a:lstStyle/>
          <a:p>
            <a:pPr marL="800100" lvl="1" indent="-342900" eaLnBrk="1" hangingPunct="1">
              <a:buFont typeface="Wingdings" pitchFamily="2" charset="2"/>
              <a:buChar char="§"/>
              <a:defRPr/>
            </a:pPr>
            <a:r>
              <a:rPr lang="en-US" sz="2400" dirty="0">
                <a:solidFill>
                  <a:srgbClr val="003DA5"/>
                </a:solidFill>
              </a:rPr>
              <a:t>Campus account aka NetID</a:t>
            </a:r>
          </a:p>
          <a:p>
            <a:pPr marL="1257300" lvl="2" indent="-342900">
              <a:buFont typeface="Arial" panose="020B0604020202020204" pitchFamily="34" charset="0"/>
              <a:buChar char="•"/>
              <a:defRPr/>
            </a:pPr>
            <a:r>
              <a:rPr lang="en-US" sz="2000" dirty="0"/>
              <a:t>Email, </a:t>
            </a:r>
            <a:r>
              <a:rPr lang="en-US" sz="2000" dirty="0" err="1"/>
              <a:t>rspace</a:t>
            </a:r>
            <a:r>
              <a:rPr lang="en-US" sz="2000" dirty="0"/>
              <a:t>, wireless, </a:t>
            </a:r>
            <a:r>
              <a:rPr lang="en-US" sz="2000" dirty="0" err="1"/>
              <a:t>vpn</a:t>
            </a:r>
            <a:r>
              <a:rPr lang="en-US" sz="2000" dirty="0"/>
              <a:t>, campus apps like lab safety and cyber security training</a:t>
            </a:r>
          </a:p>
          <a:p>
            <a:pPr marL="1257300" lvl="2" indent="-342900">
              <a:buFont typeface="Arial" panose="020B0604020202020204" pitchFamily="34" charset="0"/>
              <a:buChar char="•"/>
              <a:defRPr/>
            </a:pPr>
            <a:r>
              <a:rPr lang="en-US" sz="2000" dirty="0"/>
              <a:t>Campus Helpdesk </a:t>
            </a:r>
            <a:r>
              <a:rPr lang="en-US" sz="2000" dirty="0" err="1"/>
              <a:t>bearhelp@ucr.edu</a:t>
            </a:r>
            <a:endParaRPr lang="en-US" sz="2000" dirty="0"/>
          </a:p>
          <a:p>
            <a:pPr marL="800100" lvl="1" indent="-342900" eaLnBrk="1" hangingPunct="1">
              <a:buFont typeface="Wingdings" pitchFamily="2" charset="2"/>
              <a:buChar char="§"/>
              <a:defRPr/>
            </a:pPr>
            <a:r>
              <a:rPr lang="en-US" sz="2400" dirty="0">
                <a:solidFill>
                  <a:srgbClr val="003DA5"/>
                </a:solidFill>
              </a:rPr>
              <a:t>ENGR Account</a:t>
            </a:r>
          </a:p>
          <a:p>
            <a:pPr marL="1257300" lvl="2" indent="-342900">
              <a:buFont typeface="Arial" panose="020B0604020202020204" pitchFamily="34" charset="0"/>
              <a:buChar char="•"/>
              <a:defRPr/>
            </a:pPr>
            <a:r>
              <a:rPr lang="en-US" sz="2000" dirty="0"/>
              <a:t>ENGR accounts are used for BCOE services</a:t>
            </a:r>
          </a:p>
          <a:p>
            <a:pPr marL="1257300" lvl="2" indent="-342900">
              <a:buFont typeface="Arial" panose="020B0604020202020204" pitchFamily="34" charset="0"/>
              <a:buChar char="•"/>
              <a:defRPr/>
            </a:pPr>
            <a:r>
              <a:rPr lang="en-US" sz="2000" dirty="0"/>
              <a:t>Create ENGR account on systems page</a:t>
            </a:r>
          </a:p>
          <a:p>
            <a:pPr marL="1657350" lvl="3" indent="-285750">
              <a:buFont typeface="Arial" panose="020B0604020202020204" pitchFamily="34" charset="0"/>
              <a:buChar char="•"/>
              <a:defRPr/>
            </a:pPr>
            <a:r>
              <a:rPr lang="en-US" sz="1600" dirty="0"/>
              <a:t>If you had one as an undergrad, let us know so we can convert it</a:t>
            </a:r>
          </a:p>
          <a:p>
            <a:pPr marL="1257300" lvl="2" indent="-342900" eaLnBrk="1" hangingPunct="1">
              <a:buFont typeface="Arial" panose="020B0604020202020204" pitchFamily="34" charset="0"/>
              <a:buChar char="•"/>
              <a:defRPr/>
            </a:pPr>
            <a:r>
              <a:rPr lang="en-US" sz="2000" dirty="0"/>
              <a:t>Email (forwarded to your campus email) which will include you on many list such as </a:t>
            </a:r>
            <a:r>
              <a:rPr lang="en-US" sz="2000" dirty="0">
                <a:hlinkClick r:id="rId5"/>
              </a:rPr>
              <a:t>coegrads@engr.ucr.edu</a:t>
            </a:r>
            <a:endParaRPr lang="en-US" sz="2000" dirty="0"/>
          </a:p>
          <a:p>
            <a:pPr marL="1657350" lvl="3" indent="-285750">
              <a:buFont typeface="Arial" panose="020B0604020202020204" pitchFamily="34" charset="0"/>
              <a:buChar char="•"/>
              <a:defRPr/>
            </a:pPr>
            <a:r>
              <a:rPr lang="en-US" sz="1600" dirty="0"/>
              <a:t>Sending a test email to your </a:t>
            </a:r>
            <a:r>
              <a:rPr lang="en-US" sz="1600" dirty="0" err="1"/>
              <a:t>engr</a:t>
            </a:r>
            <a:r>
              <a:rPr lang="en-US" sz="1600" dirty="0"/>
              <a:t> account to make sure your forward was properly set up is highly recommended.</a:t>
            </a:r>
          </a:p>
        </p:txBody>
      </p:sp>
      <p:pic>
        <p:nvPicPr>
          <p:cNvPr id="18" name="Picture 17">
            <a:extLst>
              <a:ext uri="{FF2B5EF4-FFF2-40B4-BE49-F238E27FC236}">
                <a16:creationId xmlns:a16="http://schemas.microsoft.com/office/drawing/2014/main" id="{DBAB97B7-3DD3-17CF-66E9-B3D36CB1184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2983"/>
          <a:stretch/>
        </p:blipFill>
        <p:spPr>
          <a:xfrm rot="16200000">
            <a:off x="-1442545" y="1442545"/>
            <a:ext cx="6857998" cy="3972909"/>
          </a:xfrm>
          <a:prstGeom prst="rect">
            <a:avLst/>
          </a:prstGeom>
        </p:spPr>
      </p:pic>
    </p:spTree>
    <p:extLst>
      <p:ext uri="{BB962C8B-B14F-4D97-AF65-F5344CB8AC3E}">
        <p14:creationId xmlns:p14="http://schemas.microsoft.com/office/powerpoint/2010/main" val="39446254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76FFA79-6D24-E049-BCE9-429F0B3C5BAA}"/>
              </a:ext>
            </a:extLst>
          </p:cNvPr>
          <p:cNvSpPr txBox="1"/>
          <p:nvPr/>
        </p:nvSpPr>
        <p:spPr>
          <a:xfrm>
            <a:off x="609599" y="882591"/>
            <a:ext cx="10991353" cy="492443"/>
          </a:xfrm>
          <a:prstGeom prst="rect">
            <a:avLst/>
          </a:prstGeom>
          <a:noFill/>
        </p:spPr>
        <p:txBody>
          <a:bodyPr wrap="square" lIns="0" tIns="0" rIns="0" bIns="0" rtlCol="0">
            <a:spAutoFit/>
          </a:bodyPr>
          <a:lstStyle/>
          <a:p>
            <a:pPr algn="ctr"/>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Systems Overview</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pic>
        <p:nvPicPr>
          <p:cNvPr id="36" name="Graphic 35">
            <a:extLst>
              <a:ext uri="{FF2B5EF4-FFF2-40B4-BE49-F238E27FC236}">
                <a16:creationId xmlns:a16="http://schemas.microsoft.com/office/drawing/2014/main" id="{4957CD52-FB4A-FC4D-AF18-BB9DA62AC7A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55527" y="690455"/>
            <a:ext cx="280946" cy="128525"/>
          </a:xfrm>
          <a:prstGeom prst="rect">
            <a:avLst/>
          </a:prstGeom>
        </p:spPr>
      </p:pic>
      <p:pic>
        <p:nvPicPr>
          <p:cNvPr id="2" name="Picture 1">
            <a:extLst>
              <a:ext uri="{FF2B5EF4-FFF2-40B4-BE49-F238E27FC236}">
                <a16:creationId xmlns:a16="http://schemas.microsoft.com/office/drawing/2014/main" id="{FE80E3D4-6389-8CFE-2847-78365E5C73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36015" y="5975409"/>
            <a:ext cx="2006506" cy="582534"/>
          </a:xfrm>
          <a:prstGeom prst="rect">
            <a:avLst/>
          </a:prstGeom>
        </p:spPr>
      </p:pic>
      <p:sp>
        <p:nvSpPr>
          <p:cNvPr id="15" name="TextBox 14">
            <a:extLst>
              <a:ext uri="{FF2B5EF4-FFF2-40B4-BE49-F238E27FC236}">
                <a16:creationId xmlns:a16="http://schemas.microsoft.com/office/drawing/2014/main" id="{AB1FC1DB-2CC8-5C68-8F92-E7A06EE1E9CF}"/>
              </a:ext>
            </a:extLst>
          </p:cNvPr>
          <p:cNvSpPr txBox="1"/>
          <p:nvPr/>
        </p:nvSpPr>
        <p:spPr>
          <a:xfrm>
            <a:off x="459850" y="1505396"/>
            <a:ext cx="10991353" cy="4339650"/>
          </a:xfrm>
          <a:prstGeom prst="rect">
            <a:avLst/>
          </a:prstGeom>
          <a:noFill/>
        </p:spPr>
        <p:txBody>
          <a:bodyPr wrap="square">
            <a:spAutoFit/>
          </a:bodyPr>
          <a:lstStyle/>
          <a:p>
            <a:pPr marL="1257300" lvl="2" indent="-342900" eaLnBrk="1" hangingPunct="1">
              <a:buFont typeface="Wingdings" pitchFamily="2" charset="2"/>
              <a:buChar char="§"/>
              <a:defRPr/>
            </a:pPr>
            <a:r>
              <a:rPr lang="en-US" sz="2400" dirty="0">
                <a:solidFill>
                  <a:srgbClr val="003DA5"/>
                </a:solidFill>
              </a:rPr>
              <a:t>Card access to General spaces and PI labs</a:t>
            </a:r>
          </a:p>
          <a:p>
            <a:pPr marL="1657350" lvl="3" indent="-285750">
              <a:buFont typeface="Arial" panose="020B0604020202020204" pitchFamily="34" charset="0"/>
              <a:buChar char="•"/>
              <a:defRPr/>
            </a:pPr>
            <a:r>
              <a:rPr lang="en-US" dirty="0"/>
              <a:t>“Card/Group Access Management” systems page.</a:t>
            </a:r>
          </a:p>
          <a:p>
            <a:pPr marL="1657350" lvl="3" indent="-285750">
              <a:buFont typeface="Arial" panose="020B0604020202020204" pitchFamily="34" charset="0"/>
              <a:buChar char="•"/>
              <a:defRPr/>
            </a:pPr>
            <a:r>
              <a:rPr lang="en-US" dirty="0"/>
              <a:t>Individual doors are not listed, access is by group or PI  </a:t>
            </a:r>
          </a:p>
          <a:p>
            <a:pPr marL="1657350" lvl="3" indent="-285750">
              <a:buFont typeface="Arial" panose="020B0604020202020204" pitchFamily="34" charset="0"/>
              <a:buChar char="•"/>
              <a:defRPr/>
            </a:pPr>
            <a:r>
              <a:rPr lang="en-US" dirty="0"/>
              <a:t>Responsible party will receive an email </a:t>
            </a:r>
          </a:p>
          <a:p>
            <a:pPr marL="1257300" lvl="2" indent="-342900" eaLnBrk="1" hangingPunct="1">
              <a:buFont typeface="Wingdings" pitchFamily="2" charset="2"/>
              <a:buChar char="§"/>
              <a:defRPr/>
            </a:pPr>
            <a:r>
              <a:rPr lang="en-US" sz="2400" dirty="0">
                <a:solidFill>
                  <a:srgbClr val="003DA5"/>
                </a:solidFill>
              </a:rPr>
              <a:t>Local computer access</a:t>
            </a:r>
          </a:p>
          <a:p>
            <a:pPr marL="1657350" lvl="3" indent="-285750">
              <a:buFont typeface="Arial" panose="020B0604020202020204" pitchFamily="34" charset="0"/>
              <a:buChar char="•"/>
              <a:defRPr/>
            </a:pPr>
            <a:r>
              <a:rPr lang="en-US" dirty="0"/>
              <a:t>“Card/Group Access Management” systems page.</a:t>
            </a:r>
          </a:p>
          <a:p>
            <a:pPr marL="1657350" lvl="3" indent="-285750">
              <a:buFont typeface="Arial" panose="020B0604020202020204" pitchFamily="34" charset="0"/>
              <a:buChar char="•"/>
              <a:defRPr/>
            </a:pPr>
            <a:r>
              <a:rPr lang="en-US" dirty="0"/>
              <a:t>Computers have standard setup, we can accommodate special needs but in general all computers are configured via server based settings</a:t>
            </a:r>
          </a:p>
          <a:p>
            <a:pPr marL="1257300" lvl="2" indent="-342900" eaLnBrk="1" hangingPunct="1">
              <a:buFont typeface="Wingdings" pitchFamily="2" charset="2"/>
              <a:buChar char="§"/>
              <a:defRPr/>
            </a:pPr>
            <a:r>
              <a:rPr lang="en-US" sz="2400" dirty="0">
                <a:solidFill>
                  <a:srgbClr val="003DA5"/>
                </a:solidFill>
              </a:rPr>
              <a:t>Engineering Applications </a:t>
            </a:r>
            <a:r>
              <a:rPr lang="en-US" sz="2400" dirty="0" err="1">
                <a:solidFill>
                  <a:srgbClr val="003DA5"/>
                </a:solidFill>
              </a:rPr>
              <a:t>ie</a:t>
            </a:r>
            <a:r>
              <a:rPr lang="en-US" sz="2400" dirty="0">
                <a:solidFill>
                  <a:srgbClr val="003DA5"/>
                </a:solidFill>
              </a:rPr>
              <a:t>. </a:t>
            </a:r>
            <a:r>
              <a:rPr lang="en-US" sz="2400" dirty="0" err="1">
                <a:solidFill>
                  <a:srgbClr val="003DA5"/>
                </a:solidFill>
              </a:rPr>
              <a:t>Matlab</a:t>
            </a:r>
            <a:r>
              <a:rPr lang="en-US" sz="2400" dirty="0">
                <a:solidFill>
                  <a:srgbClr val="003DA5"/>
                </a:solidFill>
              </a:rPr>
              <a:t>, </a:t>
            </a:r>
            <a:r>
              <a:rPr lang="en-US" sz="2400" dirty="0" err="1">
                <a:solidFill>
                  <a:srgbClr val="003DA5"/>
                </a:solidFill>
              </a:rPr>
              <a:t>Comsol</a:t>
            </a:r>
            <a:r>
              <a:rPr lang="en-US" sz="2400" dirty="0">
                <a:solidFill>
                  <a:srgbClr val="003DA5"/>
                </a:solidFill>
              </a:rPr>
              <a:t>, </a:t>
            </a:r>
            <a:r>
              <a:rPr lang="en-US" sz="2400" dirty="0" err="1">
                <a:solidFill>
                  <a:srgbClr val="003DA5"/>
                </a:solidFill>
              </a:rPr>
              <a:t>Solidworks</a:t>
            </a:r>
            <a:r>
              <a:rPr lang="en-US" sz="2400" dirty="0">
                <a:solidFill>
                  <a:srgbClr val="003DA5"/>
                </a:solidFill>
              </a:rPr>
              <a:t>…..</a:t>
            </a:r>
          </a:p>
          <a:p>
            <a:pPr marL="1657350" lvl="3" indent="-285750">
              <a:buFont typeface="Arial" panose="020B0604020202020204" pitchFamily="34" charset="0"/>
              <a:buChar char="•"/>
              <a:defRPr/>
            </a:pPr>
            <a:r>
              <a:rPr lang="en-US" dirty="0"/>
              <a:t>Available for personal computers via the Systems page</a:t>
            </a:r>
          </a:p>
          <a:p>
            <a:pPr marL="1657350" lvl="3" indent="-285750">
              <a:buFont typeface="Arial" panose="020B0604020202020204" pitchFamily="34" charset="0"/>
              <a:buChar char="•"/>
              <a:defRPr/>
            </a:pPr>
            <a:r>
              <a:rPr lang="en-US" dirty="0"/>
              <a:t>Visit helpdesk for assistance</a:t>
            </a:r>
          </a:p>
          <a:p>
            <a:pPr marL="1657350" lvl="3" indent="-285750">
              <a:buFont typeface="Arial" panose="020B0604020202020204" pitchFamily="34" charset="0"/>
              <a:buChar char="•"/>
              <a:defRPr/>
            </a:pPr>
            <a:r>
              <a:rPr lang="en-US" dirty="0"/>
              <a:t>Available for Engineering machines via Software Center.</a:t>
            </a:r>
          </a:p>
          <a:p>
            <a:pPr marL="1257300" lvl="2" indent="-342900" eaLnBrk="1" hangingPunct="1">
              <a:buFont typeface="Wingdings" pitchFamily="2" charset="2"/>
              <a:buChar char="§"/>
              <a:defRPr/>
            </a:pPr>
            <a:r>
              <a:rPr lang="en-US" sz="2400" dirty="0">
                <a:solidFill>
                  <a:srgbClr val="003DA5"/>
                </a:solidFill>
              </a:rPr>
              <a:t>Software Center</a:t>
            </a:r>
          </a:p>
          <a:p>
            <a:pPr marL="1657350" lvl="3" indent="-285750">
              <a:buFont typeface="Arial" panose="020B0604020202020204" pitchFamily="34" charset="0"/>
              <a:buChar char="•"/>
              <a:defRPr/>
            </a:pPr>
            <a:r>
              <a:rPr lang="en-US" dirty="0"/>
              <a:t>An application on Engineering Computers which allows you to install software and even an new OS </a:t>
            </a:r>
          </a:p>
        </p:txBody>
      </p:sp>
    </p:spTree>
    <p:extLst>
      <p:ext uri="{BB962C8B-B14F-4D97-AF65-F5344CB8AC3E}">
        <p14:creationId xmlns:p14="http://schemas.microsoft.com/office/powerpoint/2010/main" val="4154575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76FFA79-6D24-E049-BCE9-429F0B3C5BAA}"/>
              </a:ext>
            </a:extLst>
          </p:cNvPr>
          <p:cNvSpPr txBox="1"/>
          <p:nvPr/>
        </p:nvSpPr>
        <p:spPr>
          <a:xfrm>
            <a:off x="1523999" y="680884"/>
            <a:ext cx="10991353" cy="492443"/>
          </a:xfrm>
          <a:prstGeom prst="rect">
            <a:avLst/>
          </a:prstGeom>
          <a:noFill/>
        </p:spPr>
        <p:txBody>
          <a:bodyPr wrap="square" lIns="0" tIns="0" rIns="0" bIns="0" rtlCol="0">
            <a:spAutoFit/>
          </a:bodyPr>
          <a:lstStyle/>
          <a:p>
            <a:pPr algn="ctr"/>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Systems Overview</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pic>
        <p:nvPicPr>
          <p:cNvPr id="36" name="Graphic 35">
            <a:extLst>
              <a:ext uri="{FF2B5EF4-FFF2-40B4-BE49-F238E27FC236}">
                <a16:creationId xmlns:a16="http://schemas.microsoft.com/office/drawing/2014/main" id="{4957CD52-FB4A-FC4D-AF18-BB9DA62AC7A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72355" y="552359"/>
            <a:ext cx="280946" cy="128525"/>
          </a:xfrm>
          <a:prstGeom prst="rect">
            <a:avLst/>
          </a:prstGeom>
        </p:spPr>
      </p:pic>
      <p:pic>
        <p:nvPicPr>
          <p:cNvPr id="2" name="Picture 1">
            <a:extLst>
              <a:ext uri="{FF2B5EF4-FFF2-40B4-BE49-F238E27FC236}">
                <a16:creationId xmlns:a16="http://schemas.microsoft.com/office/drawing/2014/main" id="{FE80E3D4-6389-8CFE-2847-78365E5C73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36015" y="5975409"/>
            <a:ext cx="2006506" cy="582534"/>
          </a:xfrm>
          <a:prstGeom prst="rect">
            <a:avLst/>
          </a:prstGeom>
        </p:spPr>
      </p:pic>
      <p:sp>
        <p:nvSpPr>
          <p:cNvPr id="15" name="TextBox 14">
            <a:extLst>
              <a:ext uri="{FF2B5EF4-FFF2-40B4-BE49-F238E27FC236}">
                <a16:creationId xmlns:a16="http://schemas.microsoft.com/office/drawing/2014/main" id="{AB1FC1DB-2CC8-5C68-8F92-E7A06EE1E9CF}"/>
              </a:ext>
            </a:extLst>
          </p:cNvPr>
          <p:cNvSpPr txBox="1"/>
          <p:nvPr/>
        </p:nvSpPr>
        <p:spPr>
          <a:xfrm>
            <a:off x="4201668" y="1263418"/>
            <a:ext cx="7399284" cy="4585871"/>
          </a:xfrm>
          <a:prstGeom prst="rect">
            <a:avLst/>
          </a:prstGeom>
          <a:noFill/>
        </p:spPr>
        <p:txBody>
          <a:bodyPr wrap="square">
            <a:spAutoFit/>
          </a:bodyPr>
          <a:lstStyle/>
          <a:p>
            <a:pPr marL="1257300" lvl="2" indent="-342900" eaLnBrk="1" hangingPunct="1">
              <a:buFont typeface="Wingdings" pitchFamily="2" charset="2"/>
              <a:buChar char="§"/>
              <a:defRPr/>
            </a:pPr>
            <a:r>
              <a:rPr lang="en-US" sz="2400" dirty="0">
                <a:solidFill>
                  <a:srgbClr val="003DA5"/>
                </a:solidFill>
              </a:rPr>
              <a:t>Engineering VPN access </a:t>
            </a:r>
            <a:r>
              <a:rPr lang="en-US" sz="2000" dirty="0"/>
              <a:t>– you need your ENGR account to get into the proper address space of the campus VPN</a:t>
            </a:r>
          </a:p>
          <a:p>
            <a:pPr marL="1257300" lvl="2" indent="-342900" eaLnBrk="1" hangingPunct="1">
              <a:buFont typeface="Wingdings" pitchFamily="2" charset="2"/>
              <a:buChar char="§"/>
              <a:defRPr/>
            </a:pPr>
            <a:r>
              <a:rPr lang="en-US" sz="2400" dirty="0">
                <a:solidFill>
                  <a:srgbClr val="003DA5"/>
                </a:solidFill>
              </a:rPr>
              <a:t>Personal Websites</a:t>
            </a:r>
          </a:p>
          <a:p>
            <a:pPr marL="1257300" lvl="2" indent="-342900" eaLnBrk="1" hangingPunct="1">
              <a:buFont typeface="Wingdings" pitchFamily="2" charset="2"/>
              <a:buChar char="§"/>
              <a:defRPr/>
            </a:pPr>
            <a:r>
              <a:rPr lang="en-US" sz="2400" dirty="0">
                <a:solidFill>
                  <a:srgbClr val="003DA5"/>
                </a:solidFill>
              </a:rPr>
              <a:t>File Storage / Backups </a:t>
            </a:r>
          </a:p>
          <a:p>
            <a:pPr marL="1257300" lvl="2" indent="-342900" eaLnBrk="1" hangingPunct="1">
              <a:buFont typeface="Wingdings" pitchFamily="2" charset="2"/>
              <a:buChar char="§"/>
              <a:defRPr/>
            </a:pPr>
            <a:r>
              <a:rPr lang="en-US" sz="2400" dirty="0">
                <a:solidFill>
                  <a:srgbClr val="003DA5"/>
                </a:solidFill>
              </a:rPr>
              <a:t>Systems Requests</a:t>
            </a:r>
          </a:p>
          <a:p>
            <a:pPr marL="1257300" lvl="2" indent="-342900" eaLnBrk="1" hangingPunct="1">
              <a:buFont typeface="Wingdings" pitchFamily="2" charset="2"/>
              <a:buChar char="§"/>
              <a:defRPr/>
            </a:pPr>
            <a:r>
              <a:rPr lang="en-US" sz="2400" dirty="0">
                <a:solidFill>
                  <a:srgbClr val="003DA5"/>
                </a:solidFill>
              </a:rPr>
              <a:t>Engineering Helpdesk </a:t>
            </a:r>
            <a:r>
              <a:rPr lang="en-US" dirty="0"/>
              <a:t>located in WCH 107. </a:t>
            </a:r>
            <a:r>
              <a:rPr lang="en-US" dirty="0" err="1"/>
              <a:t>systems@engr.ucr.edu</a:t>
            </a:r>
            <a:endParaRPr lang="en-US" dirty="0"/>
          </a:p>
          <a:p>
            <a:pPr marL="1200150" lvl="2" indent="-285750">
              <a:buFont typeface="Wingdings" pitchFamily="2" charset="2"/>
              <a:buChar char="§"/>
              <a:defRPr/>
            </a:pPr>
            <a:r>
              <a:rPr lang="en-US" sz="2400" dirty="0">
                <a:solidFill>
                  <a:srgbClr val="003DA5"/>
                </a:solidFill>
              </a:rPr>
              <a:t> Information</a:t>
            </a:r>
          </a:p>
          <a:p>
            <a:pPr marL="1657350" lvl="3" indent="-285750">
              <a:buFont typeface="Arial" panose="020B0604020202020204" pitchFamily="34" charset="0"/>
              <a:buChar char="•"/>
              <a:defRPr/>
            </a:pPr>
            <a:r>
              <a:rPr lang="en-US" dirty="0"/>
              <a:t>Best resource systems web page</a:t>
            </a:r>
          </a:p>
          <a:p>
            <a:pPr lvl="4">
              <a:defRPr/>
            </a:pPr>
            <a:r>
              <a:rPr lang="en-US" dirty="0">
                <a:hlinkClick r:id="rId5"/>
              </a:rPr>
              <a:t>https://systems.engr.ucr.edu</a:t>
            </a:r>
            <a:endParaRPr lang="en-US" dirty="0"/>
          </a:p>
          <a:p>
            <a:pPr marL="1657350" lvl="3" indent="-285750">
              <a:buFont typeface="Arial" panose="020B0604020202020204" pitchFamily="34" charset="0"/>
              <a:buChar char="•"/>
              <a:defRPr/>
            </a:pPr>
            <a:r>
              <a:rPr lang="en-US" dirty="0"/>
              <a:t>Systems email</a:t>
            </a:r>
          </a:p>
          <a:p>
            <a:pPr marL="2114550" lvl="4" indent="-285750">
              <a:buFont typeface="Arial" panose="020B0604020202020204" pitchFamily="34" charset="0"/>
              <a:buChar char="•"/>
              <a:defRPr/>
            </a:pPr>
            <a:r>
              <a:rPr lang="en-US" dirty="0" err="1"/>
              <a:t>systems@engr.ucr.edu</a:t>
            </a:r>
            <a:endParaRPr lang="en-US" dirty="0"/>
          </a:p>
          <a:p>
            <a:pPr marL="1657350" lvl="3" indent="-285750">
              <a:buFont typeface="Arial" panose="020B0604020202020204" pitchFamily="34" charset="0"/>
              <a:buChar char="•"/>
              <a:defRPr/>
            </a:pPr>
            <a:r>
              <a:rPr lang="en-US" dirty="0"/>
              <a:t>A student that has what you need or has done it before</a:t>
            </a:r>
          </a:p>
        </p:txBody>
      </p:sp>
      <p:pic>
        <p:nvPicPr>
          <p:cNvPr id="4" name="Picture 3">
            <a:extLst>
              <a:ext uri="{FF2B5EF4-FFF2-40B4-BE49-F238E27FC236}">
                <a16:creationId xmlns:a16="http://schemas.microsoft.com/office/drawing/2014/main" id="{44906927-81B6-8E93-62CA-3EE051A868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1146170" y="1146172"/>
            <a:ext cx="6857998" cy="4565658"/>
          </a:xfrm>
          <a:prstGeom prst="rect">
            <a:avLst/>
          </a:prstGeom>
        </p:spPr>
      </p:pic>
    </p:spTree>
    <p:extLst>
      <p:ext uri="{BB962C8B-B14F-4D97-AF65-F5344CB8AC3E}">
        <p14:creationId xmlns:p14="http://schemas.microsoft.com/office/powerpoint/2010/main" val="19218960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76FFA79-6D24-E049-BCE9-429F0B3C5BAA}"/>
              </a:ext>
            </a:extLst>
          </p:cNvPr>
          <p:cNvSpPr txBox="1"/>
          <p:nvPr/>
        </p:nvSpPr>
        <p:spPr>
          <a:xfrm>
            <a:off x="2150492" y="846465"/>
            <a:ext cx="10991353" cy="492443"/>
          </a:xfrm>
          <a:prstGeom prst="rect">
            <a:avLst/>
          </a:prstGeom>
          <a:noFill/>
        </p:spPr>
        <p:txBody>
          <a:bodyPr wrap="square" lIns="0" tIns="0" rIns="0" bIns="0" rtlCol="0">
            <a:spAutoFit/>
          </a:bodyPr>
          <a:lstStyle/>
          <a:p>
            <a:pPr algn="ctr"/>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Systems Over	view</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pic>
        <p:nvPicPr>
          <p:cNvPr id="36" name="Graphic 35">
            <a:extLst>
              <a:ext uri="{FF2B5EF4-FFF2-40B4-BE49-F238E27FC236}">
                <a16:creationId xmlns:a16="http://schemas.microsoft.com/office/drawing/2014/main" id="{4957CD52-FB4A-FC4D-AF18-BB9DA62AC7A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55527" y="690455"/>
            <a:ext cx="280946" cy="128525"/>
          </a:xfrm>
          <a:prstGeom prst="rect">
            <a:avLst/>
          </a:prstGeom>
        </p:spPr>
      </p:pic>
      <p:pic>
        <p:nvPicPr>
          <p:cNvPr id="2" name="Picture 1">
            <a:extLst>
              <a:ext uri="{FF2B5EF4-FFF2-40B4-BE49-F238E27FC236}">
                <a16:creationId xmlns:a16="http://schemas.microsoft.com/office/drawing/2014/main" id="{FE80E3D4-6389-8CFE-2847-78365E5C73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36015" y="5975409"/>
            <a:ext cx="2006506" cy="582534"/>
          </a:xfrm>
          <a:prstGeom prst="rect">
            <a:avLst/>
          </a:prstGeom>
        </p:spPr>
      </p:pic>
      <p:sp>
        <p:nvSpPr>
          <p:cNvPr id="15" name="TextBox 14">
            <a:extLst>
              <a:ext uri="{FF2B5EF4-FFF2-40B4-BE49-F238E27FC236}">
                <a16:creationId xmlns:a16="http://schemas.microsoft.com/office/drawing/2014/main" id="{AB1FC1DB-2CC8-5C68-8F92-E7A06EE1E9CF}"/>
              </a:ext>
            </a:extLst>
          </p:cNvPr>
          <p:cNvSpPr txBox="1"/>
          <p:nvPr/>
        </p:nvSpPr>
        <p:spPr>
          <a:xfrm>
            <a:off x="5264014" y="1767006"/>
            <a:ext cx="10091599" cy="3323987"/>
          </a:xfrm>
          <a:prstGeom prst="rect">
            <a:avLst/>
          </a:prstGeom>
          <a:noFill/>
        </p:spPr>
        <p:txBody>
          <a:bodyPr wrap="square">
            <a:spAutoFit/>
          </a:bodyPr>
          <a:lstStyle/>
          <a:p>
            <a:pPr marL="285750" indent="-285750" eaLnBrk="1" hangingPunct="1">
              <a:buFont typeface="Wingdings" pitchFamily="2" charset="2"/>
              <a:buChar char="§"/>
              <a:defRPr/>
            </a:pPr>
            <a:r>
              <a:rPr lang="en-US" sz="2400" dirty="0">
                <a:solidFill>
                  <a:srgbClr val="003DA5"/>
                </a:solidFill>
              </a:rPr>
              <a:t>TA’s</a:t>
            </a:r>
            <a:r>
              <a:rPr lang="en-US" dirty="0"/>
              <a:t> – new student accounts can be created from anywhere</a:t>
            </a:r>
          </a:p>
          <a:p>
            <a:pPr marL="285750" indent="-285750" eaLnBrk="1" hangingPunct="1">
              <a:buFont typeface="Wingdings" pitchFamily="2" charset="2"/>
              <a:buChar char="§"/>
              <a:defRPr/>
            </a:pPr>
            <a:r>
              <a:rPr lang="en-US" sz="2400" dirty="0">
                <a:solidFill>
                  <a:srgbClr val="003DA5"/>
                </a:solidFill>
              </a:rPr>
              <a:t>Computer policies UC, UCR, Engineering</a:t>
            </a:r>
          </a:p>
          <a:p>
            <a:pPr marL="742950" lvl="1" indent="-285750" eaLnBrk="1" hangingPunct="1">
              <a:buFont typeface="Arial" panose="020B0604020202020204" pitchFamily="34" charset="0"/>
              <a:buChar char="•"/>
              <a:defRPr/>
            </a:pPr>
            <a:r>
              <a:rPr lang="en-US" dirty="0"/>
              <a:t>For everyone's protection</a:t>
            </a:r>
          </a:p>
          <a:p>
            <a:pPr marL="285750" indent="-285750" eaLnBrk="1" hangingPunct="1">
              <a:buFont typeface="Wingdings" pitchFamily="2" charset="2"/>
              <a:buChar char="§"/>
              <a:defRPr/>
            </a:pPr>
            <a:r>
              <a:rPr lang="en-US" sz="2400" dirty="0">
                <a:solidFill>
                  <a:srgbClr val="003DA5"/>
                </a:solidFill>
              </a:rPr>
              <a:t>Security / Privacy</a:t>
            </a:r>
          </a:p>
          <a:p>
            <a:pPr marL="742950" lvl="1" indent="-285750" eaLnBrk="1" hangingPunct="1">
              <a:buFont typeface="Arial" panose="020B0604020202020204" pitchFamily="34" charset="0"/>
              <a:buChar char="•"/>
              <a:defRPr/>
            </a:pPr>
            <a:r>
              <a:rPr lang="en-US" dirty="0"/>
              <a:t>For your protection</a:t>
            </a:r>
          </a:p>
          <a:p>
            <a:pPr marL="742950" lvl="1" indent="-285750" eaLnBrk="1" hangingPunct="1">
              <a:buFont typeface="Arial" panose="020B0604020202020204" pitchFamily="34" charset="0"/>
              <a:buChar char="•"/>
              <a:defRPr/>
            </a:pPr>
            <a:r>
              <a:rPr lang="en-US" dirty="0"/>
              <a:t>Cyber Security Training </a:t>
            </a:r>
            <a:r>
              <a:rPr lang="en-US" dirty="0">
                <a:solidFill>
                  <a:srgbClr val="FF0000"/>
                </a:solidFill>
              </a:rPr>
              <a:t>Requirement</a:t>
            </a:r>
          </a:p>
          <a:p>
            <a:pPr marL="285750" indent="-285750" eaLnBrk="1" hangingPunct="1">
              <a:buFont typeface="Wingdings" pitchFamily="2" charset="2"/>
              <a:buChar char="§"/>
              <a:defRPr/>
            </a:pPr>
            <a:r>
              <a:rPr lang="en-US" sz="2400" dirty="0">
                <a:solidFill>
                  <a:srgbClr val="003DA5"/>
                </a:solidFill>
              </a:rPr>
              <a:t>Public Space </a:t>
            </a:r>
          </a:p>
          <a:p>
            <a:pPr marL="742950" lvl="1" indent="-285750" eaLnBrk="1" hangingPunct="1">
              <a:buFont typeface="Arial" panose="020B0604020202020204" pitchFamily="34" charset="0"/>
              <a:buChar char="•"/>
              <a:defRPr/>
            </a:pPr>
            <a:r>
              <a:rPr lang="en-US" dirty="0"/>
              <a:t>Be mindful of your surroundings</a:t>
            </a:r>
          </a:p>
          <a:p>
            <a:pPr marL="285750" indent="-285750" eaLnBrk="1" hangingPunct="1">
              <a:buFont typeface="Wingdings" pitchFamily="2" charset="2"/>
              <a:buChar char="§"/>
              <a:defRPr/>
            </a:pPr>
            <a:r>
              <a:rPr lang="en-US" sz="2400" dirty="0">
                <a:solidFill>
                  <a:srgbClr val="003DA5"/>
                </a:solidFill>
              </a:rPr>
              <a:t>Software Piracy</a:t>
            </a:r>
          </a:p>
          <a:p>
            <a:pPr marL="742950" lvl="1" indent="-285750" eaLnBrk="1" hangingPunct="1">
              <a:buFont typeface="Arial" panose="020B0604020202020204" pitchFamily="34" charset="0"/>
              <a:buChar char="•"/>
              <a:defRPr/>
            </a:pPr>
            <a:r>
              <a:rPr lang="en-US" dirty="0"/>
              <a:t>Just because you can download it, doesn’t mean it is free</a:t>
            </a:r>
          </a:p>
        </p:txBody>
      </p:sp>
      <p:pic>
        <p:nvPicPr>
          <p:cNvPr id="4" name="Picture 3">
            <a:extLst>
              <a:ext uri="{FF2B5EF4-FFF2-40B4-BE49-F238E27FC236}">
                <a16:creationId xmlns:a16="http://schemas.microsoft.com/office/drawing/2014/main" id="{1CB005E4-261B-25D0-F345-11BA342A827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7033" r="-1"/>
          <a:stretch/>
        </p:blipFill>
        <p:spPr>
          <a:xfrm>
            <a:off x="0" y="0"/>
            <a:ext cx="5456321" cy="6858000"/>
          </a:xfrm>
          <a:prstGeom prst="parallelogram">
            <a:avLst/>
          </a:prstGeom>
        </p:spPr>
      </p:pic>
    </p:spTree>
    <p:extLst>
      <p:ext uri="{BB962C8B-B14F-4D97-AF65-F5344CB8AC3E}">
        <p14:creationId xmlns:p14="http://schemas.microsoft.com/office/powerpoint/2010/main" val="3922340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23EB69-1A27-4400-8180-ECF2555787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377959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CB9C1-871A-4304-A39C-65EDFDD8AF1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3A9B89B-5738-4D37-A2D2-711C44DD9806}"/>
              </a:ext>
            </a:extLst>
          </p:cNvPr>
          <p:cNvPicPr>
            <a:picLocks noGrp="1" noChangeAspect="1"/>
          </p:cNvPicPr>
          <p:nvPr>
            <p:ph idx="1"/>
          </p:nvPr>
        </p:nvPicPr>
        <p:blipFill>
          <a:blip r:embed="rId2"/>
          <a:stretch>
            <a:fillRect/>
          </a:stretch>
        </p:blipFill>
        <p:spPr>
          <a:xfrm>
            <a:off x="304800" y="727587"/>
            <a:ext cx="0" cy="0"/>
          </a:xfrm>
        </p:spPr>
      </p:pic>
      <p:pic>
        <p:nvPicPr>
          <p:cNvPr id="7" name="Picture 6">
            <a:extLst>
              <a:ext uri="{FF2B5EF4-FFF2-40B4-BE49-F238E27FC236}">
                <a16:creationId xmlns:a16="http://schemas.microsoft.com/office/drawing/2014/main" id="{E152816B-3510-49AB-866C-0CC4FC6D7A44}"/>
              </a:ext>
            </a:extLst>
          </p:cNvPr>
          <p:cNvPicPr>
            <a:picLocks noChangeAspect="1"/>
          </p:cNvPicPr>
          <p:nvPr/>
        </p:nvPicPr>
        <p:blipFill>
          <a:blip r:embed="rId3"/>
          <a:stretch>
            <a:fillRect/>
          </a:stretch>
        </p:blipFill>
        <p:spPr>
          <a:xfrm>
            <a:off x="0" y="0"/>
            <a:ext cx="12192000" cy="6858000"/>
          </a:xfrm>
          <a:prstGeom prst="rect">
            <a:avLst/>
          </a:prstGeom>
        </p:spPr>
      </p:pic>
      <p:pic>
        <p:nvPicPr>
          <p:cNvPr id="9" name="Graphic 12" descr="Graphic 12">
            <a:extLst>
              <a:ext uri="{FF2B5EF4-FFF2-40B4-BE49-F238E27FC236}">
                <a16:creationId xmlns:a16="http://schemas.microsoft.com/office/drawing/2014/main" id="{5FECDAF9-4395-4A3B-9548-E557EDF25622}"/>
              </a:ext>
            </a:extLst>
          </p:cNvPr>
          <p:cNvPicPr>
            <a:picLocks noChangeAspect="1"/>
          </p:cNvPicPr>
          <p:nvPr/>
        </p:nvPicPr>
        <p:blipFill>
          <a:blip r:embed="rId4"/>
          <a:stretch>
            <a:fillRect/>
          </a:stretch>
        </p:blipFill>
        <p:spPr>
          <a:xfrm>
            <a:off x="5955526" y="220911"/>
            <a:ext cx="280947" cy="128526"/>
          </a:xfrm>
          <a:prstGeom prst="rect">
            <a:avLst/>
          </a:prstGeom>
          <a:ln w="12700">
            <a:miter lim="400000"/>
          </a:ln>
        </p:spPr>
      </p:pic>
      <p:sp>
        <p:nvSpPr>
          <p:cNvPr id="10" name="TextBox 14">
            <a:extLst>
              <a:ext uri="{FF2B5EF4-FFF2-40B4-BE49-F238E27FC236}">
                <a16:creationId xmlns:a16="http://schemas.microsoft.com/office/drawing/2014/main" id="{B90BAD1F-0A9B-4FF2-8DA1-E94C6DCCFC93}"/>
              </a:ext>
            </a:extLst>
          </p:cNvPr>
          <p:cNvSpPr txBox="1"/>
          <p:nvPr/>
        </p:nvSpPr>
        <p:spPr>
          <a:xfrm>
            <a:off x="1680210" y="349437"/>
            <a:ext cx="8869679" cy="5539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3600" b="1">
                <a:solidFill>
                  <a:srgbClr val="003DA5"/>
                </a:solidFill>
                <a:latin typeface="Arial"/>
                <a:ea typeface="Arial"/>
                <a:cs typeface="Arial"/>
                <a:sym typeface="Arial"/>
              </a:defRPr>
            </a:lvl1pPr>
          </a:lstStyle>
          <a:p>
            <a:pPr algn="ctr"/>
            <a:r>
              <a:rPr lang="en-US" dirty="0">
                <a:solidFill>
                  <a:schemeClr val="bg1"/>
                </a:solidFill>
              </a:rPr>
              <a:t>Welcome, New Faculty</a:t>
            </a:r>
          </a:p>
        </p:txBody>
      </p:sp>
      <p:sp>
        <p:nvSpPr>
          <p:cNvPr id="11" name="Mingxun Wang…">
            <a:extLst>
              <a:ext uri="{FF2B5EF4-FFF2-40B4-BE49-F238E27FC236}">
                <a16:creationId xmlns:a16="http://schemas.microsoft.com/office/drawing/2014/main" id="{3D64D695-D436-4A34-8C85-A013A006FDDF}"/>
              </a:ext>
            </a:extLst>
          </p:cNvPr>
          <p:cNvSpPr txBox="1"/>
          <p:nvPr/>
        </p:nvSpPr>
        <p:spPr>
          <a:xfrm>
            <a:off x="656684" y="1085637"/>
            <a:ext cx="2117822" cy="83099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pPr algn="ctr" defTabSz="457200">
              <a:defRPr>
                <a:latin typeface="Helvetica Neue"/>
                <a:ea typeface="Helvetica Neue"/>
                <a:cs typeface="Helvetica Neue"/>
                <a:sym typeface="Helvetica Neue"/>
              </a:defRPr>
            </a:pPr>
            <a:r>
              <a:rPr lang="en-US" b="1" dirty="0">
                <a:solidFill>
                  <a:srgbClr val="F5B11C"/>
                </a:solidFill>
                <a:latin typeface="Arial" panose="020B0604020202020204" pitchFamily="34" charset="0"/>
                <a:cs typeface="Arial" panose="020B0604020202020204" pitchFamily="34" charset="0"/>
              </a:rPr>
              <a:t>Cong Liu</a:t>
            </a:r>
            <a:endParaRPr b="1" dirty="0">
              <a:solidFill>
                <a:srgbClr val="F5B11C"/>
              </a:solidFill>
              <a:latin typeface="Arial" panose="020B0604020202020204" pitchFamily="34" charset="0"/>
              <a:cs typeface="Arial" panose="020B0604020202020204" pitchFamily="34" charset="0"/>
            </a:endParaRPr>
          </a:p>
          <a:p>
            <a:pPr algn="ctr" defTabSz="457200">
              <a:defRPr>
                <a:latin typeface="Helvetica Neue"/>
                <a:ea typeface="Helvetica Neue"/>
                <a:cs typeface="Helvetica Neue"/>
                <a:sym typeface="Helvetica Neue"/>
              </a:defRPr>
            </a:pPr>
            <a:r>
              <a:rPr lang="en-US" sz="1500" b="1" dirty="0">
                <a:solidFill>
                  <a:schemeClr val="bg1"/>
                </a:solidFill>
                <a:latin typeface="Arial" panose="020B0604020202020204" pitchFamily="34" charset="0"/>
                <a:cs typeface="Arial" panose="020B0604020202020204" pitchFamily="34" charset="0"/>
              </a:rPr>
              <a:t>ECE Assoc. </a:t>
            </a:r>
            <a:r>
              <a:rPr sz="1500" b="1" dirty="0">
                <a:solidFill>
                  <a:schemeClr val="bg1"/>
                </a:solidFill>
                <a:latin typeface="Arial" panose="020B0604020202020204" pitchFamily="34" charset="0"/>
                <a:cs typeface="Arial" panose="020B0604020202020204" pitchFamily="34" charset="0"/>
              </a:rPr>
              <a:t>Professor</a:t>
            </a:r>
          </a:p>
          <a:p>
            <a:pPr algn="ctr" defTabSz="457200">
              <a:defRPr>
                <a:latin typeface="Helvetica Neue"/>
                <a:ea typeface="Helvetica Neue"/>
                <a:cs typeface="Helvetica Neue"/>
                <a:sym typeface="Helvetica Neue"/>
              </a:defRPr>
            </a:pPr>
            <a:r>
              <a:rPr sz="1500" dirty="0">
                <a:solidFill>
                  <a:schemeClr val="bg1"/>
                </a:solidFill>
                <a:latin typeface="Arial Narrow" panose="020B0606020202030204" pitchFamily="34" charset="0"/>
                <a:cs typeface="Arial" panose="020B0604020202020204" pitchFamily="34" charset="0"/>
              </a:rPr>
              <a:t>Area: </a:t>
            </a:r>
            <a:r>
              <a:rPr lang="en-US" sz="1500" dirty="0">
                <a:solidFill>
                  <a:schemeClr val="bg1"/>
                </a:solidFill>
                <a:latin typeface="Arial Narrow" panose="020B0606020202030204" pitchFamily="34" charset="0"/>
                <a:cs typeface="Arial" panose="020B0604020202020204" pitchFamily="34" charset="0"/>
              </a:rPr>
              <a:t>Real-time Systems</a:t>
            </a:r>
          </a:p>
        </p:txBody>
      </p:sp>
      <p:pic>
        <p:nvPicPr>
          <p:cNvPr id="12" name="Picture 5" descr="Text&#10;&#10;Description automatically generated">
            <a:extLst>
              <a:ext uri="{FF2B5EF4-FFF2-40B4-BE49-F238E27FC236}">
                <a16:creationId xmlns:a16="http://schemas.microsoft.com/office/drawing/2014/main" id="{D7BDD0F5-0AFE-40DA-AF52-4BE45B6377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6684" y="2070822"/>
            <a:ext cx="2047052" cy="555824"/>
          </a:xfrm>
          <a:prstGeom prst="rect">
            <a:avLst/>
          </a:prstGeom>
        </p:spPr>
      </p:pic>
      <p:sp>
        <p:nvSpPr>
          <p:cNvPr id="13" name="Mingxun Wang…">
            <a:extLst>
              <a:ext uri="{FF2B5EF4-FFF2-40B4-BE49-F238E27FC236}">
                <a16:creationId xmlns:a16="http://schemas.microsoft.com/office/drawing/2014/main" id="{620A9877-A106-4CFD-8B8F-17BBB69CD629}"/>
              </a:ext>
            </a:extLst>
          </p:cNvPr>
          <p:cNvSpPr txBox="1"/>
          <p:nvPr/>
        </p:nvSpPr>
        <p:spPr>
          <a:xfrm>
            <a:off x="9215432" y="1192873"/>
            <a:ext cx="2860140" cy="6001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pPr algn="ctr" defTabSz="457200">
              <a:defRPr>
                <a:latin typeface="Helvetica Neue"/>
                <a:ea typeface="Helvetica Neue"/>
                <a:cs typeface="Helvetica Neue"/>
                <a:sym typeface="Helvetica Neue"/>
              </a:defRPr>
            </a:pPr>
            <a:r>
              <a:rPr lang="en-US" b="1" dirty="0">
                <a:solidFill>
                  <a:srgbClr val="F5B11C"/>
                </a:solidFill>
                <a:latin typeface="Arial" panose="020B0604020202020204" pitchFamily="34" charset="0"/>
                <a:cs typeface="Arial" panose="020B0604020202020204" pitchFamily="34" charset="0"/>
              </a:rPr>
              <a:t>Dmytro Zagrebelnyy</a:t>
            </a:r>
            <a:endParaRPr b="1" dirty="0">
              <a:solidFill>
                <a:srgbClr val="F5B11C"/>
              </a:solidFill>
              <a:latin typeface="Arial" panose="020B0604020202020204" pitchFamily="34" charset="0"/>
              <a:cs typeface="Arial" panose="020B0604020202020204" pitchFamily="34" charset="0"/>
            </a:endParaRPr>
          </a:p>
          <a:p>
            <a:pPr algn="ctr" defTabSz="457200">
              <a:defRPr>
                <a:latin typeface="Helvetica Neue"/>
                <a:ea typeface="Helvetica Neue"/>
                <a:cs typeface="Helvetica Neue"/>
                <a:sym typeface="Helvetica Neue"/>
              </a:defRPr>
            </a:pPr>
            <a:r>
              <a:rPr lang="en-US" sz="1500" b="1" dirty="0">
                <a:solidFill>
                  <a:schemeClr val="bg1"/>
                </a:solidFill>
                <a:latin typeface="Arial" panose="020B0604020202020204" pitchFamily="34" charset="0"/>
                <a:cs typeface="Arial" panose="020B0604020202020204" pitchFamily="34" charset="0"/>
              </a:rPr>
              <a:t>MSE Asst. Teaching Professor</a:t>
            </a:r>
            <a:endParaRPr sz="1500" b="1" dirty="0">
              <a:solidFill>
                <a:schemeClr val="bg1"/>
              </a:solidFill>
              <a:latin typeface="Arial" panose="020B0604020202020204" pitchFamily="34" charset="0"/>
              <a:cs typeface="Arial" panose="020B0604020202020204" pitchFamily="34" charset="0"/>
            </a:endParaRPr>
          </a:p>
        </p:txBody>
      </p:sp>
      <p:pic>
        <p:nvPicPr>
          <p:cNvPr id="14" name="Picture 6" descr="Logo&#10;&#10;Description automatically generated">
            <a:extLst>
              <a:ext uri="{FF2B5EF4-FFF2-40B4-BE49-F238E27FC236}">
                <a16:creationId xmlns:a16="http://schemas.microsoft.com/office/drawing/2014/main" id="{A366B4B7-4416-47AE-A37C-55793D6A18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04400" y="1492955"/>
            <a:ext cx="1670756" cy="1670756"/>
          </a:xfrm>
          <a:prstGeom prst="rect">
            <a:avLst/>
          </a:prstGeom>
        </p:spPr>
      </p:pic>
      <p:sp>
        <p:nvSpPr>
          <p:cNvPr id="15" name="Mingxun Wang…">
            <a:extLst>
              <a:ext uri="{FF2B5EF4-FFF2-40B4-BE49-F238E27FC236}">
                <a16:creationId xmlns:a16="http://schemas.microsoft.com/office/drawing/2014/main" id="{8201F7E2-A17B-4C04-AA5B-C228D4FF0EFF}"/>
              </a:ext>
            </a:extLst>
          </p:cNvPr>
          <p:cNvSpPr txBox="1"/>
          <p:nvPr/>
        </p:nvSpPr>
        <p:spPr>
          <a:xfrm>
            <a:off x="3707579" y="1140737"/>
            <a:ext cx="1957521" cy="6001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pPr algn="ctr" defTabSz="457200">
              <a:defRPr>
                <a:latin typeface="Helvetica Neue"/>
                <a:ea typeface="Helvetica Neue"/>
                <a:cs typeface="Helvetica Neue"/>
                <a:sym typeface="Helvetica Neue"/>
              </a:defRPr>
            </a:pPr>
            <a:r>
              <a:rPr lang="en-US" b="1" dirty="0">
                <a:solidFill>
                  <a:srgbClr val="F5B11C"/>
                </a:solidFill>
                <a:latin typeface="Arial" panose="020B0604020202020204" pitchFamily="34" charset="0"/>
                <a:cs typeface="Arial" panose="020B0604020202020204" pitchFamily="34" charset="0"/>
              </a:rPr>
              <a:t>Hang Qiu</a:t>
            </a:r>
            <a:endParaRPr b="1" dirty="0">
              <a:solidFill>
                <a:srgbClr val="F5B11C"/>
              </a:solidFill>
              <a:latin typeface="Arial" panose="020B0604020202020204" pitchFamily="34" charset="0"/>
              <a:cs typeface="Arial" panose="020B0604020202020204" pitchFamily="34" charset="0"/>
            </a:endParaRPr>
          </a:p>
          <a:p>
            <a:pPr algn="ctr" defTabSz="457200">
              <a:defRPr>
                <a:latin typeface="Helvetica Neue"/>
                <a:ea typeface="Helvetica Neue"/>
                <a:cs typeface="Helvetica Neue"/>
                <a:sym typeface="Helvetica Neue"/>
              </a:defRPr>
            </a:pPr>
            <a:r>
              <a:rPr lang="en-US" sz="1500" b="1" dirty="0">
                <a:solidFill>
                  <a:schemeClr val="bg1"/>
                </a:solidFill>
                <a:latin typeface="Arial" panose="020B0604020202020204" pitchFamily="34" charset="0"/>
                <a:cs typeface="Arial" panose="020B0604020202020204" pitchFamily="34" charset="0"/>
              </a:rPr>
              <a:t>ECE Asst. </a:t>
            </a:r>
            <a:r>
              <a:rPr sz="1500" b="1" dirty="0">
                <a:solidFill>
                  <a:schemeClr val="bg1"/>
                </a:solidFill>
                <a:latin typeface="Arial" panose="020B0604020202020204" pitchFamily="34" charset="0"/>
                <a:cs typeface="Arial" panose="020B0604020202020204" pitchFamily="34" charset="0"/>
              </a:rPr>
              <a:t>Professor</a:t>
            </a:r>
          </a:p>
        </p:txBody>
      </p:sp>
      <p:pic>
        <p:nvPicPr>
          <p:cNvPr id="17" name="Picture 16">
            <a:extLst>
              <a:ext uri="{FF2B5EF4-FFF2-40B4-BE49-F238E27FC236}">
                <a16:creationId xmlns:a16="http://schemas.microsoft.com/office/drawing/2014/main" id="{854FB196-3CED-48E2-A5D2-C6D8906B3FC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67016" y="1914583"/>
            <a:ext cx="2388510" cy="780231"/>
          </a:xfrm>
          <a:prstGeom prst="rect">
            <a:avLst/>
          </a:prstGeom>
        </p:spPr>
      </p:pic>
      <p:sp>
        <p:nvSpPr>
          <p:cNvPr id="18" name="Mingxun Wang…">
            <a:extLst>
              <a:ext uri="{FF2B5EF4-FFF2-40B4-BE49-F238E27FC236}">
                <a16:creationId xmlns:a16="http://schemas.microsoft.com/office/drawing/2014/main" id="{96CA8C12-EA7A-437C-AAA7-6095F495D82A}"/>
              </a:ext>
            </a:extLst>
          </p:cNvPr>
          <p:cNvSpPr txBox="1"/>
          <p:nvPr/>
        </p:nvSpPr>
        <p:spPr>
          <a:xfrm>
            <a:off x="6625435" y="1201053"/>
            <a:ext cx="2021642" cy="60016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pPr algn="ctr" defTabSz="457200">
              <a:defRPr>
                <a:latin typeface="Helvetica Neue"/>
                <a:ea typeface="Helvetica Neue"/>
                <a:cs typeface="Helvetica Neue"/>
                <a:sym typeface="Helvetica Neue"/>
              </a:defRPr>
            </a:pPr>
            <a:r>
              <a:rPr lang="en-US" b="1" dirty="0">
                <a:solidFill>
                  <a:srgbClr val="F5B11C"/>
                </a:solidFill>
                <a:latin typeface="Arial" panose="020B0604020202020204" pitchFamily="34" charset="0"/>
                <a:cs typeface="Arial" panose="020B0604020202020204" pitchFamily="34" charset="0"/>
              </a:rPr>
              <a:t>Tingting Xiang</a:t>
            </a:r>
            <a:endParaRPr b="1" dirty="0">
              <a:solidFill>
                <a:srgbClr val="F5B11C"/>
              </a:solidFill>
              <a:latin typeface="Arial" panose="020B0604020202020204" pitchFamily="34" charset="0"/>
              <a:cs typeface="Arial" panose="020B0604020202020204" pitchFamily="34" charset="0"/>
            </a:endParaRPr>
          </a:p>
          <a:p>
            <a:pPr algn="ctr" defTabSz="457200">
              <a:defRPr>
                <a:latin typeface="Helvetica Neue"/>
                <a:ea typeface="Helvetica Neue"/>
                <a:cs typeface="Helvetica Neue"/>
                <a:sym typeface="Helvetica Neue"/>
              </a:defRPr>
            </a:pPr>
            <a:r>
              <a:rPr lang="en-US" sz="1500" b="1" dirty="0">
                <a:solidFill>
                  <a:schemeClr val="bg1"/>
                </a:solidFill>
                <a:latin typeface="Arial" panose="020B0604020202020204" pitchFamily="34" charset="0"/>
                <a:cs typeface="Arial" panose="020B0604020202020204" pitchFamily="34" charset="0"/>
              </a:rPr>
              <a:t>BIEN Asst. Professor</a:t>
            </a:r>
            <a:endParaRPr sz="1500" b="1" dirty="0">
              <a:solidFill>
                <a:schemeClr val="bg1"/>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75ECEAB8-6148-4695-A414-9B6D31101D6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98292" y="991049"/>
            <a:ext cx="3724250" cy="2437951"/>
          </a:xfrm>
          <a:prstGeom prst="rect">
            <a:avLst/>
          </a:prstGeom>
        </p:spPr>
      </p:pic>
    </p:spTree>
    <p:extLst>
      <p:ext uri="{BB962C8B-B14F-4D97-AF65-F5344CB8AC3E}">
        <p14:creationId xmlns:p14="http://schemas.microsoft.com/office/powerpoint/2010/main" val="617644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FFA016-AFED-42DD-9942-BC66CE8991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1670503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2DA262-61BA-4178-9FA8-5246DBCA9A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4971361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7C9967-AA07-41C3-B576-703D574D5D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9280420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E3A9FA-31D1-43A8-B469-69D84D839A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999859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52ABD7-6AE1-4AED-896E-8A4F738584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5369798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CE9A73-7F10-4781-9AE4-1DC96F7A97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5647664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F12B51-CB77-49AA-9D86-470543F198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7964361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2A590C-83C6-42E1-B474-911638043E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7480987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97C01A-E3A3-477F-A6F7-7C1FB90D9C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6792186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3DE6E7-F7DA-4FB3-A15B-938A994B63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769310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6428B4-4E3B-2243-B20D-A96A0F00FD2B}"/>
              </a:ext>
            </a:extLst>
          </p:cNvPr>
          <p:cNvGrpSpPr/>
          <p:nvPr/>
        </p:nvGrpSpPr>
        <p:grpSpPr>
          <a:xfrm>
            <a:off x="5841390" y="669728"/>
            <a:ext cx="5043777" cy="751362"/>
            <a:chOff x="6063858" y="372036"/>
            <a:chExt cx="5043777" cy="751362"/>
          </a:xfrm>
        </p:grpSpPr>
        <p:pic>
          <p:nvPicPr>
            <p:cNvPr id="13" name="Graphic 12">
              <a:extLst>
                <a:ext uri="{FF2B5EF4-FFF2-40B4-BE49-F238E27FC236}">
                  <a16:creationId xmlns:a16="http://schemas.microsoft.com/office/drawing/2014/main" id="{5F2325CB-BF19-AA4A-8CD1-4A5B923E725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63858" y="372036"/>
              <a:ext cx="280946" cy="128525"/>
            </a:xfrm>
            <a:prstGeom prst="rect">
              <a:avLst/>
            </a:prstGeom>
          </p:spPr>
        </p:pic>
        <p:sp>
          <p:nvSpPr>
            <p:cNvPr id="15" name="TextBox 14">
              <a:extLst>
                <a:ext uri="{FF2B5EF4-FFF2-40B4-BE49-F238E27FC236}">
                  <a16:creationId xmlns:a16="http://schemas.microsoft.com/office/drawing/2014/main" id="{50880866-2111-F744-B771-D369A423071D}"/>
                </a:ext>
              </a:extLst>
            </p:cNvPr>
            <p:cNvSpPr txBox="1"/>
            <p:nvPr/>
          </p:nvSpPr>
          <p:spPr>
            <a:xfrm>
              <a:off x="6063858" y="630955"/>
              <a:ext cx="5043777"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Speaker Agenda</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07AB0A0C-F087-884D-9706-9B186CF767E8}"/>
              </a:ext>
            </a:extLst>
          </p:cNvPr>
          <p:cNvSpPr txBox="1"/>
          <p:nvPr/>
        </p:nvSpPr>
        <p:spPr>
          <a:xfrm>
            <a:off x="5841390" y="1708967"/>
            <a:ext cx="5488711" cy="4103688"/>
          </a:xfrm>
          <a:prstGeom prst="rect">
            <a:avLst/>
          </a:prstGeom>
          <a:noFill/>
        </p:spPr>
        <p:txBody>
          <a:bodyPr wrap="square" lIns="0" tIns="0" rIns="0" bIns="0" rtlCol="0">
            <a:spAutoFit/>
          </a:bodyPr>
          <a:lstStyle/>
          <a:p>
            <a:pPr marL="285750" indent="-285750">
              <a:lnSpc>
                <a:spcPct val="150000"/>
              </a:lnSpc>
              <a:buFont typeface="Arial" panose="020B0604020202020204" pitchFamily="34" charset="0"/>
              <a:buChar char="•"/>
            </a:pPr>
            <a:r>
              <a:rPr lang="en-US" b="1" dirty="0">
                <a:latin typeface="Arial" panose="020B0604020202020204" pitchFamily="34" charset="0"/>
                <a:ea typeface="Fira Sans" panose="020B0503050000020004" pitchFamily="34" charset="0"/>
                <a:cs typeface="Arial" panose="020B0604020202020204" pitchFamily="34" charset="0"/>
              </a:rPr>
              <a:t>Undergraduate Education</a:t>
            </a:r>
          </a:p>
          <a:p>
            <a:pPr marL="285750" indent="-285750">
              <a:lnSpc>
                <a:spcPct val="150000"/>
              </a:lnSpc>
              <a:buFont typeface="Arial" panose="020B0604020202020204" pitchFamily="34" charset="0"/>
              <a:buChar char="•"/>
            </a:pPr>
            <a:r>
              <a:rPr lang="en-US" b="1" dirty="0">
                <a:latin typeface="Arial" panose="020B0604020202020204" pitchFamily="34" charset="0"/>
                <a:ea typeface="Fira Sans" panose="020B0503050000020004" pitchFamily="34" charset="0"/>
                <a:cs typeface="Arial" panose="020B0604020202020204" pitchFamily="34" charset="0"/>
              </a:rPr>
              <a:t>Graduate Education</a:t>
            </a:r>
          </a:p>
          <a:p>
            <a:pPr marL="285750" indent="-285750">
              <a:lnSpc>
                <a:spcPct val="150000"/>
              </a:lnSpc>
              <a:buFont typeface="Arial" panose="020B0604020202020204" pitchFamily="34" charset="0"/>
              <a:buChar char="•"/>
            </a:pPr>
            <a:r>
              <a:rPr lang="en-US" b="1" dirty="0">
                <a:latin typeface="Arial" panose="020B0604020202020204" pitchFamily="34" charset="0"/>
                <a:ea typeface="Fira Sans" panose="020B0503050000020004" pitchFamily="34" charset="0"/>
                <a:cs typeface="Arial" panose="020B0604020202020204" pitchFamily="34" charset="0"/>
              </a:rPr>
              <a:t>Open Access Policy and Data Management</a:t>
            </a:r>
          </a:p>
          <a:p>
            <a:pPr marL="285750" indent="-285750">
              <a:lnSpc>
                <a:spcPct val="150000"/>
              </a:lnSpc>
              <a:buFont typeface="Arial" panose="020B0604020202020204" pitchFamily="34" charset="0"/>
              <a:buChar char="•"/>
            </a:pPr>
            <a:r>
              <a:rPr lang="en-US" b="1" dirty="0">
                <a:latin typeface="Arial" panose="020B0604020202020204" pitchFamily="34" charset="0"/>
                <a:ea typeface="Fira Sans" panose="020B0503050000020004" pitchFamily="34" charset="0"/>
                <a:cs typeface="Arial" panose="020B0604020202020204" pitchFamily="34" charset="0"/>
              </a:rPr>
              <a:t>Finance and Business Operations</a:t>
            </a:r>
          </a:p>
          <a:p>
            <a:pPr marL="285750" indent="-285750">
              <a:lnSpc>
                <a:spcPct val="150000"/>
              </a:lnSpc>
              <a:buFont typeface="Arial" panose="020B0604020202020204" pitchFamily="34" charset="0"/>
              <a:buChar char="•"/>
            </a:pPr>
            <a:r>
              <a:rPr lang="en-US" b="1" dirty="0">
                <a:latin typeface="Arial" panose="020B0604020202020204" pitchFamily="34" charset="0"/>
                <a:ea typeface="Fira Sans" panose="020B0503050000020004" pitchFamily="34" charset="0"/>
                <a:cs typeface="Arial" panose="020B0604020202020204" pitchFamily="34" charset="0"/>
              </a:rPr>
              <a:t>Computing and Technical Support</a:t>
            </a:r>
          </a:p>
          <a:p>
            <a:pPr marL="285750" indent="-285750">
              <a:lnSpc>
                <a:spcPct val="150000"/>
              </a:lnSpc>
              <a:buFont typeface="Arial" panose="020B0604020202020204" pitchFamily="34" charset="0"/>
              <a:buChar char="•"/>
            </a:pPr>
            <a:r>
              <a:rPr lang="en-US" b="1" dirty="0">
                <a:latin typeface="Arial" panose="020B0604020202020204" pitchFamily="34" charset="0"/>
                <a:ea typeface="Fira Sans" panose="020B0503050000020004" pitchFamily="34" charset="0"/>
                <a:cs typeface="Arial" panose="020B0604020202020204" pitchFamily="34" charset="0"/>
              </a:rPr>
              <a:t>Contracts and Grants</a:t>
            </a:r>
          </a:p>
          <a:p>
            <a:pPr marL="285750" indent="-285750">
              <a:lnSpc>
                <a:spcPct val="150000"/>
              </a:lnSpc>
              <a:buFont typeface="Arial" panose="020B0604020202020204" pitchFamily="34" charset="0"/>
              <a:buChar char="•"/>
            </a:pPr>
            <a:r>
              <a:rPr lang="en-US" b="1" dirty="0">
                <a:latin typeface="Arial" panose="020B0604020202020204" pitchFamily="34" charset="0"/>
                <a:ea typeface="Fira Sans" panose="020B0503050000020004" pitchFamily="34" charset="0"/>
                <a:cs typeface="Arial" panose="020B0604020202020204" pitchFamily="34" charset="0"/>
              </a:rPr>
              <a:t>Academic Personnel</a:t>
            </a:r>
          </a:p>
          <a:p>
            <a:pPr marL="285750" indent="-285750">
              <a:lnSpc>
                <a:spcPct val="150000"/>
              </a:lnSpc>
              <a:buFont typeface="Arial" panose="020B0604020202020204" pitchFamily="34" charset="0"/>
              <a:buChar char="•"/>
            </a:pPr>
            <a:r>
              <a:rPr lang="en-US" b="1" dirty="0">
                <a:latin typeface="Arial" panose="020B0604020202020204" pitchFamily="34" charset="0"/>
                <a:ea typeface="Fira Sans" panose="020B0503050000020004" pitchFamily="34" charset="0"/>
                <a:cs typeface="Arial" panose="020B0604020202020204" pitchFamily="34" charset="0"/>
              </a:rPr>
              <a:t>Undergraduate Advising</a:t>
            </a:r>
          </a:p>
          <a:p>
            <a:pPr marL="285750" indent="-285750">
              <a:lnSpc>
                <a:spcPct val="150000"/>
              </a:lnSpc>
              <a:buFont typeface="Arial" panose="020B0604020202020204" pitchFamily="34" charset="0"/>
              <a:buChar char="•"/>
            </a:pPr>
            <a:r>
              <a:rPr lang="en-US" b="1" dirty="0">
                <a:latin typeface="Arial" panose="020B0604020202020204" pitchFamily="34" charset="0"/>
                <a:ea typeface="Fira Sans" panose="020B0503050000020004" pitchFamily="34" charset="0"/>
                <a:cs typeface="Arial" panose="020B0604020202020204" pitchFamily="34" charset="0"/>
              </a:rPr>
              <a:t>Marketing and Communications</a:t>
            </a:r>
          </a:p>
          <a:p>
            <a:pPr marL="285750" indent="-285750">
              <a:lnSpc>
                <a:spcPct val="150000"/>
              </a:lnSpc>
              <a:buFont typeface="Arial" panose="020B0604020202020204" pitchFamily="34" charset="0"/>
              <a:buChar char="•"/>
            </a:pPr>
            <a:r>
              <a:rPr lang="en-US" b="1" dirty="0">
                <a:latin typeface="Arial" panose="020B0604020202020204" pitchFamily="34" charset="0"/>
                <a:ea typeface="Fira Sans" panose="020B0503050000020004" pitchFamily="34" charset="0"/>
                <a:cs typeface="Arial" panose="020B0604020202020204" pitchFamily="34" charset="0"/>
              </a:rPr>
              <a:t>Panelist Session + Lunch</a:t>
            </a:r>
          </a:p>
        </p:txBody>
      </p:sp>
      <p:pic>
        <p:nvPicPr>
          <p:cNvPr id="6" name="Picture 5">
            <a:extLst>
              <a:ext uri="{FF2B5EF4-FFF2-40B4-BE49-F238E27FC236}">
                <a16:creationId xmlns:a16="http://schemas.microsoft.com/office/drawing/2014/main" id="{9C043EC8-2DF6-1F4E-BDE8-72C59DC6A46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20514" y="0"/>
            <a:ext cx="6988752" cy="7521558"/>
          </a:xfrm>
          <a:prstGeom prst="parallelogram">
            <a:avLst/>
          </a:prstGeom>
        </p:spPr>
      </p:pic>
      <p:pic>
        <p:nvPicPr>
          <p:cNvPr id="3" name="Picture 2">
            <a:extLst>
              <a:ext uri="{FF2B5EF4-FFF2-40B4-BE49-F238E27FC236}">
                <a16:creationId xmlns:a16="http://schemas.microsoft.com/office/drawing/2014/main" id="{14E3A5EF-F13F-D8C5-BA4E-BA466CEA00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63911" y="6164782"/>
            <a:ext cx="2006506" cy="582534"/>
          </a:xfrm>
          <a:prstGeom prst="rect">
            <a:avLst/>
          </a:prstGeom>
        </p:spPr>
      </p:pic>
    </p:spTree>
    <p:extLst>
      <p:ext uri="{BB962C8B-B14F-4D97-AF65-F5344CB8AC3E}">
        <p14:creationId xmlns:p14="http://schemas.microsoft.com/office/powerpoint/2010/main" val="3509382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A1E4EF-C99E-484F-B808-5C9BDCB716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3331054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0A182A-D043-46F2-AA51-C9EAE8C9F8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4819432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1BC70-715D-4DEF-BA76-1955DA802D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7478893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7F7BAD-AEEC-47F5-BC86-337505D8B8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588515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AE471B-9959-4F8F-83D0-99F2C45ACC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9695215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E930A-DE34-4D65-8A48-78AEB6091A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9083392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5C0C13-EF59-4E29-BD6E-DC0E8603B4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6274311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AF54B18-1E70-D449-A3EC-9239163ED0CD}"/>
              </a:ext>
            </a:extLst>
          </p:cNvPr>
          <p:cNvGrpSpPr/>
          <p:nvPr/>
        </p:nvGrpSpPr>
        <p:grpSpPr>
          <a:xfrm>
            <a:off x="-18411" y="-6137"/>
            <a:ext cx="12212457" cy="6873342"/>
            <a:chOff x="-18411" y="-6137"/>
            <a:chExt cx="12212457" cy="6873342"/>
          </a:xfrm>
        </p:grpSpPr>
        <p:sp>
          <p:nvSpPr>
            <p:cNvPr id="10" name="Freeform 9">
              <a:extLst>
                <a:ext uri="{FF2B5EF4-FFF2-40B4-BE49-F238E27FC236}">
                  <a16:creationId xmlns:a16="http://schemas.microsoft.com/office/drawing/2014/main" id="{477FB2E0-C8C5-B54F-999D-475D5623CDDB}"/>
                </a:ext>
              </a:extLst>
            </p:cNvPr>
            <p:cNvSpPr/>
            <p:nvPr/>
          </p:nvSpPr>
          <p:spPr>
            <a:xfrm>
              <a:off x="-18411" y="3031635"/>
              <a:ext cx="12212457" cy="3835570"/>
            </a:xfrm>
            <a:custGeom>
              <a:avLst/>
              <a:gdLst>
                <a:gd name="connsiteX0" fmla="*/ 0 w 12212457"/>
                <a:gd name="connsiteY0" fmla="*/ 2718652 h 3835570"/>
                <a:gd name="connsiteX1" fmla="*/ 0 w 12212457"/>
                <a:gd name="connsiteY1" fmla="*/ 3835570 h 3835570"/>
                <a:gd name="connsiteX2" fmla="*/ 153423 w 12212457"/>
                <a:gd name="connsiteY2" fmla="*/ 3835570 h 3835570"/>
                <a:gd name="connsiteX3" fmla="*/ 5443442 w 12212457"/>
                <a:gd name="connsiteY3" fmla="*/ 3835570 h 3835570"/>
                <a:gd name="connsiteX4" fmla="*/ 12212457 w 12212457"/>
                <a:gd name="connsiteY4" fmla="*/ 619828 h 3835570"/>
                <a:gd name="connsiteX5" fmla="*/ 12212457 w 12212457"/>
                <a:gd name="connsiteY5" fmla="*/ 0 h 3835570"/>
                <a:gd name="connsiteX6" fmla="*/ 0 w 12212457"/>
                <a:gd name="connsiteY6" fmla="*/ 2718652 h 383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457" h="3835570">
                  <a:moveTo>
                    <a:pt x="0" y="2718652"/>
                  </a:moveTo>
                  <a:lnTo>
                    <a:pt x="0" y="3835570"/>
                  </a:lnTo>
                  <a:lnTo>
                    <a:pt x="153423" y="3835570"/>
                  </a:lnTo>
                  <a:lnTo>
                    <a:pt x="5443442" y="3835570"/>
                  </a:lnTo>
                  <a:lnTo>
                    <a:pt x="12212457" y="619828"/>
                  </a:lnTo>
                  <a:lnTo>
                    <a:pt x="12212457" y="0"/>
                  </a:lnTo>
                  <a:lnTo>
                    <a:pt x="0" y="2718652"/>
                  </a:lnTo>
                  <a:close/>
                </a:path>
              </a:pathLst>
            </a:custGeom>
            <a:solidFill>
              <a:srgbClr val="F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69FD79F2-2E51-0C40-96CB-189599A623FE}"/>
                </a:ext>
              </a:extLst>
            </p:cNvPr>
            <p:cNvSpPr/>
            <p:nvPr/>
          </p:nvSpPr>
          <p:spPr>
            <a:xfrm>
              <a:off x="-18411" y="-6137"/>
              <a:ext cx="12210411" cy="5842341"/>
            </a:xfrm>
            <a:custGeom>
              <a:avLst/>
              <a:gdLst>
                <a:gd name="connsiteX0" fmla="*/ 0 w 12046760"/>
                <a:gd name="connsiteY0" fmla="*/ 5842341 h 5842341"/>
                <a:gd name="connsiteX1" fmla="*/ 1460585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046760"/>
                <a:gd name="connsiteY0" fmla="*/ 5842341 h 5842341"/>
                <a:gd name="connsiteX1" fmla="*/ 12274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046760 w 12194047"/>
                <a:gd name="connsiteY3" fmla="*/ 5842341 h 5842341"/>
                <a:gd name="connsiteX4" fmla="*/ 0 w 12194047"/>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194046 w 12194047"/>
                <a:gd name="connsiteY3" fmla="*/ 3080730 h 5842341"/>
                <a:gd name="connsiteX4" fmla="*/ 0 w 12194047"/>
                <a:gd name="connsiteY4" fmla="*/ 5842341 h 584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047" h="5842341">
                  <a:moveTo>
                    <a:pt x="0" y="5842341"/>
                  </a:moveTo>
                  <a:cubicBezTo>
                    <a:pt x="4091" y="3894894"/>
                    <a:pt x="8183" y="1947447"/>
                    <a:pt x="12274" y="0"/>
                  </a:cubicBezTo>
                  <a:lnTo>
                    <a:pt x="12194047" y="6137"/>
                  </a:lnTo>
                  <a:cubicBezTo>
                    <a:pt x="12194047" y="1031001"/>
                    <a:pt x="12194046" y="2055866"/>
                    <a:pt x="12194046" y="3080730"/>
                  </a:cubicBezTo>
                  <a:lnTo>
                    <a:pt x="0" y="5842341"/>
                  </a:lnTo>
                  <a:close/>
                </a:path>
              </a:pathLst>
            </a:cu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 name="TextBox 10">
            <a:extLst>
              <a:ext uri="{FF2B5EF4-FFF2-40B4-BE49-F238E27FC236}">
                <a16:creationId xmlns:a16="http://schemas.microsoft.com/office/drawing/2014/main" id="{1B92A8F9-FF41-8F44-BF9E-797DE5FBF7A6}"/>
              </a:ext>
            </a:extLst>
          </p:cNvPr>
          <p:cNvSpPr txBox="1"/>
          <p:nvPr/>
        </p:nvSpPr>
        <p:spPr>
          <a:xfrm>
            <a:off x="617552" y="833392"/>
            <a:ext cx="11152916" cy="964367"/>
          </a:xfrm>
          <a:prstGeom prst="rect">
            <a:avLst/>
          </a:prstGeom>
          <a:noFill/>
        </p:spPr>
        <p:txBody>
          <a:bodyPr wrap="square" lIns="0" tIns="91440" rIns="0" bIns="0" rtlCol="0">
            <a:spAutoFit/>
          </a:bodyPr>
          <a:lstStyle/>
          <a:p>
            <a:pPr>
              <a:lnSpc>
                <a:spcPts val="6820"/>
              </a:lnSpc>
            </a:pPr>
            <a:r>
              <a:rPr lang="en-US" sz="6000" b="1" spc="-150" dirty="0">
                <a:solidFill>
                  <a:schemeClr val="bg1"/>
                </a:solidFill>
                <a:latin typeface="Arial" panose="020B0604020202020204" pitchFamily="34" charset="0"/>
                <a:ea typeface="Fira Sans Medium" panose="020B0503050000020004" pitchFamily="34" charset="0"/>
                <a:cs typeface="Arial" panose="020B0604020202020204" pitchFamily="34" charset="0"/>
              </a:rPr>
              <a:t>Academic Personnel</a:t>
            </a:r>
          </a:p>
        </p:txBody>
      </p:sp>
      <p:pic>
        <p:nvPicPr>
          <p:cNvPr id="3" name="Picture 2">
            <a:extLst>
              <a:ext uri="{FF2B5EF4-FFF2-40B4-BE49-F238E27FC236}">
                <a16:creationId xmlns:a16="http://schemas.microsoft.com/office/drawing/2014/main" id="{436A69A4-42AE-5D7B-176B-F99CE34D9A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13440" y="6060437"/>
            <a:ext cx="2006506" cy="582534"/>
          </a:xfrm>
          <a:prstGeom prst="rect">
            <a:avLst/>
          </a:prstGeom>
        </p:spPr>
      </p:pic>
    </p:spTree>
    <p:extLst>
      <p:ext uri="{BB962C8B-B14F-4D97-AF65-F5344CB8AC3E}">
        <p14:creationId xmlns:p14="http://schemas.microsoft.com/office/powerpoint/2010/main" val="2097493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pic>
        <p:nvPicPr>
          <p:cNvPr id="1026" name="Picture 2" descr="https://profiles.ucr.edu/api/profilePicture/2781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16437" y="3623769"/>
            <a:ext cx="1300620" cy="13006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profiles.ucr.edu/api/profilePicture/2773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18261" y="3583337"/>
            <a:ext cx="1298448" cy="13006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29653" y="1923310"/>
            <a:ext cx="4655128" cy="923330"/>
          </a:xfrm>
          <a:prstGeom prst="rect">
            <a:avLst/>
          </a:prstGeom>
          <a:noFill/>
        </p:spPr>
        <p:txBody>
          <a:bodyPr wrap="square" rtlCol="0">
            <a:spAutoFit/>
          </a:bodyPr>
          <a:lstStyle/>
          <a:p>
            <a:r>
              <a:rPr lang="en-US" b="1" dirty="0"/>
              <a:t>Cecilia Gonzalez</a:t>
            </a:r>
          </a:p>
          <a:p>
            <a:r>
              <a:rPr lang="en-US" dirty="0"/>
              <a:t>Academic Personnel/Human Resources Executive Director</a:t>
            </a:r>
          </a:p>
        </p:txBody>
      </p:sp>
      <p:sp>
        <p:nvSpPr>
          <p:cNvPr id="5" name="TextBox 4"/>
          <p:cNvSpPr txBox="1"/>
          <p:nvPr/>
        </p:nvSpPr>
        <p:spPr>
          <a:xfrm>
            <a:off x="2497472" y="3712154"/>
            <a:ext cx="1651892" cy="1200329"/>
          </a:xfrm>
          <a:prstGeom prst="rect">
            <a:avLst/>
          </a:prstGeom>
          <a:noFill/>
        </p:spPr>
        <p:txBody>
          <a:bodyPr wrap="square" rtlCol="0">
            <a:spAutoFit/>
          </a:bodyPr>
          <a:lstStyle/>
          <a:p>
            <a:r>
              <a:rPr lang="en-US" sz="1200" b="1" dirty="0"/>
              <a:t>Tiffany Lindsey</a:t>
            </a:r>
          </a:p>
          <a:p>
            <a:r>
              <a:rPr lang="en-US" sz="1200" dirty="0"/>
              <a:t>CPSU Analyst</a:t>
            </a:r>
          </a:p>
          <a:p>
            <a:r>
              <a:rPr lang="en-US" sz="1200" dirty="0"/>
              <a:t>Electrical &amp; Computer Engineering (ECE)</a:t>
            </a:r>
          </a:p>
          <a:p>
            <a:r>
              <a:rPr lang="en-US" sz="1200" dirty="0"/>
              <a:t>CE-Cert</a:t>
            </a:r>
          </a:p>
          <a:p>
            <a:r>
              <a:rPr lang="en-US" sz="1200" dirty="0"/>
              <a:t>BCOE Dean’s Office</a:t>
            </a:r>
          </a:p>
        </p:txBody>
      </p:sp>
      <p:sp>
        <p:nvSpPr>
          <p:cNvPr id="7" name="TextBox 6"/>
          <p:cNvSpPr txBox="1"/>
          <p:nvPr/>
        </p:nvSpPr>
        <p:spPr>
          <a:xfrm>
            <a:off x="9779712" y="3535415"/>
            <a:ext cx="1917735" cy="1477328"/>
          </a:xfrm>
          <a:prstGeom prst="rect">
            <a:avLst/>
          </a:prstGeom>
          <a:noFill/>
        </p:spPr>
        <p:txBody>
          <a:bodyPr wrap="square" rtlCol="0">
            <a:spAutoFit/>
          </a:bodyPr>
          <a:lstStyle/>
          <a:p>
            <a:r>
              <a:rPr lang="en-US" sz="1200" b="1" dirty="0"/>
              <a:t>Angelique Jones</a:t>
            </a:r>
          </a:p>
          <a:p>
            <a:r>
              <a:rPr lang="en-US" sz="1200" dirty="0"/>
              <a:t>CPSU Analyst</a:t>
            </a:r>
          </a:p>
          <a:p>
            <a:r>
              <a:rPr lang="en-US" sz="1200" dirty="0"/>
              <a:t>Computer Science Engineering (CSE)</a:t>
            </a:r>
          </a:p>
          <a:p>
            <a:r>
              <a:rPr lang="en-US" sz="1200" dirty="0"/>
              <a:t>Mechanical Engineering (ME)</a:t>
            </a:r>
          </a:p>
          <a:p>
            <a:endParaRPr lang="en-US" dirty="0"/>
          </a:p>
        </p:txBody>
      </p:sp>
      <p:pic>
        <p:nvPicPr>
          <p:cNvPr id="9" name="Picture 8">
            <a:extLst>
              <a:ext uri="{FF2B5EF4-FFF2-40B4-BE49-F238E27FC236}">
                <a16:creationId xmlns:a16="http://schemas.microsoft.com/office/drawing/2014/main" id="{7E8FE74A-66E7-4E46-9059-F58B641B23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1221" y="1818147"/>
            <a:ext cx="1371600" cy="1427871"/>
          </a:xfrm>
          <a:prstGeom prst="rect">
            <a:avLst/>
          </a:prstGeom>
        </p:spPr>
      </p:pic>
      <p:sp>
        <p:nvSpPr>
          <p:cNvPr id="14" name="TextBox 13">
            <a:extLst>
              <a:ext uri="{FF2B5EF4-FFF2-40B4-BE49-F238E27FC236}">
                <a16:creationId xmlns:a16="http://schemas.microsoft.com/office/drawing/2014/main" id="{674863B6-AE16-4A53-9A9A-9CF213634637}"/>
              </a:ext>
            </a:extLst>
          </p:cNvPr>
          <p:cNvSpPr txBox="1"/>
          <p:nvPr/>
        </p:nvSpPr>
        <p:spPr>
          <a:xfrm>
            <a:off x="6157601" y="3648723"/>
            <a:ext cx="1773383" cy="1384995"/>
          </a:xfrm>
          <a:prstGeom prst="rect">
            <a:avLst/>
          </a:prstGeom>
          <a:noFill/>
        </p:spPr>
        <p:txBody>
          <a:bodyPr wrap="square">
            <a:spAutoFit/>
          </a:bodyPr>
          <a:lstStyle/>
          <a:p>
            <a:r>
              <a:rPr lang="en-US" sz="1200" b="1" dirty="0"/>
              <a:t>Veronica Valenzuela</a:t>
            </a:r>
          </a:p>
          <a:p>
            <a:r>
              <a:rPr lang="en-US" sz="1200" dirty="0"/>
              <a:t>CPSU Analyst</a:t>
            </a:r>
          </a:p>
          <a:p>
            <a:r>
              <a:rPr lang="en-US" sz="1200" dirty="0"/>
              <a:t>Bioengineering (BIEN)</a:t>
            </a:r>
          </a:p>
          <a:p>
            <a:r>
              <a:rPr lang="en-US" sz="1200" dirty="0"/>
              <a:t>Chemical &amp; Environmental Engineering (CEE)</a:t>
            </a:r>
          </a:p>
          <a:p>
            <a:endParaRPr lang="en-US" sz="1200" dirty="0"/>
          </a:p>
        </p:txBody>
      </p:sp>
      <p:pic>
        <p:nvPicPr>
          <p:cNvPr id="23" name="Picture 22">
            <a:extLst>
              <a:ext uri="{FF2B5EF4-FFF2-40B4-BE49-F238E27FC236}">
                <a16:creationId xmlns:a16="http://schemas.microsoft.com/office/drawing/2014/main" id="{037010D7-EAD1-46D9-8FB1-3ECA8DEEA1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42164" y="3694615"/>
            <a:ext cx="1315437" cy="1300621"/>
          </a:xfrm>
          <a:prstGeom prst="rect">
            <a:avLst/>
          </a:prstGeom>
        </p:spPr>
      </p:pic>
      <p:sp>
        <p:nvSpPr>
          <p:cNvPr id="12" name="TextBox 11">
            <a:extLst>
              <a:ext uri="{FF2B5EF4-FFF2-40B4-BE49-F238E27FC236}">
                <a16:creationId xmlns:a16="http://schemas.microsoft.com/office/drawing/2014/main" id="{07904C14-E98A-4511-B968-F042E2BBE0BE}"/>
              </a:ext>
            </a:extLst>
          </p:cNvPr>
          <p:cNvSpPr txBox="1"/>
          <p:nvPr/>
        </p:nvSpPr>
        <p:spPr>
          <a:xfrm>
            <a:off x="597575" y="755683"/>
            <a:ext cx="10991353" cy="492443"/>
          </a:xfrm>
          <a:prstGeom prst="rect">
            <a:avLst/>
          </a:prstGeom>
          <a:noFill/>
        </p:spPr>
        <p:txBody>
          <a:bodyPr wrap="square" lIns="0" tIns="0" rIns="0" bIns="0" rtlCol="0">
            <a:spAutoFit/>
          </a:bodyPr>
          <a:lstStyle/>
          <a:p>
            <a:pPr algn="ctr"/>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CPSU (Central Personnel Service Unit)</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E0C75AFF-36CE-4188-A0EF-9CD4B88BB13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952779" y="571733"/>
            <a:ext cx="280946" cy="128525"/>
          </a:xfrm>
          <a:prstGeom prst="rect">
            <a:avLst/>
          </a:prstGeom>
        </p:spPr>
      </p:pic>
    </p:spTree>
    <p:extLst>
      <p:ext uri="{BB962C8B-B14F-4D97-AF65-F5344CB8AC3E}">
        <p14:creationId xmlns:p14="http://schemas.microsoft.com/office/powerpoint/2010/main" val="193289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6963" y="190357"/>
            <a:ext cx="7965642" cy="646331"/>
          </a:xfrm>
          <a:prstGeom prst="rect">
            <a:avLst/>
          </a:prstGeom>
        </p:spPr>
        <p:txBody>
          <a:bodyPr wrap="none">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POSSC (</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Payroll Online Shared Service Center</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5" name="TextBox 4"/>
          <p:cNvSpPr txBox="1"/>
          <p:nvPr/>
        </p:nvSpPr>
        <p:spPr>
          <a:xfrm>
            <a:off x="997527" y="5777345"/>
            <a:ext cx="10432473" cy="646331"/>
          </a:xfrm>
          <a:prstGeom prst="rect">
            <a:avLst/>
          </a:prstGeom>
          <a:noFill/>
        </p:spPr>
        <p:txBody>
          <a:bodyPr wrap="square" rtlCol="0">
            <a:spAutoFit/>
          </a:bodyPr>
          <a:lstStyle/>
          <a:p>
            <a:r>
              <a:rPr lang="en-US" dirty="0"/>
              <a:t>Questions about paycheck, issues with </a:t>
            </a:r>
            <a:r>
              <a:rPr lang="en-US" dirty="0" err="1"/>
              <a:t>UCPath</a:t>
            </a:r>
            <a:r>
              <a:rPr lang="en-US" dirty="0"/>
              <a:t> Portal, Resolutions with </a:t>
            </a:r>
            <a:r>
              <a:rPr lang="en-US" dirty="0" err="1"/>
              <a:t>UCPath</a:t>
            </a:r>
            <a:r>
              <a:rPr lang="en-US" dirty="0"/>
              <a:t> office, Leave Administration </a:t>
            </a:r>
          </a:p>
          <a:p>
            <a:endParaRPr lang="en-US" dirty="0"/>
          </a:p>
        </p:txBody>
      </p:sp>
      <p:pic>
        <p:nvPicPr>
          <p:cNvPr id="1026" name="Picture 2" descr="https://profiles.ucr.edu/api/profilePicture/2572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44318" y="1624533"/>
            <a:ext cx="1405213" cy="14052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142" y="1750859"/>
            <a:ext cx="1058083" cy="1058083"/>
          </a:xfrm>
          <a:prstGeom prst="rect">
            <a:avLst/>
          </a:prstGeom>
        </p:spPr>
      </p:pic>
      <p:sp>
        <p:nvSpPr>
          <p:cNvPr id="3" name="TextBox 2"/>
          <p:cNvSpPr txBox="1"/>
          <p:nvPr/>
        </p:nvSpPr>
        <p:spPr>
          <a:xfrm>
            <a:off x="5949531" y="1549953"/>
            <a:ext cx="1805794" cy="1015663"/>
          </a:xfrm>
          <a:prstGeom prst="rect">
            <a:avLst/>
          </a:prstGeom>
          <a:noFill/>
        </p:spPr>
        <p:txBody>
          <a:bodyPr wrap="square" rtlCol="0">
            <a:spAutoFit/>
          </a:bodyPr>
          <a:lstStyle/>
          <a:p>
            <a:r>
              <a:rPr lang="en-US" b="1" dirty="0"/>
              <a:t>Janna LeBlanc</a:t>
            </a:r>
          </a:p>
          <a:p>
            <a:r>
              <a:rPr lang="en-US" sz="1400" dirty="0"/>
              <a:t>AP/HR Assistant Director</a:t>
            </a:r>
          </a:p>
          <a:p>
            <a:r>
              <a:rPr lang="en-US" sz="1400" dirty="0"/>
              <a:t>POSSC Director</a:t>
            </a:r>
          </a:p>
        </p:txBody>
      </p:sp>
      <p:sp>
        <p:nvSpPr>
          <p:cNvPr id="4" name="TextBox 3"/>
          <p:cNvSpPr txBox="1"/>
          <p:nvPr/>
        </p:nvSpPr>
        <p:spPr>
          <a:xfrm>
            <a:off x="2063410" y="4021815"/>
            <a:ext cx="1398396" cy="1231106"/>
          </a:xfrm>
          <a:prstGeom prst="rect">
            <a:avLst/>
          </a:prstGeom>
          <a:noFill/>
        </p:spPr>
        <p:txBody>
          <a:bodyPr wrap="none" rtlCol="0">
            <a:spAutoFit/>
          </a:bodyPr>
          <a:lstStyle/>
          <a:p>
            <a:pPr algn="ctr"/>
            <a:r>
              <a:rPr lang="en-US" b="1" dirty="0"/>
              <a:t>Azul Zavala</a:t>
            </a:r>
          </a:p>
          <a:p>
            <a:pPr algn="ctr"/>
            <a:r>
              <a:rPr lang="en-US" sz="1600" dirty="0"/>
              <a:t>Payroll Analyst</a:t>
            </a:r>
          </a:p>
          <a:p>
            <a:pPr algn="ctr"/>
            <a:r>
              <a:rPr lang="en-US" sz="1400" dirty="0"/>
              <a:t>CEE</a:t>
            </a:r>
          </a:p>
          <a:p>
            <a:pPr algn="ctr"/>
            <a:r>
              <a:rPr lang="en-US" sz="1400" dirty="0"/>
              <a:t>BIEN</a:t>
            </a:r>
          </a:p>
          <a:p>
            <a:pPr algn="ctr"/>
            <a:endParaRPr lang="en-US" sz="1200" dirty="0"/>
          </a:p>
        </p:txBody>
      </p:sp>
      <p:sp>
        <p:nvSpPr>
          <p:cNvPr id="6" name="Rectangle 5"/>
          <p:cNvSpPr/>
          <p:nvPr/>
        </p:nvSpPr>
        <p:spPr>
          <a:xfrm>
            <a:off x="1645489" y="1787457"/>
            <a:ext cx="1960951" cy="984885"/>
          </a:xfrm>
          <a:prstGeom prst="rect">
            <a:avLst/>
          </a:prstGeom>
        </p:spPr>
        <p:txBody>
          <a:bodyPr wrap="square">
            <a:spAutoFit/>
          </a:bodyPr>
          <a:lstStyle/>
          <a:p>
            <a:r>
              <a:rPr lang="en-US" b="1" dirty="0"/>
              <a:t>Christine Kitajima</a:t>
            </a:r>
          </a:p>
          <a:p>
            <a:r>
              <a:rPr lang="en-US" sz="1400" dirty="0"/>
              <a:t>POSSC Supervisor</a:t>
            </a:r>
          </a:p>
          <a:p>
            <a:pPr algn="ctr"/>
            <a:endParaRPr lang="en-US" sz="1200" dirty="0"/>
          </a:p>
          <a:p>
            <a:pPr algn="ctr"/>
            <a:endParaRPr lang="en-US" sz="1400" dirty="0"/>
          </a:p>
        </p:txBody>
      </p:sp>
      <p:sp>
        <p:nvSpPr>
          <p:cNvPr id="10" name="Rectangle 9"/>
          <p:cNvSpPr/>
          <p:nvPr/>
        </p:nvSpPr>
        <p:spPr>
          <a:xfrm>
            <a:off x="9510720" y="1579341"/>
            <a:ext cx="1960951" cy="1661993"/>
          </a:xfrm>
          <a:prstGeom prst="rect">
            <a:avLst/>
          </a:prstGeom>
        </p:spPr>
        <p:txBody>
          <a:bodyPr wrap="square">
            <a:spAutoFit/>
          </a:bodyPr>
          <a:lstStyle/>
          <a:p>
            <a:r>
              <a:rPr lang="en-US" b="1" dirty="0"/>
              <a:t>Rebecca Wu</a:t>
            </a:r>
          </a:p>
          <a:p>
            <a:r>
              <a:rPr lang="en-US" sz="1400" dirty="0"/>
              <a:t>Payroll Lead Analyst</a:t>
            </a:r>
          </a:p>
          <a:p>
            <a:r>
              <a:rPr lang="en-US" sz="1400" dirty="0"/>
              <a:t>ME</a:t>
            </a:r>
          </a:p>
          <a:p>
            <a:r>
              <a:rPr lang="en-US" sz="1400" dirty="0"/>
              <a:t>MSE/MSOL</a:t>
            </a:r>
          </a:p>
          <a:p>
            <a:r>
              <a:rPr lang="en-US" sz="1400" dirty="0"/>
              <a:t>School of Business</a:t>
            </a:r>
          </a:p>
          <a:p>
            <a:r>
              <a:rPr lang="en-US" sz="1400" dirty="0"/>
              <a:t>School of Public Policy</a:t>
            </a:r>
          </a:p>
          <a:p>
            <a:r>
              <a:rPr lang="en-US" sz="1400" dirty="0"/>
              <a:t>School of Education</a:t>
            </a:r>
          </a:p>
        </p:txBody>
      </p:sp>
      <p:sp>
        <p:nvSpPr>
          <p:cNvPr id="11" name="Rectangle 10"/>
          <p:cNvSpPr/>
          <p:nvPr/>
        </p:nvSpPr>
        <p:spPr>
          <a:xfrm>
            <a:off x="7123385" y="3872649"/>
            <a:ext cx="1960951" cy="2123658"/>
          </a:xfrm>
          <a:prstGeom prst="rect">
            <a:avLst/>
          </a:prstGeom>
        </p:spPr>
        <p:txBody>
          <a:bodyPr wrap="square">
            <a:spAutoFit/>
          </a:bodyPr>
          <a:lstStyle/>
          <a:p>
            <a:pPr algn="ctr"/>
            <a:r>
              <a:rPr lang="en-US" b="1" dirty="0"/>
              <a:t>Amy Dao</a:t>
            </a:r>
          </a:p>
          <a:p>
            <a:pPr algn="ctr"/>
            <a:r>
              <a:rPr lang="en-US" sz="1600" dirty="0"/>
              <a:t>Payroll Analyst</a:t>
            </a:r>
          </a:p>
          <a:p>
            <a:pPr algn="ctr"/>
            <a:r>
              <a:rPr lang="en-US" sz="1400" dirty="0"/>
              <a:t>ECE</a:t>
            </a:r>
          </a:p>
          <a:p>
            <a:pPr algn="ctr"/>
            <a:r>
              <a:rPr lang="en-US" sz="1400" dirty="0"/>
              <a:t>POEM/UC Light/CRIS/CNSE</a:t>
            </a:r>
          </a:p>
          <a:p>
            <a:pPr algn="ctr"/>
            <a:r>
              <a:rPr lang="en-US" sz="1400" dirty="0"/>
              <a:t>Grad Division</a:t>
            </a:r>
          </a:p>
          <a:p>
            <a:pPr algn="ctr"/>
            <a:r>
              <a:rPr lang="en-US" sz="1400" dirty="0"/>
              <a:t>University Library </a:t>
            </a:r>
          </a:p>
          <a:p>
            <a:pPr algn="ctr"/>
            <a:endParaRPr lang="en-US" sz="1400" dirty="0"/>
          </a:p>
          <a:p>
            <a:pPr algn="ctr"/>
            <a:endParaRPr lang="en-US" sz="1400" dirty="0"/>
          </a:p>
        </p:txBody>
      </p:sp>
      <p:sp>
        <p:nvSpPr>
          <p:cNvPr id="12" name="Rectangle 11"/>
          <p:cNvSpPr/>
          <p:nvPr/>
        </p:nvSpPr>
        <p:spPr>
          <a:xfrm>
            <a:off x="4312120" y="3940718"/>
            <a:ext cx="1960951" cy="1692771"/>
          </a:xfrm>
          <a:prstGeom prst="rect">
            <a:avLst/>
          </a:prstGeom>
        </p:spPr>
        <p:txBody>
          <a:bodyPr wrap="square">
            <a:spAutoFit/>
          </a:bodyPr>
          <a:lstStyle/>
          <a:p>
            <a:pPr algn="ctr"/>
            <a:r>
              <a:rPr lang="en-US" b="1" dirty="0"/>
              <a:t>Emily Kirkland</a:t>
            </a:r>
          </a:p>
          <a:p>
            <a:pPr algn="ctr"/>
            <a:r>
              <a:rPr lang="en-US" sz="1600" dirty="0"/>
              <a:t>Payroll Analyst</a:t>
            </a:r>
          </a:p>
          <a:p>
            <a:pPr algn="ctr"/>
            <a:r>
              <a:rPr lang="en-US" sz="1400" dirty="0"/>
              <a:t>ECE</a:t>
            </a:r>
          </a:p>
          <a:p>
            <a:pPr algn="ctr"/>
            <a:r>
              <a:rPr lang="en-US" sz="1400" dirty="0"/>
              <a:t>POEM/UC Light/CRIS/CNSE</a:t>
            </a:r>
          </a:p>
          <a:p>
            <a:pPr algn="ctr"/>
            <a:r>
              <a:rPr lang="en-US" sz="1400" dirty="0"/>
              <a:t>Grad Division</a:t>
            </a:r>
          </a:p>
          <a:p>
            <a:pPr algn="ctr"/>
            <a:r>
              <a:rPr lang="en-US" sz="1400" dirty="0"/>
              <a:t>University Library </a:t>
            </a:r>
          </a:p>
        </p:txBody>
      </p:sp>
      <p:pic>
        <p:nvPicPr>
          <p:cNvPr id="18" name="Picture 17" descr="A person posing for a picture&#10;&#10;Description automatically generated">
            <a:extLst>
              <a:ext uri="{FF2B5EF4-FFF2-40B4-BE49-F238E27FC236}">
                <a16:creationId xmlns:a16="http://schemas.microsoft.com/office/drawing/2014/main" id="{0E632A30-077F-7940-926B-39686258D3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19354" y="1609071"/>
            <a:ext cx="1291366" cy="1015663"/>
          </a:xfrm>
          <a:prstGeom prst="rect">
            <a:avLst/>
          </a:prstGeom>
        </p:spPr>
      </p:pic>
      <p:sp>
        <p:nvSpPr>
          <p:cNvPr id="13" name="Title 1">
            <a:extLst>
              <a:ext uri="{FF2B5EF4-FFF2-40B4-BE49-F238E27FC236}">
                <a16:creationId xmlns:a16="http://schemas.microsoft.com/office/drawing/2014/main" id="{950BC23F-BF93-46E5-A339-7C2E3BACD9D7}"/>
              </a:ext>
            </a:extLst>
          </p:cNvPr>
          <p:cNvSpPr>
            <a:spLocks noGrp="1"/>
          </p:cNvSpPr>
          <p:nvPr>
            <p:ph type="title"/>
          </p:nvPr>
        </p:nvSpPr>
        <p:spPr>
          <a:xfrm>
            <a:off x="0" y="0"/>
            <a:ext cx="0" cy="0"/>
          </a:xfrm>
        </p:spPr>
        <p:txBody>
          <a:bodyPr>
            <a:normAutofit fontScale="90000"/>
          </a:bodyPr>
          <a:lstStyle/>
          <a:p>
            <a:endParaRPr lang="en-US" dirty="0"/>
          </a:p>
        </p:txBody>
      </p:sp>
      <p:sp>
        <p:nvSpPr>
          <p:cNvPr id="14" name="TextBox 13">
            <a:extLst>
              <a:ext uri="{FF2B5EF4-FFF2-40B4-BE49-F238E27FC236}">
                <a16:creationId xmlns:a16="http://schemas.microsoft.com/office/drawing/2014/main" id="{77BDBADA-B795-4D34-95E9-EEFF2D102D24}"/>
              </a:ext>
            </a:extLst>
          </p:cNvPr>
          <p:cNvSpPr txBox="1"/>
          <p:nvPr/>
        </p:nvSpPr>
        <p:spPr>
          <a:xfrm>
            <a:off x="597575" y="755683"/>
            <a:ext cx="10991353" cy="492443"/>
          </a:xfrm>
          <a:prstGeom prst="rect">
            <a:avLst/>
          </a:prstGeom>
          <a:noFill/>
        </p:spPr>
        <p:txBody>
          <a:bodyPr wrap="square" lIns="0" tIns="0" rIns="0" bIns="0" rtlCol="0">
            <a:spAutoFit/>
          </a:bodyPr>
          <a:lstStyle/>
          <a:p>
            <a:pPr algn="ctr"/>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POSSC (Payroll Online Shared Service Center)</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pic>
        <p:nvPicPr>
          <p:cNvPr id="15" name="Graphic 14">
            <a:extLst>
              <a:ext uri="{FF2B5EF4-FFF2-40B4-BE49-F238E27FC236}">
                <a16:creationId xmlns:a16="http://schemas.microsoft.com/office/drawing/2014/main" id="{1A0B36DB-B11F-46A6-AB9D-214E0FAF07B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952779" y="571733"/>
            <a:ext cx="280946" cy="128525"/>
          </a:xfrm>
          <a:prstGeom prst="rect">
            <a:avLst/>
          </a:prstGeom>
        </p:spPr>
      </p:pic>
    </p:spTree>
    <p:extLst>
      <p:ext uri="{BB962C8B-B14F-4D97-AF65-F5344CB8AC3E}">
        <p14:creationId xmlns:p14="http://schemas.microsoft.com/office/powerpoint/2010/main" val="117748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F2325CB-BF19-AA4A-8CD1-4A5B923E725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54687" y="838200"/>
            <a:ext cx="280946" cy="128525"/>
          </a:xfrm>
          <a:prstGeom prst="rect">
            <a:avLst/>
          </a:prstGeom>
        </p:spPr>
      </p:pic>
      <p:sp>
        <p:nvSpPr>
          <p:cNvPr id="15" name="TextBox 14">
            <a:extLst>
              <a:ext uri="{FF2B5EF4-FFF2-40B4-BE49-F238E27FC236}">
                <a16:creationId xmlns:a16="http://schemas.microsoft.com/office/drawing/2014/main" id="{50880866-2111-F744-B771-D369A423071D}"/>
              </a:ext>
            </a:extLst>
          </p:cNvPr>
          <p:cNvSpPr txBox="1"/>
          <p:nvPr/>
        </p:nvSpPr>
        <p:spPr>
          <a:xfrm>
            <a:off x="7182678" y="1053492"/>
            <a:ext cx="5069940" cy="1107996"/>
          </a:xfrm>
          <a:prstGeom prst="rect">
            <a:avLst/>
          </a:prstGeom>
          <a:noFill/>
        </p:spPr>
        <p:txBody>
          <a:bodyPr wrap="square" lIns="0" tIns="0" rIns="0" bIns="0" rtlCol="0">
            <a:spAutoFit/>
          </a:bodyPr>
          <a:lstStyle/>
          <a:p>
            <a:r>
              <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rPr>
              <a:t>Goal: Get Connected </a:t>
            </a:r>
          </a:p>
          <a:p>
            <a:r>
              <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rPr>
              <a:t>to BCOE</a:t>
            </a:r>
          </a:p>
        </p:txBody>
      </p:sp>
      <p:sp>
        <p:nvSpPr>
          <p:cNvPr id="19" name="TextBox 18">
            <a:extLst>
              <a:ext uri="{FF2B5EF4-FFF2-40B4-BE49-F238E27FC236}">
                <a16:creationId xmlns:a16="http://schemas.microsoft.com/office/drawing/2014/main" id="{07AB0A0C-F087-884D-9706-9B186CF767E8}"/>
              </a:ext>
            </a:extLst>
          </p:cNvPr>
          <p:cNvSpPr txBox="1"/>
          <p:nvPr/>
        </p:nvSpPr>
        <p:spPr>
          <a:xfrm>
            <a:off x="6791400" y="2347646"/>
            <a:ext cx="5043777" cy="2708434"/>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rPr>
              <a:t>Meet colleagues who can facilitate your success</a:t>
            </a:r>
          </a:p>
          <a:p>
            <a:pPr marL="342900" indent="-3429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rPr>
              <a:t>Learn how their group can help you succeed</a:t>
            </a:r>
          </a:p>
          <a:p>
            <a:pPr marL="342900" indent="-3429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rPr>
              <a:t>Know who is in each group and what their role is</a:t>
            </a:r>
          </a:p>
          <a:p>
            <a:pPr marL="342900" indent="-342900">
              <a:buFont typeface="Arial" panose="020B0604020202020204" pitchFamily="34" charset="0"/>
              <a:buChar char="•"/>
            </a:pPr>
            <a:r>
              <a:rPr lang="en-US" sz="2200" dirty="0">
                <a:latin typeface="Arial" panose="020B0604020202020204" pitchFamily="34" charset="0"/>
                <a:ea typeface="Fira Sans Book" panose="020B0503050000020004" pitchFamily="34" charset="0"/>
                <a:cs typeface="Arial" panose="020B0604020202020204" pitchFamily="34" charset="0"/>
              </a:rPr>
              <a:t>Get tidbits of advice to make things as easy as possible</a:t>
            </a:r>
          </a:p>
        </p:txBody>
      </p:sp>
      <p:pic>
        <p:nvPicPr>
          <p:cNvPr id="3" name="Picture 2">
            <a:extLst>
              <a:ext uri="{FF2B5EF4-FFF2-40B4-BE49-F238E27FC236}">
                <a16:creationId xmlns:a16="http://schemas.microsoft.com/office/drawing/2014/main" id="{0CCC55A8-FE70-DE49-B383-AACF4D99EC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711"/>
          <a:stretch/>
        </p:blipFill>
        <p:spPr>
          <a:xfrm>
            <a:off x="-1755250" y="0"/>
            <a:ext cx="8766313" cy="6873909"/>
          </a:xfrm>
          <a:prstGeom prst="parallelogram">
            <a:avLst/>
          </a:prstGeom>
        </p:spPr>
      </p:pic>
      <p:pic>
        <p:nvPicPr>
          <p:cNvPr id="9" name="Graphic 8">
            <a:extLst>
              <a:ext uri="{FF2B5EF4-FFF2-40B4-BE49-F238E27FC236}">
                <a16:creationId xmlns:a16="http://schemas.microsoft.com/office/drawing/2014/main" id="{7B250C4A-4AC0-0F41-B4B1-D4E48C2B4CC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204871" y="849116"/>
            <a:ext cx="280946" cy="128525"/>
          </a:xfrm>
          <a:prstGeom prst="rect">
            <a:avLst/>
          </a:prstGeom>
        </p:spPr>
      </p:pic>
      <p:pic>
        <p:nvPicPr>
          <p:cNvPr id="2" name="Picture 1">
            <a:extLst>
              <a:ext uri="{FF2B5EF4-FFF2-40B4-BE49-F238E27FC236}">
                <a16:creationId xmlns:a16="http://schemas.microsoft.com/office/drawing/2014/main" id="{BF51438B-F1D4-825C-AD33-889074D17E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63911" y="6164782"/>
            <a:ext cx="2006506" cy="582534"/>
          </a:xfrm>
          <a:prstGeom prst="rect">
            <a:avLst/>
          </a:prstGeom>
        </p:spPr>
      </p:pic>
    </p:spTree>
    <p:extLst>
      <p:ext uri="{BB962C8B-B14F-4D97-AF65-F5344CB8AC3E}">
        <p14:creationId xmlns:p14="http://schemas.microsoft.com/office/powerpoint/2010/main" val="8195777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7C2B835-9E5E-4F60-B587-17E5A249FB33}"/>
              </a:ext>
            </a:extLst>
          </p:cNvPr>
          <p:cNvSpPr txBox="1"/>
          <p:nvPr/>
        </p:nvSpPr>
        <p:spPr>
          <a:xfrm>
            <a:off x="1896918" y="1690113"/>
            <a:ext cx="8398164" cy="3754874"/>
          </a:xfrm>
          <a:prstGeom prst="rect">
            <a:avLst/>
          </a:prstGeom>
          <a:noFill/>
        </p:spPr>
        <p:txBody>
          <a:bodyPr wrap="square" rtlCol="0">
            <a:spAutoFit/>
          </a:bodyPr>
          <a:lstStyle/>
          <a:p>
            <a:r>
              <a:rPr lang="en-US" sz="2000" dirty="0"/>
              <a:t>CALL</a:t>
            </a:r>
          </a:p>
          <a:p>
            <a:r>
              <a:rPr lang="en-US" sz="2000" dirty="0"/>
              <a:t>APM</a:t>
            </a:r>
          </a:p>
          <a:p>
            <a:endParaRPr lang="en-US" dirty="0"/>
          </a:p>
          <a:p>
            <a:r>
              <a:rPr lang="en-US" dirty="0"/>
              <a:t>Online Systems:</a:t>
            </a:r>
          </a:p>
          <a:p>
            <a:pPr lvl="1"/>
            <a:r>
              <a:rPr lang="en-US" dirty="0" err="1"/>
              <a:t>UCPath</a:t>
            </a:r>
            <a:endParaRPr lang="en-US" dirty="0"/>
          </a:p>
          <a:p>
            <a:pPr lvl="1"/>
            <a:r>
              <a:rPr lang="en-US" dirty="0" err="1"/>
              <a:t>eFile</a:t>
            </a:r>
            <a:r>
              <a:rPr lang="en-US" dirty="0"/>
              <a:t>+</a:t>
            </a:r>
          </a:p>
          <a:p>
            <a:pPr lvl="1"/>
            <a:r>
              <a:rPr lang="en-US" dirty="0"/>
              <a:t>UC OATS</a:t>
            </a:r>
          </a:p>
          <a:p>
            <a:pPr lvl="1"/>
            <a:r>
              <a:rPr lang="en-US" dirty="0"/>
              <a:t>BCOE Voting</a:t>
            </a:r>
          </a:p>
          <a:p>
            <a:pPr lvl="1"/>
            <a:r>
              <a:rPr lang="en-US" dirty="0"/>
              <a:t>AP </a:t>
            </a:r>
            <a:r>
              <a:rPr lang="en-US" dirty="0" err="1"/>
              <a:t>REcruit</a:t>
            </a:r>
            <a:endParaRPr lang="en-US" dirty="0"/>
          </a:p>
          <a:p>
            <a:endParaRPr lang="en-US" dirty="0"/>
          </a:p>
          <a:p>
            <a:r>
              <a:rPr lang="en-US" dirty="0"/>
              <a:t>Timing of Advancement file </a:t>
            </a:r>
          </a:p>
          <a:p>
            <a:r>
              <a:rPr lang="en-US" dirty="0"/>
              <a:t>Leaves and Stop the Clocks</a:t>
            </a:r>
          </a:p>
          <a:p>
            <a:r>
              <a:rPr lang="en-US" dirty="0"/>
              <a:t>Academic Personnel Policy interpretation</a:t>
            </a:r>
          </a:p>
        </p:txBody>
      </p:sp>
      <p:sp>
        <p:nvSpPr>
          <p:cNvPr id="3" name="Title 2">
            <a:extLst>
              <a:ext uri="{FF2B5EF4-FFF2-40B4-BE49-F238E27FC236}">
                <a16:creationId xmlns:a16="http://schemas.microsoft.com/office/drawing/2014/main" id="{8E505610-5405-40BB-971B-8A411DDBBE67}"/>
              </a:ext>
            </a:extLst>
          </p:cNvPr>
          <p:cNvSpPr>
            <a:spLocks noGrp="1"/>
          </p:cNvSpPr>
          <p:nvPr>
            <p:ph type="title"/>
          </p:nvPr>
        </p:nvSpPr>
        <p:spPr/>
        <p:txBody>
          <a:bodyPr/>
          <a:lstStyle/>
          <a:p>
            <a:endParaRPr lang="en-US" dirty="0"/>
          </a:p>
        </p:txBody>
      </p:sp>
      <p:sp>
        <p:nvSpPr>
          <p:cNvPr id="7" name="TextBox 6">
            <a:extLst>
              <a:ext uri="{FF2B5EF4-FFF2-40B4-BE49-F238E27FC236}">
                <a16:creationId xmlns:a16="http://schemas.microsoft.com/office/drawing/2014/main" id="{1FE78F28-B43B-44DE-95D6-F0EFC4995F20}"/>
              </a:ext>
            </a:extLst>
          </p:cNvPr>
          <p:cNvSpPr txBox="1"/>
          <p:nvPr/>
        </p:nvSpPr>
        <p:spPr>
          <a:xfrm>
            <a:off x="597575" y="755683"/>
            <a:ext cx="10991353" cy="492443"/>
          </a:xfrm>
          <a:prstGeom prst="rect">
            <a:avLst/>
          </a:prstGeom>
          <a:noFill/>
        </p:spPr>
        <p:txBody>
          <a:bodyPr wrap="square" lIns="0" tIns="0" rIns="0" bIns="0" rtlCol="0">
            <a:spAutoFit/>
          </a:bodyPr>
          <a:lstStyle/>
          <a:p>
            <a:pPr algn="ctr"/>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Academic Personnel</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pic>
        <p:nvPicPr>
          <p:cNvPr id="8" name="Graphic 7">
            <a:extLst>
              <a:ext uri="{FF2B5EF4-FFF2-40B4-BE49-F238E27FC236}">
                <a16:creationId xmlns:a16="http://schemas.microsoft.com/office/drawing/2014/main" id="{685FB397-9F82-470A-8445-33D528A496F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52779" y="571733"/>
            <a:ext cx="280946" cy="128525"/>
          </a:xfrm>
          <a:prstGeom prst="rect">
            <a:avLst/>
          </a:prstGeom>
        </p:spPr>
      </p:pic>
    </p:spTree>
    <p:extLst>
      <p:ext uri="{BB962C8B-B14F-4D97-AF65-F5344CB8AC3E}">
        <p14:creationId xmlns:p14="http://schemas.microsoft.com/office/powerpoint/2010/main" val="155056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AF54B18-1E70-D449-A3EC-9239163ED0CD}"/>
              </a:ext>
            </a:extLst>
          </p:cNvPr>
          <p:cNvGrpSpPr/>
          <p:nvPr/>
        </p:nvGrpSpPr>
        <p:grpSpPr>
          <a:xfrm>
            <a:off x="-18411" y="-6137"/>
            <a:ext cx="12212457" cy="6873342"/>
            <a:chOff x="-18411" y="-6137"/>
            <a:chExt cx="12212457" cy="6873342"/>
          </a:xfrm>
        </p:grpSpPr>
        <p:sp>
          <p:nvSpPr>
            <p:cNvPr id="10" name="Freeform 9">
              <a:extLst>
                <a:ext uri="{FF2B5EF4-FFF2-40B4-BE49-F238E27FC236}">
                  <a16:creationId xmlns:a16="http://schemas.microsoft.com/office/drawing/2014/main" id="{477FB2E0-C8C5-B54F-999D-475D5623CDDB}"/>
                </a:ext>
              </a:extLst>
            </p:cNvPr>
            <p:cNvSpPr/>
            <p:nvPr/>
          </p:nvSpPr>
          <p:spPr>
            <a:xfrm>
              <a:off x="-18411" y="3031635"/>
              <a:ext cx="12212457" cy="3835570"/>
            </a:xfrm>
            <a:custGeom>
              <a:avLst/>
              <a:gdLst>
                <a:gd name="connsiteX0" fmla="*/ 0 w 12212457"/>
                <a:gd name="connsiteY0" fmla="*/ 2718652 h 3835570"/>
                <a:gd name="connsiteX1" fmla="*/ 0 w 12212457"/>
                <a:gd name="connsiteY1" fmla="*/ 3835570 h 3835570"/>
                <a:gd name="connsiteX2" fmla="*/ 153423 w 12212457"/>
                <a:gd name="connsiteY2" fmla="*/ 3835570 h 3835570"/>
                <a:gd name="connsiteX3" fmla="*/ 5443442 w 12212457"/>
                <a:gd name="connsiteY3" fmla="*/ 3835570 h 3835570"/>
                <a:gd name="connsiteX4" fmla="*/ 12212457 w 12212457"/>
                <a:gd name="connsiteY4" fmla="*/ 619828 h 3835570"/>
                <a:gd name="connsiteX5" fmla="*/ 12212457 w 12212457"/>
                <a:gd name="connsiteY5" fmla="*/ 0 h 3835570"/>
                <a:gd name="connsiteX6" fmla="*/ 0 w 12212457"/>
                <a:gd name="connsiteY6" fmla="*/ 2718652 h 383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457" h="3835570">
                  <a:moveTo>
                    <a:pt x="0" y="2718652"/>
                  </a:moveTo>
                  <a:lnTo>
                    <a:pt x="0" y="3835570"/>
                  </a:lnTo>
                  <a:lnTo>
                    <a:pt x="153423" y="3835570"/>
                  </a:lnTo>
                  <a:lnTo>
                    <a:pt x="5443442" y="3835570"/>
                  </a:lnTo>
                  <a:lnTo>
                    <a:pt x="12212457" y="619828"/>
                  </a:lnTo>
                  <a:lnTo>
                    <a:pt x="12212457" y="0"/>
                  </a:lnTo>
                  <a:lnTo>
                    <a:pt x="0" y="2718652"/>
                  </a:lnTo>
                  <a:close/>
                </a:path>
              </a:pathLst>
            </a:custGeom>
            <a:solidFill>
              <a:srgbClr val="F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69FD79F2-2E51-0C40-96CB-189599A623FE}"/>
                </a:ext>
              </a:extLst>
            </p:cNvPr>
            <p:cNvSpPr/>
            <p:nvPr/>
          </p:nvSpPr>
          <p:spPr>
            <a:xfrm>
              <a:off x="-18411" y="-6137"/>
              <a:ext cx="12210411" cy="5842341"/>
            </a:xfrm>
            <a:custGeom>
              <a:avLst/>
              <a:gdLst>
                <a:gd name="connsiteX0" fmla="*/ 0 w 12046760"/>
                <a:gd name="connsiteY0" fmla="*/ 5842341 h 5842341"/>
                <a:gd name="connsiteX1" fmla="*/ 1460585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046760"/>
                <a:gd name="connsiteY0" fmla="*/ 5842341 h 5842341"/>
                <a:gd name="connsiteX1" fmla="*/ 12274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046760 w 12194047"/>
                <a:gd name="connsiteY3" fmla="*/ 5842341 h 5842341"/>
                <a:gd name="connsiteX4" fmla="*/ 0 w 12194047"/>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194046 w 12194047"/>
                <a:gd name="connsiteY3" fmla="*/ 3080730 h 5842341"/>
                <a:gd name="connsiteX4" fmla="*/ 0 w 12194047"/>
                <a:gd name="connsiteY4" fmla="*/ 5842341 h 584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047" h="5842341">
                  <a:moveTo>
                    <a:pt x="0" y="5842341"/>
                  </a:moveTo>
                  <a:cubicBezTo>
                    <a:pt x="4091" y="3894894"/>
                    <a:pt x="8183" y="1947447"/>
                    <a:pt x="12274" y="0"/>
                  </a:cubicBezTo>
                  <a:lnTo>
                    <a:pt x="12194047" y="6137"/>
                  </a:lnTo>
                  <a:cubicBezTo>
                    <a:pt x="12194047" y="1031001"/>
                    <a:pt x="12194046" y="2055866"/>
                    <a:pt x="12194046" y="3080730"/>
                  </a:cubicBezTo>
                  <a:lnTo>
                    <a:pt x="0" y="5842341"/>
                  </a:lnTo>
                  <a:close/>
                </a:path>
              </a:pathLst>
            </a:cu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 name="TextBox 10">
            <a:extLst>
              <a:ext uri="{FF2B5EF4-FFF2-40B4-BE49-F238E27FC236}">
                <a16:creationId xmlns:a16="http://schemas.microsoft.com/office/drawing/2014/main" id="{1B92A8F9-FF41-8F44-BF9E-797DE5FBF7A6}"/>
              </a:ext>
            </a:extLst>
          </p:cNvPr>
          <p:cNvSpPr txBox="1"/>
          <p:nvPr/>
        </p:nvSpPr>
        <p:spPr>
          <a:xfrm>
            <a:off x="617552" y="833392"/>
            <a:ext cx="11152916" cy="1836400"/>
          </a:xfrm>
          <a:prstGeom prst="rect">
            <a:avLst/>
          </a:prstGeom>
          <a:noFill/>
        </p:spPr>
        <p:txBody>
          <a:bodyPr wrap="square" lIns="0" tIns="91440" rIns="0" bIns="0" rtlCol="0">
            <a:spAutoFit/>
          </a:bodyPr>
          <a:lstStyle/>
          <a:p>
            <a:pPr>
              <a:lnSpc>
                <a:spcPts val="6820"/>
              </a:lnSpc>
            </a:pPr>
            <a:r>
              <a:rPr lang="en-US" sz="6000" b="1" spc="-150" dirty="0">
                <a:solidFill>
                  <a:schemeClr val="bg1"/>
                </a:solidFill>
                <a:latin typeface="Arial" panose="020B0604020202020204" pitchFamily="34" charset="0"/>
                <a:ea typeface="Fira Sans Medium" panose="020B0503050000020004" pitchFamily="34" charset="0"/>
                <a:cs typeface="Arial" panose="020B0604020202020204" pitchFamily="34" charset="0"/>
              </a:rPr>
              <a:t>Office of Student Academic Affairs</a:t>
            </a:r>
          </a:p>
        </p:txBody>
      </p:sp>
      <p:pic>
        <p:nvPicPr>
          <p:cNvPr id="3" name="Picture 2">
            <a:extLst>
              <a:ext uri="{FF2B5EF4-FFF2-40B4-BE49-F238E27FC236}">
                <a16:creationId xmlns:a16="http://schemas.microsoft.com/office/drawing/2014/main" id="{436A69A4-42AE-5D7B-176B-F99CE34D9A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13440" y="6060437"/>
            <a:ext cx="2006506" cy="582534"/>
          </a:xfrm>
          <a:prstGeom prst="rect">
            <a:avLst/>
          </a:prstGeom>
        </p:spPr>
      </p:pic>
    </p:spTree>
    <p:extLst>
      <p:ext uri="{BB962C8B-B14F-4D97-AF65-F5344CB8AC3E}">
        <p14:creationId xmlns:p14="http://schemas.microsoft.com/office/powerpoint/2010/main" val="34104213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553998"/>
          </a:xfrm>
          <a:prstGeom prst="rect">
            <a:avLst/>
          </a:prstGeom>
          <a:noFill/>
        </p:spPr>
        <p:txBody>
          <a:bodyPr wrap="square" lIns="0" tIns="0" rIns="0" bIns="0" rtlCol="0">
            <a:spAutoFit/>
          </a:bodyPr>
          <a:lstStyle/>
          <a:p>
            <a:r>
              <a:rPr lang="en-US" sz="3600" b="1" dirty="0">
                <a:solidFill>
                  <a:srgbClr val="003DA5"/>
                </a:solidFill>
                <a:latin typeface="Arial" panose="020B0604020202020204" pitchFamily="34" charset="0"/>
                <a:ea typeface="Fira Sans Medium" panose="020B0503050000020004" pitchFamily="34" charset="0"/>
                <a:cs typeface="Arial" panose="020B0604020202020204" pitchFamily="34" charset="0"/>
              </a:rPr>
              <a:t>Mission:</a:t>
            </a:r>
            <a:endPar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4" name="TextBox 3">
            <a:extLst>
              <a:ext uri="{FF2B5EF4-FFF2-40B4-BE49-F238E27FC236}">
                <a16:creationId xmlns:a16="http://schemas.microsoft.com/office/drawing/2014/main" id="{D1667DBC-22CE-7CA7-5983-243A77E348A5}"/>
              </a:ext>
            </a:extLst>
          </p:cNvPr>
          <p:cNvSpPr txBox="1"/>
          <p:nvPr/>
        </p:nvSpPr>
        <p:spPr>
          <a:xfrm>
            <a:off x="621792" y="1757002"/>
            <a:ext cx="11158404" cy="2093137"/>
          </a:xfrm>
          <a:prstGeom prst="rect">
            <a:avLst/>
          </a:prstGeom>
          <a:noFill/>
        </p:spPr>
        <p:txBody>
          <a:bodyPr wrap="square" lIns="0" tIns="0" rIns="0" bIns="0" rtlCol="0">
            <a:spAutoFit/>
          </a:bodyPr>
          <a:lstStyle/>
          <a:p>
            <a:pPr marL="12065" marR="5080" indent="3810" algn="ctr">
              <a:lnSpc>
                <a:spcPts val="2850"/>
              </a:lnSpc>
              <a:spcBef>
                <a:spcPts val="219"/>
              </a:spcBef>
            </a:pPr>
            <a:r>
              <a:rPr lang="en-US" sz="2600" spc="-5" dirty="0">
                <a:latin typeface="Arial" panose="020B0604020202020204" pitchFamily="34" charset="0"/>
                <a:cs typeface="Arial" panose="020B0604020202020204" pitchFamily="34" charset="0"/>
              </a:rPr>
              <a:t>Acting on behalf of the </a:t>
            </a:r>
            <a:r>
              <a:rPr lang="en-US" sz="2600" spc="15" dirty="0">
                <a:latin typeface="Arial" panose="020B0604020202020204" pitchFamily="34" charset="0"/>
                <a:cs typeface="Arial" panose="020B0604020202020204" pitchFamily="34" charset="0"/>
              </a:rPr>
              <a:t>BCOE,</a:t>
            </a:r>
            <a:r>
              <a:rPr lang="en-US" sz="2600" spc="-25" dirty="0">
                <a:latin typeface="Arial" panose="020B0604020202020204" pitchFamily="34" charset="0"/>
                <a:cs typeface="Arial" panose="020B0604020202020204" pitchFamily="34" charset="0"/>
              </a:rPr>
              <a:t> </a:t>
            </a:r>
            <a:r>
              <a:rPr lang="en-US" sz="2600" spc="-5" dirty="0">
                <a:latin typeface="Arial" panose="020B0604020202020204" pitchFamily="34" charset="0"/>
                <a:cs typeface="Arial" panose="020B0604020202020204" pitchFamily="34" charset="0"/>
              </a:rPr>
              <a:t>its </a:t>
            </a:r>
            <a:r>
              <a:rPr lang="en-US" sz="2600" dirty="0">
                <a:latin typeface="Arial" panose="020B0604020202020204" pitchFamily="34" charset="0"/>
                <a:cs typeface="Arial" panose="020B0604020202020204" pitchFamily="34" charset="0"/>
              </a:rPr>
              <a:t>undergraduate students and </a:t>
            </a:r>
            <a:r>
              <a:rPr lang="en-US" sz="2600" spc="-5" dirty="0">
                <a:latin typeface="Arial" panose="020B0604020202020204" pitchFamily="34" charset="0"/>
                <a:cs typeface="Arial" panose="020B0604020202020204" pitchFamily="34" charset="0"/>
              </a:rPr>
              <a:t>departments, </a:t>
            </a:r>
            <a:r>
              <a:rPr lang="en-US" sz="2600" dirty="0">
                <a:latin typeface="Arial" panose="020B0604020202020204" pitchFamily="34" charset="0"/>
                <a:cs typeface="Arial" panose="020B0604020202020204" pitchFamily="34" charset="0"/>
              </a:rPr>
              <a:t>our  mission </a:t>
            </a:r>
            <a:r>
              <a:rPr lang="en-US" sz="2600" spc="-5" dirty="0">
                <a:latin typeface="Arial" panose="020B0604020202020204" pitchFamily="34" charset="0"/>
                <a:cs typeface="Arial" panose="020B0604020202020204" pitchFamily="34" charset="0"/>
              </a:rPr>
              <a:t>is to provide </a:t>
            </a:r>
            <a:r>
              <a:rPr lang="en-US" sz="2600" dirty="0">
                <a:latin typeface="Arial" panose="020B0604020202020204" pitchFamily="34" charset="0"/>
                <a:cs typeface="Arial" panose="020B0604020202020204" pitchFamily="34" charset="0"/>
              </a:rPr>
              <a:t>academic </a:t>
            </a:r>
            <a:r>
              <a:rPr lang="en-US" sz="2600" spc="-5" dirty="0">
                <a:latin typeface="Arial" panose="020B0604020202020204" pitchFamily="34" charset="0"/>
                <a:cs typeface="Arial" panose="020B0604020202020204" pitchFamily="34" charset="0"/>
              </a:rPr>
              <a:t>guidance </a:t>
            </a:r>
            <a:r>
              <a:rPr lang="en-US" sz="2600" dirty="0">
                <a:latin typeface="Arial" panose="020B0604020202020204" pitchFamily="34" charset="0"/>
                <a:cs typeface="Arial" panose="020B0604020202020204" pitchFamily="34" charset="0"/>
              </a:rPr>
              <a:t>and  </a:t>
            </a:r>
            <a:r>
              <a:rPr lang="en-US" sz="2600" spc="-5" dirty="0">
                <a:latin typeface="Arial" panose="020B0604020202020204" pitchFamily="34" charset="0"/>
                <a:cs typeface="Arial" panose="020B0604020202020204" pitchFamily="34" charset="0"/>
              </a:rPr>
              <a:t>developmental </a:t>
            </a:r>
            <a:r>
              <a:rPr lang="en-US" sz="2600" dirty="0">
                <a:latin typeface="Arial" panose="020B0604020202020204" pitchFamily="34" charset="0"/>
                <a:cs typeface="Arial" panose="020B0604020202020204" pitchFamily="34" charset="0"/>
              </a:rPr>
              <a:t>services </a:t>
            </a:r>
            <a:r>
              <a:rPr lang="en-US" sz="2600" spc="-5" dirty="0">
                <a:latin typeface="Arial" panose="020B0604020202020204" pitchFamily="34" charset="0"/>
                <a:cs typeface="Arial" panose="020B0604020202020204" pitchFamily="34" charset="0"/>
              </a:rPr>
              <a:t>that </a:t>
            </a:r>
            <a:r>
              <a:rPr lang="en-US" sz="2600" dirty="0">
                <a:latin typeface="Arial" panose="020B0604020202020204" pitchFamily="34" charset="0"/>
                <a:cs typeface="Arial" panose="020B0604020202020204" pitchFamily="34" charset="0"/>
              </a:rPr>
              <a:t>enhance </a:t>
            </a:r>
            <a:r>
              <a:rPr lang="en-US" sz="2600" spc="-5" dirty="0">
                <a:latin typeface="Arial" panose="020B0604020202020204" pitchFamily="34" charset="0"/>
                <a:cs typeface="Arial" panose="020B0604020202020204" pitchFamily="34" charset="0"/>
              </a:rPr>
              <a:t>the </a:t>
            </a:r>
            <a:r>
              <a:rPr lang="en-US" sz="2600" dirty="0">
                <a:latin typeface="Arial" panose="020B0604020202020204" pitchFamily="34" charset="0"/>
                <a:cs typeface="Arial" panose="020B0604020202020204" pitchFamily="34" charset="0"/>
              </a:rPr>
              <a:t>college experience and support students </a:t>
            </a:r>
            <a:r>
              <a:rPr lang="en-US" sz="2600" spc="-5" dirty="0">
                <a:latin typeface="Arial" panose="020B0604020202020204" pitchFamily="34" charset="0"/>
                <a:cs typeface="Arial" panose="020B0604020202020204" pitchFamily="34" charset="0"/>
              </a:rPr>
              <a:t>in </a:t>
            </a:r>
            <a:r>
              <a:rPr lang="en-US" sz="2600" dirty="0">
                <a:latin typeface="Arial" panose="020B0604020202020204" pitchFamily="34" charset="0"/>
                <a:cs typeface="Arial" panose="020B0604020202020204" pitchFamily="34" charset="0"/>
              </a:rPr>
              <a:t>attaining</a:t>
            </a:r>
            <a:r>
              <a:rPr lang="en-US" sz="2600" spc="-95" dirty="0">
                <a:latin typeface="Arial" panose="020B0604020202020204" pitchFamily="34" charset="0"/>
                <a:cs typeface="Arial" panose="020B0604020202020204" pitchFamily="34" charset="0"/>
              </a:rPr>
              <a:t> </a:t>
            </a:r>
            <a:r>
              <a:rPr lang="en-US" sz="2600" spc="-5" dirty="0">
                <a:latin typeface="Arial" panose="020B0604020202020204" pitchFamily="34" charset="0"/>
                <a:cs typeface="Arial" panose="020B0604020202020204" pitchFamily="34" charset="0"/>
              </a:rPr>
              <a:t>their</a:t>
            </a:r>
          </a:p>
          <a:p>
            <a:pPr algn="ctr">
              <a:lnSpc>
                <a:spcPct val="100000"/>
              </a:lnSpc>
              <a:spcBef>
                <a:spcPts val="385"/>
              </a:spcBef>
            </a:pPr>
            <a:r>
              <a:rPr lang="en-US" sz="2600" dirty="0">
                <a:latin typeface="Arial" panose="020B0604020202020204" pitchFamily="34" charset="0"/>
                <a:cs typeface="Arial" panose="020B0604020202020204" pitchFamily="34" charset="0"/>
              </a:rPr>
              <a:t>educational</a:t>
            </a:r>
            <a:r>
              <a:rPr lang="en-US" sz="2600" spc="-5" dirty="0">
                <a:latin typeface="Arial" panose="020B0604020202020204" pitchFamily="34" charset="0"/>
                <a:cs typeface="Arial" panose="020B0604020202020204" pitchFamily="34" charset="0"/>
              </a:rPr>
              <a:t> goals.</a:t>
            </a:r>
          </a:p>
          <a:p>
            <a:pPr marL="457200" indent="-457200">
              <a:lnSpc>
                <a:spcPct val="150000"/>
              </a:lnSpc>
              <a:buFont typeface="Arial" panose="020B0604020202020204" pitchFamily="34" charset="0"/>
              <a:buChar char="•"/>
            </a:pPr>
            <a:endParaRPr lang="en-US" sz="26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242C794-C928-3525-A275-FE9FD18785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3911" y="6164782"/>
            <a:ext cx="2006506" cy="582534"/>
          </a:xfrm>
          <a:prstGeom prst="rect">
            <a:avLst/>
          </a:prstGeom>
        </p:spPr>
      </p:pic>
      <p:sp>
        <p:nvSpPr>
          <p:cNvPr id="3" name="TextBox 2">
            <a:extLst>
              <a:ext uri="{FF2B5EF4-FFF2-40B4-BE49-F238E27FC236}">
                <a16:creationId xmlns:a16="http://schemas.microsoft.com/office/drawing/2014/main" id="{00DF7244-7447-44F8-816C-C92BDFD476DC}"/>
              </a:ext>
            </a:extLst>
          </p:cNvPr>
          <p:cNvSpPr txBox="1"/>
          <p:nvPr/>
        </p:nvSpPr>
        <p:spPr>
          <a:xfrm>
            <a:off x="1843187" y="3751232"/>
            <a:ext cx="8505626" cy="2092881"/>
          </a:xfrm>
          <a:prstGeom prst="rect">
            <a:avLst/>
          </a:prstGeom>
          <a:noFill/>
        </p:spPr>
        <p:txBody>
          <a:bodyPr wrap="square" rtlCol="0">
            <a:spAutoFit/>
          </a:bodyPr>
          <a:lstStyle/>
          <a:p>
            <a:pPr algn="ctr"/>
            <a:r>
              <a:rPr lang="en-US" sz="2600" b="1" dirty="0">
                <a:solidFill>
                  <a:srgbClr val="003DA5"/>
                </a:solidFill>
                <a:latin typeface="Arial" panose="020B0604020202020204" pitchFamily="34" charset="0"/>
                <a:cs typeface="Arial" panose="020B0604020202020204" pitchFamily="34" charset="0"/>
              </a:rPr>
              <a:t>We are the first line of contact regarding academic concerns and opportunities</a:t>
            </a:r>
          </a:p>
          <a:p>
            <a:pPr algn="ctr"/>
            <a:endParaRPr lang="en-US" sz="2600" b="1" dirty="0">
              <a:solidFill>
                <a:srgbClr val="003DA5"/>
              </a:solidFill>
              <a:latin typeface="Arial" panose="020B0604020202020204" pitchFamily="34" charset="0"/>
              <a:cs typeface="Arial" panose="020B0604020202020204" pitchFamily="34" charset="0"/>
            </a:endParaRPr>
          </a:p>
          <a:p>
            <a:pPr algn="ctr"/>
            <a:r>
              <a:rPr lang="en-US" sz="2600" b="1" dirty="0">
                <a:solidFill>
                  <a:srgbClr val="003DA5"/>
                </a:solidFill>
                <a:latin typeface="Arial" panose="020B0604020202020204" pitchFamily="34" charset="0"/>
                <a:cs typeface="Arial" panose="020B0604020202020204" pitchFamily="34" charset="0"/>
              </a:rPr>
              <a:t>Please refer students to BCOE Office of Academic Affairs on all academic and enrollment concerns</a:t>
            </a:r>
          </a:p>
        </p:txBody>
      </p:sp>
    </p:spTree>
    <p:extLst>
      <p:ext uri="{BB962C8B-B14F-4D97-AF65-F5344CB8AC3E}">
        <p14:creationId xmlns:p14="http://schemas.microsoft.com/office/powerpoint/2010/main" val="41275458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6"/>
          <p:cNvPicPr preferRelativeResize="0"/>
          <p:nvPr/>
        </p:nvPicPr>
        <p:blipFill rotWithShape="1">
          <a:blip r:embed="rId3">
            <a:alphaModFix/>
          </a:blip>
          <a:srcRect/>
          <a:stretch/>
        </p:blipFill>
        <p:spPr>
          <a:xfrm>
            <a:off x="8723963" y="1480043"/>
            <a:ext cx="1159484" cy="1280737"/>
          </a:xfrm>
          <a:prstGeom prst="rect">
            <a:avLst/>
          </a:prstGeom>
          <a:noFill/>
          <a:ln>
            <a:noFill/>
          </a:ln>
          <a:effectLst>
            <a:outerShdw blurRad="292100" dist="139700" dir="2700000" algn="tl" rotWithShape="0">
              <a:srgbClr val="333333">
                <a:alpha val="64313"/>
              </a:srgbClr>
            </a:outerShdw>
          </a:effectLst>
        </p:spPr>
      </p:pic>
      <p:sp>
        <p:nvSpPr>
          <p:cNvPr id="83" name="Google Shape;83;p6"/>
          <p:cNvSpPr/>
          <p:nvPr/>
        </p:nvSpPr>
        <p:spPr>
          <a:xfrm>
            <a:off x="8716900" y="2706150"/>
            <a:ext cx="1173600" cy="558900"/>
          </a:xfrm>
          <a:prstGeom prst="rect">
            <a:avLst/>
          </a:prstGeom>
          <a:solidFill>
            <a:srgbClr val="0030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84" name="Google Shape;84;p6"/>
          <p:cNvSpPr txBox="1"/>
          <p:nvPr/>
        </p:nvSpPr>
        <p:spPr>
          <a:xfrm>
            <a:off x="8750236" y="2751288"/>
            <a:ext cx="1134000" cy="5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Kimberly Wolf</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F1AB00"/>
                </a:solidFill>
                <a:latin typeface="Calibri"/>
                <a:ea typeface="Calibri"/>
                <a:cs typeface="Calibri"/>
                <a:sym typeface="Calibri"/>
              </a:rPr>
              <a:t>Curriculum Planner, CS Majors</a:t>
            </a:r>
            <a:endParaRPr sz="1200" b="0" i="0" u="none" strike="noStrike" cap="none">
              <a:solidFill>
                <a:srgbClr val="F1AB00"/>
              </a:solidFill>
              <a:latin typeface="Calibri"/>
              <a:ea typeface="Calibri"/>
              <a:cs typeface="Calibri"/>
              <a:sym typeface="Calibri"/>
            </a:endParaRPr>
          </a:p>
        </p:txBody>
      </p:sp>
      <p:pic>
        <p:nvPicPr>
          <p:cNvPr id="85" name="Google Shape;85;p6"/>
          <p:cNvPicPr preferRelativeResize="0"/>
          <p:nvPr/>
        </p:nvPicPr>
        <p:blipFill rotWithShape="1">
          <a:blip r:embed="rId4">
            <a:alphaModFix/>
          </a:blip>
          <a:srcRect/>
          <a:stretch/>
        </p:blipFill>
        <p:spPr>
          <a:xfrm>
            <a:off x="3634900" y="1457102"/>
            <a:ext cx="973200" cy="1418936"/>
          </a:xfrm>
          <a:prstGeom prst="rect">
            <a:avLst/>
          </a:prstGeom>
          <a:noFill/>
          <a:ln>
            <a:noFill/>
          </a:ln>
        </p:spPr>
      </p:pic>
      <p:pic>
        <p:nvPicPr>
          <p:cNvPr id="86" name="Google Shape;86;p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117598" y="3401349"/>
            <a:ext cx="1113719" cy="1570357"/>
          </a:xfrm>
          <a:prstGeom prst="rect">
            <a:avLst/>
          </a:prstGeom>
          <a:noFill/>
          <a:ln>
            <a:noFill/>
          </a:ln>
        </p:spPr>
      </p:pic>
      <p:pic>
        <p:nvPicPr>
          <p:cNvPr id="87" name="Google Shape;87;p6" descr="Thomas McGraw"/>
          <p:cNvPicPr preferRelativeResize="0"/>
          <p:nvPr/>
        </p:nvPicPr>
        <p:blipFill rotWithShape="1">
          <a:blip r:embed="rId6">
            <a:alphaModFix/>
          </a:blip>
          <a:srcRect l="-219" r="1076"/>
          <a:stretch/>
        </p:blipFill>
        <p:spPr>
          <a:xfrm>
            <a:off x="5641162" y="3386071"/>
            <a:ext cx="1113725" cy="1778154"/>
          </a:xfrm>
          <a:prstGeom prst="rect">
            <a:avLst/>
          </a:prstGeom>
          <a:noFill/>
          <a:ln>
            <a:noFill/>
          </a:ln>
        </p:spPr>
      </p:pic>
      <p:pic>
        <p:nvPicPr>
          <p:cNvPr id="88" name="Google Shape;88;p6"/>
          <p:cNvPicPr preferRelativeResize="0"/>
          <p:nvPr/>
        </p:nvPicPr>
        <p:blipFill rotWithShape="1">
          <a:blip r:embed="rId7">
            <a:alphaModFix/>
          </a:blip>
          <a:srcRect/>
          <a:stretch/>
        </p:blipFill>
        <p:spPr>
          <a:xfrm>
            <a:off x="4912368" y="1452509"/>
            <a:ext cx="973326" cy="1600854"/>
          </a:xfrm>
          <a:prstGeom prst="rect">
            <a:avLst/>
          </a:prstGeom>
          <a:noFill/>
          <a:ln>
            <a:noFill/>
          </a:ln>
        </p:spPr>
      </p:pic>
      <p:pic>
        <p:nvPicPr>
          <p:cNvPr id="89" name="Google Shape;89;p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502676" y="3428899"/>
            <a:ext cx="1211779" cy="1477913"/>
          </a:xfrm>
          <a:prstGeom prst="rect">
            <a:avLst/>
          </a:prstGeom>
          <a:noFill/>
          <a:ln>
            <a:noFill/>
          </a:ln>
        </p:spPr>
      </p:pic>
      <p:pic>
        <p:nvPicPr>
          <p:cNvPr id="90" name="Google Shape;90;p6" descr="http://www.iep.ucr.edu/images/program_uploads/headshots/michael_cruz.jpg"/>
          <p:cNvPicPr preferRelativeResize="0"/>
          <p:nvPr/>
        </p:nvPicPr>
        <p:blipFill rotWithShape="1">
          <a:blip r:embed="rId9">
            <a:alphaModFix/>
          </a:blip>
          <a:srcRect/>
          <a:stretch/>
        </p:blipFill>
        <p:spPr>
          <a:xfrm>
            <a:off x="7486226" y="1465745"/>
            <a:ext cx="1097886" cy="1242942"/>
          </a:xfrm>
          <a:prstGeom prst="rect">
            <a:avLst/>
          </a:prstGeom>
          <a:noFill/>
          <a:ln>
            <a:noFill/>
          </a:ln>
        </p:spPr>
      </p:pic>
      <p:sp>
        <p:nvSpPr>
          <p:cNvPr id="91" name="Google Shape;91;p6"/>
          <p:cNvSpPr/>
          <p:nvPr/>
        </p:nvSpPr>
        <p:spPr>
          <a:xfrm>
            <a:off x="3634900" y="2725800"/>
            <a:ext cx="973200" cy="558900"/>
          </a:xfrm>
          <a:prstGeom prst="rect">
            <a:avLst/>
          </a:prstGeom>
          <a:solidFill>
            <a:srgbClr val="0030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92" name="Google Shape;92;p6"/>
          <p:cNvSpPr txBox="1"/>
          <p:nvPr/>
        </p:nvSpPr>
        <p:spPr>
          <a:xfrm>
            <a:off x="3620062" y="2628100"/>
            <a:ext cx="10236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endParaRPr sz="900" b="1">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Tara Brown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F1AB00"/>
                </a:solidFill>
                <a:latin typeface="Calibri"/>
                <a:ea typeface="Calibri"/>
                <a:cs typeface="Calibri"/>
                <a:sym typeface="Calibri"/>
              </a:rPr>
              <a:t>Asst. Director, Success </a:t>
            </a:r>
            <a:r>
              <a:rPr lang="en-US" sz="900">
                <a:solidFill>
                  <a:srgbClr val="F1AB00"/>
                </a:solidFill>
                <a:latin typeface="Calibri"/>
                <a:ea typeface="Calibri"/>
                <a:cs typeface="Calibri"/>
                <a:sym typeface="Calibri"/>
              </a:rPr>
              <a:t>Programs</a:t>
            </a:r>
            <a:endParaRPr sz="1200" b="0" i="0" u="none" strike="noStrike" cap="none">
              <a:solidFill>
                <a:srgbClr val="F1AB00"/>
              </a:solidFill>
              <a:latin typeface="Calibri"/>
              <a:ea typeface="Calibri"/>
              <a:cs typeface="Calibri"/>
              <a:sym typeface="Calibri"/>
            </a:endParaRPr>
          </a:p>
        </p:txBody>
      </p:sp>
      <p:sp>
        <p:nvSpPr>
          <p:cNvPr id="93" name="Google Shape;93;p6"/>
          <p:cNvSpPr/>
          <p:nvPr/>
        </p:nvSpPr>
        <p:spPr>
          <a:xfrm>
            <a:off x="7117661" y="4563271"/>
            <a:ext cx="1113600" cy="603900"/>
          </a:xfrm>
          <a:prstGeom prst="rect">
            <a:avLst/>
          </a:prstGeom>
          <a:solidFill>
            <a:srgbClr val="0030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94" name="Google Shape;94;p6"/>
          <p:cNvSpPr txBox="1"/>
          <p:nvPr/>
        </p:nvSpPr>
        <p:spPr>
          <a:xfrm>
            <a:off x="7107461" y="4600230"/>
            <a:ext cx="1134000" cy="5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Desmond Harvey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F1AB00"/>
                </a:solidFill>
                <a:latin typeface="Calibri"/>
                <a:ea typeface="Calibri"/>
                <a:cs typeface="Calibri"/>
                <a:sym typeface="Calibri"/>
              </a:rPr>
              <a:t>Chemical Eng.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F1AB00"/>
                </a:solidFill>
                <a:latin typeface="Calibri"/>
                <a:ea typeface="Calibri"/>
                <a:cs typeface="Calibri"/>
                <a:sym typeface="Calibri"/>
              </a:rPr>
              <a:t>Environmental Eng.</a:t>
            </a:r>
            <a:endParaRPr sz="1200" b="0" i="0" u="none" strike="noStrike" cap="none">
              <a:solidFill>
                <a:srgbClr val="F1AB00"/>
              </a:solidFill>
              <a:latin typeface="Calibri"/>
              <a:ea typeface="Calibri"/>
              <a:cs typeface="Calibri"/>
              <a:sym typeface="Calibri"/>
            </a:endParaRPr>
          </a:p>
        </p:txBody>
      </p:sp>
      <p:sp>
        <p:nvSpPr>
          <p:cNvPr id="95" name="Google Shape;95;p6"/>
          <p:cNvSpPr/>
          <p:nvPr/>
        </p:nvSpPr>
        <p:spPr>
          <a:xfrm>
            <a:off x="6129225" y="2676600"/>
            <a:ext cx="1191000" cy="603900"/>
          </a:xfrm>
          <a:prstGeom prst="rect">
            <a:avLst/>
          </a:prstGeom>
          <a:solidFill>
            <a:srgbClr val="0030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96" name="Google Shape;96;p6"/>
          <p:cNvSpPr txBox="1"/>
          <p:nvPr/>
        </p:nvSpPr>
        <p:spPr>
          <a:xfrm>
            <a:off x="6154425" y="2725800"/>
            <a:ext cx="1140600" cy="5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a:solidFill>
                  <a:srgbClr val="FFFFFF"/>
                </a:solidFill>
                <a:latin typeface="Calibri"/>
                <a:ea typeface="Calibri"/>
                <a:cs typeface="Calibri"/>
                <a:sym typeface="Calibri"/>
              </a:rPr>
              <a:t>Angelica Loera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F1AB00"/>
                </a:solidFill>
                <a:latin typeface="Calibri"/>
                <a:ea typeface="Calibri"/>
                <a:cs typeface="Calibri"/>
                <a:sym typeface="Calibri"/>
              </a:rPr>
              <a:t>Computer Science Majors</a:t>
            </a:r>
            <a:endParaRPr sz="1200" b="0" i="0" u="none" strike="noStrike" cap="none">
              <a:solidFill>
                <a:srgbClr val="F1AB00"/>
              </a:solidFill>
              <a:latin typeface="Calibri"/>
              <a:ea typeface="Calibri"/>
              <a:cs typeface="Calibri"/>
              <a:sym typeface="Calibri"/>
            </a:endParaRPr>
          </a:p>
        </p:txBody>
      </p:sp>
      <p:sp>
        <p:nvSpPr>
          <p:cNvPr id="97" name="Google Shape;97;p6"/>
          <p:cNvSpPr/>
          <p:nvPr/>
        </p:nvSpPr>
        <p:spPr>
          <a:xfrm>
            <a:off x="7486225" y="2706125"/>
            <a:ext cx="1098000" cy="558900"/>
          </a:xfrm>
          <a:prstGeom prst="rect">
            <a:avLst/>
          </a:prstGeom>
          <a:solidFill>
            <a:srgbClr val="0030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98" name="Google Shape;98;p6"/>
          <p:cNvSpPr txBox="1"/>
          <p:nvPr/>
        </p:nvSpPr>
        <p:spPr>
          <a:xfrm>
            <a:off x="7532975" y="2782950"/>
            <a:ext cx="1033800" cy="5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Michael Cruz</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a:solidFill>
                  <a:srgbClr val="F1AB00"/>
                </a:solidFill>
                <a:latin typeface="Calibri"/>
                <a:ea typeface="Calibri"/>
                <a:cs typeface="Calibri"/>
                <a:sym typeface="Calibri"/>
              </a:rPr>
              <a:t>Computer Science Majors</a:t>
            </a:r>
            <a:r>
              <a:rPr lang="en-US" sz="900" b="0" i="0" u="none" strike="noStrike" cap="none">
                <a:solidFill>
                  <a:srgbClr val="F1AB00"/>
                </a:solidFill>
                <a:latin typeface="Calibri"/>
                <a:ea typeface="Calibri"/>
                <a:cs typeface="Calibri"/>
                <a:sym typeface="Calibri"/>
              </a:rPr>
              <a:t>.</a:t>
            </a:r>
            <a:endParaRPr sz="1200" b="0" i="0" u="none" strike="noStrike" cap="none">
              <a:solidFill>
                <a:srgbClr val="F1AB00"/>
              </a:solidFill>
              <a:latin typeface="Calibri"/>
              <a:ea typeface="Calibri"/>
              <a:cs typeface="Calibri"/>
              <a:sym typeface="Calibri"/>
            </a:endParaRPr>
          </a:p>
        </p:txBody>
      </p:sp>
      <p:sp>
        <p:nvSpPr>
          <p:cNvPr id="99" name="Google Shape;99;p6"/>
          <p:cNvSpPr/>
          <p:nvPr/>
        </p:nvSpPr>
        <p:spPr>
          <a:xfrm>
            <a:off x="2507250" y="4612125"/>
            <a:ext cx="1211700" cy="558900"/>
          </a:xfrm>
          <a:prstGeom prst="rect">
            <a:avLst/>
          </a:prstGeom>
          <a:solidFill>
            <a:srgbClr val="0030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00" name="Google Shape;100;p6"/>
          <p:cNvSpPr txBox="1"/>
          <p:nvPr/>
        </p:nvSpPr>
        <p:spPr>
          <a:xfrm>
            <a:off x="2517573" y="4600223"/>
            <a:ext cx="1191000" cy="5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Malcolm Manuel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F1AB00"/>
                </a:solidFill>
                <a:latin typeface="Calibri"/>
                <a:ea typeface="Calibri"/>
                <a:cs typeface="Calibri"/>
                <a:sym typeface="Calibri"/>
              </a:rPr>
              <a:t>Mechanical Eng. &amp; Robotics Engineering</a:t>
            </a:r>
            <a:endParaRPr sz="1400" b="0" i="0" u="none" strike="noStrike" cap="none">
              <a:solidFill>
                <a:srgbClr val="000000"/>
              </a:solidFill>
              <a:latin typeface="Arial"/>
              <a:ea typeface="Arial"/>
              <a:cs typeface="Arial"/>
              <a:sym typeface="Arial"/>
            </a:endParaRPr>
          </a:p>
        </p:txBody>
      </p:sp>
      <p:sp>
        <p:nvSpPr>
          <p:cNvPr id="101" name="Google Shape;101;p6"/>
          <p:cNvSpPr/>
          <p:nvPr/>
        </p:nvSpPr>
        <p:spPr>
          <a:xfrm>
            <a:off x="4001000" y="4531050"/>
            <a:ext cx="1277400" cy="646200"/>
          </a:xfrm>
          <a:prstGeom prst="rect">
            <a:avLst/>
          </a:prstGeom>
          <a:solidFill>
            <a:srgbClr val="0030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02" name="Google Shape;102;p6"/>
          <p:cNvSpPr txBox="1"/>
          <p:nvPr/>
        </p:nvSpPr>
        <p:spPr>
          <a:xfrm>
            <a:off x="4077065" y="4616761"/>
            <a:ext cx="1191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a:solidFill>
                  <a:srgbClr val="FFFFFF"/>
                </a:solidFill>
                <a:latin typeface="Calibri"/>
                <a:ea typeface="Calibri"/>
                <a:cs typeface="Calibri"/>
                <a:sym typeface="Calibri"/>
              </a:rPr>
              <a:t>Cindy Loza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F1AB00"/>
                </a:solidFill>
                <a:latin typeface="Calibri"/>
                <a:ea typeface="Calibri"/>
                <a:cs typeface="Calibri"/>
                <a:sym typeface="Calibri"/>
              </a:rPr>
              <a:t>Bioengineering</a:t>
            </a:r>
            <a:endParaRPr sz="1200" b="0" i="0" u="none" strike="noStrike" cap="none">
              <a:solidFill>
                <a:srgbClr val="F1AB00"/>
              </a:solidFill>
              <a:latin typeface="Calibri"/>
              <a:ea typeface="Calibri"/>
              <a:cs typeface="Calibri"/>
              <a:sym typeface="Calibri"/>
            </a:endParaRPr>
          </a:p>
        </p:txBody>
      </p:sp>
      <p:sp>
        <p:nvSpPr>
          <p:cNvPr id="103" name="Google Shape;103;p6"/>
          <p:cNvSpPr/>
          <p:nvPr/>
        </p:nvSpPr>
        <p:spPr>
          <a:xfrm>
            <a:off x="5636576" y="4563275"/>
            <a:ext cx="1140600" cy="603900"/>
          </a:xfrm>
          <a:prstGeom prst="rect">
            <a:avLst/>
          </a:prstGeom>
          <a:solidFill>
            <a:srgbClr val="0030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04" name="Google Shape;104;p6"/>
          <p:cNvSpPr txBox="1"/>
          <p:nvPr/>
        </p:nvSpPr>
        <p:spPr>
          <a:xfrm>
            <a:off x="5641225" y="4590813"/>
            <a:ext cx="11136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Thomas McGraw</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F1AB00"/>
                </a:solidFill>
                <a:latin typeface="Calibri"/>
                <a:ea typeface="Calibri"/>
                <a:cs typeface="Calibri"/>
                <a:sym typeface="Calibri"/>
              </a:rPr>
              <a:t>Electrical Eng., Com</a:t>
            </a:r>
            <a:r>
              <a:rPr lang="en-US" sz="900">
                <a:solidFill>
                  <a:srgbClr val="F1AB00"/>
                </a:solidFill>
                <a:latin typeface="Calibri"/>
                <a:ea typeface="Calibri"/>
                <a:cs typeface="Calibri"/>
                <a:sym typeface="Calibri"/>
              </a:rPr>
              <a:t>puter Eng., Mat. Sci. Eng.</a:t>
            </a:r>
            <a:endParaRPr sz="900">
              <a:solidFill>
                <a:srgbClr val="F1AB00"/>
              </a:solidFill>
              <a:latin typeface="Calibri"/>
              <a:ea typeface="Calibri"/>
              <a:cs typeface="Calibri"/>
              <a:sym typeface="Calibri"/>
            </a:endParaRPr>
          </a:p>
        </p:txBody>
      </p:sp>
      <p:sp>
        <p:nvSpPr>
          <p:cNvPr id="105" name="Google Shape;105;p6"/>
          <p:cNvSpPr/>
          <p:nvPr/>
        </p:nvSpPr>
        <p:spPr>
          <a:xfrm>
            <a:off x="4874625" y="2744100"/>
            <a:ext cx="1023600" cy="558900"/>
          </a:xfrm>
          <a:prstGeom prst="rect">
            <a:avLst/>
          </a:prstGeom>
          <a:solidFill>
            <a:srgbClr val="0030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06" name="Google Shape;106;p6"/>
          <p:cNvSpPr txBox="1"/>
          <p:nvPr/>
        </p:nvSpPr>
        <p:spPr>
          <a:xfrm>
            <a:off x="4874625" y="2709138"/>
            <a:ext cx="1023600" cy="5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Terri Phonharath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a:solidFill>
                  <a:srgbClr val="F1AB00"/>
                </a:solidFill>
                <a:latin typeface="Calibri"/>
                <a:ea typeface="Calibri"/>
                <a:cs typeface="Calibri"/>
                <a:sym typeface="Calibri"/>
              </a:rPr>
              <a:t>Asst. Director,  Adv. &amp; CS Majors</a:t>
            </a:r>
            <a:endParaRPr sz="1200" b="0" i="0" u="none" strike="noStrike" cap="none">
              <a:solidFill>
                <a:srgbClr val="F1AB00"/>
              </a:solidFill>
              <a:latin typeface="Calibri"/>
              <a:ea typeface="Calibri"/>
              <a:cs typeface="Calibri"/>
              <a:sym typeface="Calibri"/>
            </a:endParaRPr>
          </a:p>
        </p:txBody>
      </p:sp>
      <p:sp>
        <p:nvSpPr>
          <p:cNvPr id="107" name="Google Shape;107;p6"/>
          <p:cNvSpPr txBox="1"/>
          <p:nvPr/>
        </p:nvSpPr>
        <p:spPr>
          <a:xfrm>
            <a:off x="1962150" y="257909"/>
            <a:ext cx="795762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Tahoma"/>
                <a:ea typeface="Tahoma"/>
                <a:cs typeface="Tahoma"/>
                <a:sym typeface="Tahoma"/>
              </a:rPr>
              <a:t>THE TEAM: ACADEMIC ADVISORS</a:t>
            </a:r>
            <a:endParaRPr sz="1400" b="0" i="0" u="none" strike="noStrike" cap="none">
              <a:solidFill>
                <a:srgbClr val="000000"/>
              </a:solidFill>
              <a:latin typeface="Arial"/>
              <a:ea typeface="Arial"/>
              <a:cs typeface="Arial"/>
              <a:sym typeface="Arial"/>
            </a:endParaRPr>
          </a:p>
        </p:txBody>
      </p:sp>
      <p:sp>
        <p:nvSpPr>
          <p:cNvPr id="108" name="Google Shape;108;p6"/>
          <p:cNvSpPr/>
          <p:nvPr/>
        </p:nvSpPr>
        <p:spPr>
          <a:xfrm>
            <a:off x="1746294" y="5247295"/>
            <a:ext cx="4479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https://student.engr.ucr.edu</a:t>
            </a:r>
            <a:r>
              <a:rPr lang="en-US" sz="1800" b="0" i="0" u="sng" strike="noStrike" cap="none">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a:t>
            </a:r>
            <a:endParaRPr sz="1800" b="0" i="0" u="none" strike="noStrike" cap="none">
              <a:solidFill>
                <a:schemeClr val="dk1"/>
              </a:solidFill>
              <a:latin typeface="Calibri"/>
              <a:ea typeface="Calibri"/>
              <a:cs typeface="Calibri"/>
              <a:sym typeface="Calibri"/>
            </a:endParaRPr>
          </a:p>
        </p:txBody>
      </p:sp>
      <p:sp>
        <p:nvSpPr>
          <p:cNvPr id="109" name="Google Shape;109;p6"/>
          <p:cNvSpPr/>
          <p:nvPr/>
        </p:nvSpPr>
        <p:spPr>
          <a:xfrm>
            <a:off x="1746298" y="5736628"/>
            <a:ext cx="360964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Roderick Smith </a:t>
            </a:r>
            <a:r>
              <a:rPr lang="en-US" sz="1800" b="0" i="0" u="sng" strike="noStrike" cap="none">
                <a:solidFill>
                  <a:schemeClr val="dk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rsmith@engr.ucr.edu</a:t>
            </a:r>
            <a:endParaRPr sz="1800" b="0" i="0" u="none" strike="noStrike" cap="none">
              <a:solidFill>
                <a:schemeClr val="dk1"/>
              </a:solidFill>
              <a:latin typeface="Calibri"/>
              <a:ea typeface="Calibri"/>
              <a:cs typeface="Calibri"/>
              <a:sym typeface="Calibri"/>
            </a:endParaRPr>
          </a:p>
        </p:txBody>
      </p:sp>
      <p:pic>
        <p:nvPicPr>
          <p:cNvPr id="110" name="Google Shape;110;p6"/>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8464225" y="3427992"/>
            <a:ext cx="1191000" cy="1479707"/>
          </a:xfrm>
          <a:prstGeom prst="rect">
            <a:avLst/>
          </a:prstGeom>
          <a:noFill/>
          <a:ln>
            <a:noFill/>
          </a:ln>
        </p:spPr>
      </p:pic>
      <p:pic>
        <p:nvPicPr>
          <p:cNvPr id="111" name="Google Shape;111;p6"/>
          <p:cNvPicPr preferRelativeResize="0"/>
          <p:nvPr/>
        </p:nvPicPr>
        <p:blipFill>
          <a:blip r:embed="rId13" cstate="screen">
            <a:alphaModFix/>
            <a:extLst>
              <a:ext uri="{28A0092B-C50C-407E-A947-70E740481C1C}">
                <a14:useLocalDpi xmlns:a14="http://schemas.microsoft.com/office/drawing/2010/main"/>
              </a:ext>
            </a:extLst>
          </a:blip>
          <a:stretch>
            <a:fillRect/>
          </a:stretch>
        </p:blipFill>
        <p:spPr>
          <a:xfrm>
            <a:off x="6008776" y="1465762"/>
            <a:ext cx="1334956" cy="1242924"/>
          </a:xfrm>
          <a:prstGeom prst="rect">
            <a:avLst/>
          </a:prstGeom>
          <a:noFill/>
          <a:ln>
            <a:noFill/>
          </a:ln>
        </p:spPr>
      </p:pic>
      <p:pic>
        <p:nvPicPr>
          <p:cNvPr id="112" name="Google Shape;112;p6"/>
          <p:cNvPicPr preferRelativeResize="0"/>
          <p:nvPr/>
        </p:nvPicPr>
        <p:blipFill>
          <a:blip r:embed="rId14" cstate="screen">
            <a:alphaModFix/>
            <a:extLst>
              <a:ext uri="{28A0092B-C50C-407E-A947-70E740481C1C}">
                <a14:useLocalDpi xmlns:a14="http://schemas.microsoft.com/office/drawing/2010/main"/>
              </a:ext>
            </a:extLst>
          </a:blip>
          <a:stretch>
            <a:fillRect/>
          </a:stretch>
        </p:blipFill>
        <p:spPr>
          <a:xfrm>
            <a:off x="4001000" y="3428901"/>
            <a:ext cx="1277400" cy="1187850"/>
          </a:xfrm>
          <a:prstGeom prst="rect">
            <a:avLst/>
          </a:prstGeom>
          <a:noFill/>
          <a:ln>
            <a:noFill/>
          </a:ln>
        </p:spPr>
      </p:pic>
      <p:pic>
        <p:nvPicPr>
          <p:cNvPr id="113" name="Google Shape;113;p6"/>
          <p:cNvPicPr preferRelativeResize="0"/>
          <p:nvPr/>
        </p:nvPicPr>
        <p:blipFill>
          <a:blip r:embed="rId15" cstate="screen">
            <a:alphaModFix/>
            <a:extLst>
              <a:ext uri="{28A0092B-C50C-407E-A947-70E740481C1C}">
                <a14:useLocalDpi xmlns:a14="http://schemas.microsoft.com/office/drawing/2010/main"/>
              </a:ext>
            </a:extLst>
          </a:blip>
          <a:stretch>
            <a:fillRect/>
          </a:stretch>
        </p:blipFill>
        <p:spPr>
          <a:xfrm>
            <a:off x="2383250" y="1452508"/>
            <a:ext cx="1097875" cy="1428130"/>
          </a:xfrm>
          <a:prstGeom prst="rect">
            <a:avLst/>
          </a:prstGeom>
          <a:noFill/>
          <a:ln>
            <a:noFill/>
          </a:ln>
        </p:spPr>
      </p:pic>
      <p:sp>
        <p:nvSpPr>
          <p:cNvPr id="114" name="Google Shape;114;p6"/>
          <p:cNvSpPr/>
          <p:nvPr/>
        </p:nvSpPr>
        <p:spPr>
          <a:xfrm>
            <a:off x="2377875" y="2677800"/>
            <a:ext cx="1113600" cy="603900"/>
          </a:xfrm>
          <a:prstGeom prst="rect">
            <a:avLst/>
          </a:prstGeom>
          <a:solidFill>
            <a:srgbClr val="0030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15" name="Google Shape;115;p6"/>
          <p:cNvSpPr txBox="1"/>
          <p:nvPr/>
        </p:nvSpPr>
        <p:spPr>
          <a:xfrm>
            <a:off x="2361226" y="2766694"/>
            <a:ext cx="1140600" cy="369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rgbClr val="FFFFFF"/>
                </a:solidFill>
                <a:latin typeface="Calibri"/>
                <a:ea typeface="Calibri"/>
                <a:cs typeface="Calibri"/>
                <a:sym typeface="Calibri"/>
              </a:rPr>
              <a:t>Roderick Smith</a:t>
            </a:r>
            <a:endParaRPr sz="105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F1AB00"/>
                </a:solidFill>
                <a:latin typeface="Calibri"/>
                <a:ea typeface="Calibri"/>
                <a:cs typeface="Calibri"/>
                <a:sym typeface="Calibri"/>
              </a:rPr>
              <a:t>Director</a:t>
            </a:r>
            <a:endParaRPr sz="1200" b="0" i="0" u="none" strike="noStrike" cap="none">
              <a:solidFill>
                <a:srgbClr val="F1AB00"/>
              </a:solidFill>
              <a:latin typeface="Calibri"/>
              <a:ea typeface="Calibri"/>
              <a:cs typeface="Calibri"/>
              <a:sym typeface="Calibri"/>
            </a:endParaRPr>
          </a:p>
        </p:txBody>
      </p:sp>
      <p:sp>
        <p:nvSpPr>
          <p:cNvPr id="116" name="Google Shape;116;p6"/>
          <p:cNvSpPr/>
          <p:nvPr/>
        </p:nvSpPr>
        <p:spPr>
          <a:xfrm>
            <a:off x="8464318" y="4552236"/>
            <a:ext cx="1211700" cy="603900"/>
          </a:xfrm>
          <a:prstGeom prst="rect">
            <a:avLst/>
          </a:prstGeom>
          <a:solidFill>
            <a:srgbClr val="0030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17" name="Google Shape;117;p6"/>
          <p:cNvSpPr txBox="1"/>
          <p:nvPr/>
        </p:nvSpPr>
        <p:spPr>
          <a:xfrm>
            <a:off x="8464214" y="4611270"/>
            <a:ext cx="1191000" cy="5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a:solidFill>
                  <a:srgbClr val="FFFFFF"/>
                </a:solidFill>
                <a:latin typeface="Calibri"/>
                <a:ea typeface="Calibri"/>
                <a:cs typeface="Calibri"/>
                <a:sym typeface="Calibri"/>
              </a:rPr>
              <a:t>Oswaldo Osuna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a:solidFill>
                  <a:srgbClr val="F1AB00"/>
                </a:solidFill>
                <a:latin typeface="Calibri"/>
                <a:ea typeface="Calibri"/>
                <a:cs typeface="Calibri"/>
                <a:sym typeface="Calibri"/>
              </a:rPr>
              <a:t>Curriculum Planner Non-CS Majors</a:t>
            </a:r>
            <a:endParaRPr sz="1200" b="0" i="0" u="none" strike="noStrike" cap="none">
              <a:solidFill>
                <a:srgbClr val="F1AB00"/>
              </a:solidFill>
              <a:latin typeface="Calibri"/>
              <a:ea typeface="Calibri"/>
              <a:cs typeface="Calibri"/>
              <a:sym typeface="Calibri"/>
            </a:endParaRPr>
          </a:p>
        </p:txBody>
      </p:sp>
    </p:spTree>
    <p:extLst>
      <p:ext uri="{BB962C8B-B14F-4D97-AF65-F5344CB8AC3E}">
        <p14:creationId xmlns:p14="http://schemas.microsoft.com/office/powerpoint/2010/main" val="137382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9067136" cy="553998"/>
          </a:xfrm>
          <a:prstGeom prst="rect">
            <a:avLst/>
          </a:prstGeom>
          <a:noFill/>
        </p:spPr>
        <p:txBody>
          <a:bodyPr wrap="square" lIns="0" tIns="0" rIns="0" bIns="0" rtlCol="0">
            <a:spAutoFit/>
          </a:bodyPr>
          <a:lstStyle/>
          <a:p>
            <a:r>
              <a:rPr lang="en-US" sz="3600" b="1" dirty="0">
                <a:solidFill>
                  <a:srgbClr val="003DA5"/>
                </a:solidFill>
                <a:latin typeface="Arial" panose="020B0604020202020204" pitchFamily="34" charset="0"/>
                <a:ea typeface="Fira Sans Medium" panose="020B0503050000020004" pitchFamily="34" charset="0"/>
                <a:cs typeface="Arial" panose="020B0604020202020204" pitchFamily="34" charset="0"/>
              </a:rPr>
              <a:t>The short list of what we do </a:t>
            </a:r>
            <a:endPar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4" name="TextBox 3">
            <a:extLst>
              <a:ext uri="{FF2B5EF4-FFF2-40B4-BE49-F238E27FC236}">
                <a16:creationId xmlns:a16="http://schemas.microsoft.com/office/drawing/2014/main" id="{D1667DBC-22CE-7CA7-5983-243A77E348A5}"/>
              </a:ext>
            </a:extLst>
          </p:cNvPr>
          <p:cNvSpPr txBox="1"/>
          <p:nvPr/>
        </p:nvSpPr>
        <p:spPr>
          <a:xfrm>
            <a:off x="621791" y="1906252"/>
            <a:ext cx="11343229" cy="4055726"/>
          </a:xfrm>
          <a:prstGeom prst="rect">
            <a:avLst/>
          </a:prstGeom>
          <a:noFill/>
        </p:spPr>
        <p:txBody>
          <a:bodyPr wrap="square" lIns="0" tIns="0" rIns="0" bIns="0" rtlCol="0">
            <a:spAutoFit/>
          </a:bodyPr>
          <a:lstStyle/>
          <a:p>
            <a:pPr>
              <a:lnSpc>
                <a:spcPct val="150000"/>
              </a:lnSpc>
            </a:pPr>
            <a:r>
              <a:rPr lang="en-US" sz="2400" b="1" dirty="0">
                <a:solidFill>
                  <a:srgbClr val="003DA5"/>
                </a:solidFill>
                <a:latin typeface="Arial" panose="020B0604020202020204" pitchFamily="34" charset="0"/>
                <a:cs typeface="Arial" panose="020B0604020202020204" pitchFamily="34" charset="0"/>
              </a:rPr>
              <a:t>Advise and Mentor</a:t>
            </a:r>
          </a:p>
          <a:p>
            <a:pPr marL="12700" marR="19050">
              <a:lnSpc>
                <a:spcPct val="150000"/>
              </a:lnSpc>
              <a:spcBef>
                <a:spcPts val="585"/>
              </a:spcBef>
              <a:tabLst>
                <a:tab pos="4739005" algn="l"/>
              </a:tabLst>
            </a:pPr>
            <a:r>
              <a:rPr lang="en-US" sz="2000" spc="-5" dirty="0">
                <a:latin typeface="Arial"/>
                <a:cs typeface="Arial"/>
              </a:rPr>
              <a:t>We advise and </a:t>
            </a:r>
            <a:r>
              <a:rPr lang="en-US" sz="2000" dirty="0">
                <a:latin typeface="Arial"/>
                <a:cs typeface="Arial"/>
              </a:rPr>
              <a:t>mentor students </a:t>
            </a:r>
            <a:r>
              <a:rPr lang="en-US" sz="2000" spc="-5" dirty="0">
                <a:latin typeface="Arial"/>
                <a:cs typeface="Arial"/>
              </a:rPr>
              <a:t>on academic </a:t>
            </a:r>
            <a:r>
              <a:rPr lang="en-US" sz="2000" dirty="0">
                <a:latin typeface="Arial"/>
                <a:cs typeface="Arial"/>
              </a:rPr>
              <a:t>matters, support </a:t>
            </a:r>
            <a:r>
              <a:rPr lang="en-US" sz="2000" spc="-5" dirty="0">
                <a:latin typeface="Arial"/>
                <a:cs typeface="Arial"/>
              </a:rPr>
              <a:t>their  </a:t>
            </a:r>
            <a:r>
              <a:rPr lang="en-US" sz="2000" dirty="0">
                <a:latin typeface="Arial"/>
                <a:cs typeface="Arial"/>
              </a:rPr>
              <a:t>success, </a:t>
            </a:r>
            <a:r>
              <a:rPr lang="en-US" sz="2000" spc="-5" dirty="0">
                <a:latin typeface="Arial"/>
                <a:cs typeface="Arial"/>
              </a:rPr>
              <a:t>academic and personal</a:t>
            </a:r>
            <a:r>
              <a:rPr lang="en-US" sz="2000" dirty="0">
                <a:latin typeface="Arial"/>
                <a:cs typeface="Arial"/>
              </a:rPr>
              <a:t> </a:t>
            </a:r>
            <a:r>
              <a:rPr lang="en-US" sz="2000" spc="-5" dirty="0">
                <a:latin typeface="Arial"/>
                <a:cs typeface="Arial"/>
              </a:rPr>
              <a:t>growth. We are generally the first line  of </a:t>
            </a:r>
            <a:r>
              <a:rPr lang="en-US" sz="2000" dirty="0">
                <a:latin typeface="Arial"/>
                <a:cs typeface="Arial"/>
              </a:rPr>
              <a:t>contact regarding </a:t>
            </a:r>
            <a:r>
              <a:rPr lang="en-US" sz="2000" spc="-5" dirty="0">
                <a:latin typeface="Arial"/>
                <a:cs typeface="Arial"/>
              </a:rPr>
              <a:t>academic</a:t>
            </a:r>
            <a:r>
              <a:rPr lang="en-US" sz="2000" spc="-25" dirty="0">
                <a:latin typeface="Arial"/>
                <a:cs typeface="Arial"/>
              </a:rPr>
              <a:t> </a:t>
            </a:r>
            <a:r>
              <a:rPr lang="en-US" sz="2000" dirty="0">
                <a:latin typeface="Arial"/>
                <a:cs typeface="Arial"/>
              </a:rPr>
              <a:t>concerns.</a:t>
            </a:r>
          </a:p>
          <a:p>
            <a:pPr marL="12700" marR="19050">
              <a:lnSpc>
                <a:spcPct val="150000"/>
              </a:lnSpc>
              <a:spcBef>
                <a:spcPts val="585"/>
              </a:spcBef>
              <a:tabLst>
                <a:tab pos="4739005" algn="l"/>
              </a:tabLst>
            </a:pPr>
            <a:endParaRPr lang="en-US" sz="2000" dirty="0">
              <a:latin typeface="Arial"/>
              <a:cs typeface="Arial"/>
            </a:endParaRPr>
          </a:p>
          <a:p>
            <a:pPr>
              <a:lnSpc>
                <a:spcPct val="150000"/>
              </a:lnSpc>
            </a:pPr>
            <a:r>
              <a:rPr lang="en-US" sz="2400" b="1" dirty="0">
                <a:solidFill>
                  <a:srgbClr val="003DA5"/>
                </a:solidFill>
                <a:latin typeface="Arial" panose="020B0604020202020204" pitchFamily="34" charset="0"/>
                <a:cs typeface="Arial" panose="020B0604020202020204" pitchFamily="34" charset="0"/>
              </a:rPr>
              <a:t>Enforce Policy</a:t>
            </a:r>
          </a:p>
          <a:p>
            <a:pPr>
              <a:lnSpc>
                <a:spcPct val="150000"/>
              </a:lnSpc>
            </a:pPr>
            <a:r>
              <a:rPr lang="en-US" sz="2000" spc="-5" dirty="0">
                <a:latin typeface="Arial"/>
                <a:cs typeface="Arial"/>
              </a:rPr>
              <a:t>Uphold academic policies of the university, BCOE, and its departments,  explain policies, </a:t>
            </a:r>
            <a:r>
              <a:rPr lang="en-US" sz="2000" dirty="0">
                <a:latin typeface="Arial"/>
                <a:cs typeface="Arial"/>
              </a:rPr>
              <a:t>communicate </a:t>
            </a:r>
            <a:r>
              <a:rPr lang="en-US" sz="2000" spc="-5" dirty="0">
                <a:latin typeface="Arial"/>
                <a:cs typeface="Arial"/>
              </a:rPr>
              <a:t>options to</a:t>
            </a:r>
            <a:r>
              <a:rPr lang="en-US" sz="2000" spc="-25" dirty="0">
                <a:latin typeface="Arial"/>
                <a:cs typeface="Arial"/>
              </a:rPr>
              <a:t> </a:t>
            </a:r>
            <a:r>
              <a:rPr lang="en-US" sz="2000" dirty="0">
                <a:latin typeface="Arial"/>
                <a:cs typeface="Arial"/>
              </a:rPr>
              <a:t>students.</a:t>
            </a:r>
            <a:endParaRPr lang="en-US" sz="2000" b="1" dirty="0">
              <a:solidFill>
                <a:srgbClr val="003DA5"/>
              </a:solidFill>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endParaRPr lang="en-US" sz="2400" b="1" dirty="0">
              <a:solidFill>
                <a:srgbClr val="003DA5"/>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242C794-C928-3525-A275-FE9FD18785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30920" y="6092895"/>
            <a:ext cx="2006506" cy="582534"/>
          </a:xfrm>
          <a:prstGeom prst="rect">
            <a:avLst/>
          </a:prstGeom>
        </p:spPr>
      </p:pic>
    </p:spTree>
    <p:extLst>
      <p:ext uri="{BB962C8B-B14F-4D97-AF65-F5344CB8AC3E}">
        <p14:creationId xmlns:p14="http://schemas.microsoft.com/office/powerpoint/2010/main" val="11572504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599" y="882591"/>
            <a:ext cx="10791217" cy="553998"/>
          </a:xfrm>
          <a:prstGeom prst="rect">
            <a:avLst/>
          </a:prstGeom>
          <a:noFill/>
        </p:spPr>
        <p:txBody>
          <a:bodyPr wrap="square" lIns="0" tIns="0" rIns="0" bIns="0" rtlCol="0">
            <a:spAutoFit/>
          </a:bodyPr>
          <a:lstStyle/>
          <a:p>
            <a:r>
              <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rPr>
              <a:t>Things we do to support departments &amp; faculty</a:t>
            </a:r>
          </a:p>
        </p:txBody>
      </p:sp>
      <p:sp>
        <p:nvSpPr>
          <p:cNvPr id="4" name="TextBox 3">
            <a:extLst>
              <a:ext uri="{FF2B5EF4-FFF2-40B4-BE49-F238E27FC236}">
                <a16:creationId xmlns:a16="http://schemas.microsoft.com/office/drawing/2014/main" id="{D1667DBC-22CE-7CA7-5983-243A77E348A5}"/>
              </a:ext>
            </a:extLst>
          </p:cNvPr>
          <p:cNvSpPr txBox="1"/>
          <p:nvPr/>
        </p:nvSpPr>
        <p:spPr>
          <a:xfrm>
            <a:off x="621792" y="1906252"/>
            <a:ext cx="6391852" cy="4517390"/>
          </a:xfrm>
          <a:prstGeom prst="rect">
            <a:avLst/>
          </a:prstGeom>
          <a:noFill/>
        </p:spPr>
        <p:txBody>
          <a:bodyPr wrap="square" lIns="0" tIns="0" rIns="0" bIns="0" rtlCol="0">
            <a:spAutoFit/>
          </a:bodyPr>
          <a:lstStyle/>
          <a:p>
            <a:pPr>
              <a:lnSpc>
                <a:spcPct val="150000"/>
              </a:lnSpc>
            </a:pPr>
            <a:r>
              <a:rPr lang="en-US" sz="2400" b="1" dirty="0">
                <a:solidFill>
                  <a:srgbClr val="003DA5"/>
                </a:solidFill>
                <a:latin typeface="Arial" panose="020B0604020202020204" pitchFamily="34" charset="0"/>
                <a:cs typeface="Arial" panose="020B0604020202020204" pitchFamily="34" charset="0"/>
              </a:rPr>
              <a:t>Course Scheduling</a:t>
            </a:r>
          </a:p>
          <a:p>
            <a:pPr marL="12700" marR="19050">
              <a:lnSpc>
                <a:spcPct val="150000"/>
              </a:lnSpc>
              <a:spcBef>
                <a:spcPts val="585"/>
              </a:spcBef>
              <a:tabLst>
                <a:tab pos="4739005" algn="l"/>
              </a:tabLst>
            </a:pPr>
            <a:r>
              <a:rPr lang="en-US" sz="2000" spc="-5" dirty="0">
                <a:latin typeface="Arial"/>
                <a:cs typeface="Arial"/>
              </a:rPr>
              <a:t>Working with the chairs, we develop the course schedule for all undergraduate programs. </a:t>
            </a:r>
            <a:endParaRPr lang="en-US" sz="2000" dirty="0">
              <a:latin typeface="Arial"/>
              <a:cs typeface="Arial"/>
            </a:endParaRPr>
          </a:p>
          <a:p>
            <a:pPr marL="12700" marR="19050">
              <a:lnSpc>
                <a:spcPct val="150000"/>
              </a:lnSpc>
              <a:spcBef>
                <a:spcPts val="585"/>
              </a:spcBef>
              <a:tabLst>
                <a:tab pos="4739005" algn="l"/>
              </a:tabLst>
            </a:pPr>
            <a:endParaRPr lang="en-US" sz="2000" dirty="0">
              <a:latin typeface="Arial"/>
              <a:cs typeface="Arial"/>
            </a:endParaRPr>
          </a:p>
          <a:p>
            <a:pPr>
              <a:lnSpc>
                <a:spcPct val="150000"/>
              </a:lnSpc>
            </a:pPr>
            <a:r>
              <a:rPr lang="en-US" sz="2400" b="1" dirty="0">
                <a:solidFill>
                  <a:srgbClr val="003DA5"/>
                </a:solidFill>
                <a:latin typeface="Arial" panose="020B0604020202020204" pitchFamily="34" charset="0"/>
                <a:cs typeface="Arial" panose="020B0604020202020204" pitchFamily="34" charset="0"/>
              </a:rPr>
              <a:t>Enrollment Management</a:t>
            </a:r>
          </a:p>
          <a:p>
            <a:pPr>
              <a:lnSpc>
                <a:spcPct val="150000"/>
              </a:lnSpc>
            </a:pPr>
            <a:r>
              <a:rPr lang="en-US" sz="2000" spc="-5" dirty="0">
                <a:latin typeface="Arial"/>
                <a:cs typeface="Arial"/>
              </a:rPr>
              <a:t>We monitor enrollment ensuring compliance with policy; we manage concurrent enrollment, and all forms of adding and withdrawing from courses.</a:t>
            </a:r>
            <a:endParaRPr lang="en-US" sz="2000" b="1" dirty="0">
              <a:solidFill>
                <a:srgbClr val="003DA5"/>
              </a:solidFill>
              <a:latin typeface="Arial" panose="020B0604020202020204" pitchFamily="34" charset="0"/>
              <a:cs typeface="Arial" panose="020B0604020202020204" pitchFamily="34" charset="0"/>
            </a:endParaRPr>
          </a:p>
          <a:p>
            <a:pPr marL="457200" indent="-457200">
              <a:lnSpc>
                <a:spcPct val="150000"/>
              </a:lnSpc>
              <a:buFont typeface="Arial" panose="020B0604020202020204" pitchFamily="34" charset="0"/>
              <a:buChar char="•"/>
            </a:pPr>
            <a:endParaRPr lang="en-US" sz="2400" b="1" dirty="0">
              <a:solidFill>
                <a:srgbClr val="003DA5"/>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242C794-C928-3525-A275-FE9FD18785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63911" y="6164782"/>
            <a:ext cx="2006506" cy="582534"/>
          </a:xfrm>
          <a:prstGeom prst="rect">
            <a:avLst/>
          </a:prstGeom>
        </p:spPr>
      </p:pic>
      <p:grpSp>
        <p:nvGrpSpPr>
          <p:cNvPr id="6" name="object 7">
            <a:extLst>
              <a:ext uri="{FF2B5EF4-FFF2-40B4-BE49-F238E27FC236}">
                <a16:creationId xmlns:a16="http://schemas.microsoft.com/office/drawing/2014/main" id="{0DCBC9C0-6B6C-45F4-9FAA-5ADAE191F89F}"/>
              </a:ext>
            </a:extLst>
          </p:cNvPr>
          <p:cNvGrpSpPr/>
          <p:nvPr/>
        </p:nvGrpSpPr>
        <p:grpSpPr>
          <a:xfrm>
            <a:off x="7847300" y="2200363"/>
            <a:ext cx="3394496" cy="2787595"/>
            <a:chOff x="4747555" y="1648218"/>
            <a:chExt cx="2143125" cy="1828164"/>
          </a:xfrm>
        </p:grpSpPr>
        <p:sp>
          <p:nvSpPr>
            <p:cNvPr id="7" name="object 8">
              <a:extLst>
                <a:ext uri="{FF2B5EF4-FFF2-40B4-BE49-F238E27FC236}">
                  <a16:creationId xmlns:a16="http://schemas.microsoft.com/office/drawing/2014/main" id="{40179073-230E-474C-9853-AEF94D38073F}"/>
                </a:ext>
              </a:extLst>
            </p:cNvPr>
            <p:cNvSpPr/>
            <p:nvPr/>
          </p:nvSpPr>
          <p:spPr>
            <a:xfrm>
              <a:off x="4776130" y="1676793"/>
              <a:ext cx="2085642" cy="1770893"/>
            </a:xfrm>
            <a:prstGeom prst="rect">
              <a:avLst/>
            </a:prstGeom>
            <a:blipFill>
              <a:blip r:embed="rId5" cstate="print"/>
              <a:stretch>
                <a:fillRect/>
              </a:stretch>
            </a:blipFill>
          </p:spPr>
          <p:txBody>
            <a:bodyPr wrap="square" lIns="0" tIns="0" rIns="0" bIns="0" rtlCol="0"/>
            <a:lstStyle/>
            <a:p>
              <a:endParaRPr/>
            </a:p>
          </p:txBody>
        </p:sp>
        <p:sp>
          <p:nvSpPr>
            <p:cNvPr id="8" name="object 9">
              <a:extLst>
                <a:ext uri="{FF2B5EF4-FFF2-40B4-BE49-F238E27FC236}">
                  <a16:creationId xmlns:a16="http://schemas.microsoft.com/office/drawing/2014/main" id="{7772DBDC-E671-4215-B0B2-EE39A55430C1}"/>
                </a:ext>
              </a:extLst>
            </p:cNvPr>
            <p:cNvSpPr/>
            <p:nvPr/>
          </p:nvSpPr>
          <p:spPr>
            <a:xfrm>
              <a:off x="4761843" y="1662505"/>
              <a:ext cx="2114550" cy="1799589"/>
            </a:xfrm>
            <a:custGeom>
              <a:avLst/>
              <a:gdLst/>
              <a:ahLst/>
              <a:cxnLst/>
              <a:rect l="l" t="t" r="r" b="b"/>
              <a:pathLst>
                <a:path w="2114550" h="1799589">
                  <a:moveTo>
                    <a:pt x="0" y="0"/>
                  </a:moveTo>
                  <a:lnTo>
                    <a:pt x="2114217" y="0"/>
                  </a:lnTo>
                  <a:lnTo>
                    <a:pt x="2114217" y="1799468"/>
                  </a:lnTo>
                  <a:lnTo>
                    <a:pt x="0" y="1799468"/>
                  </a:lnTo>
                  <a:lnTo>
                    <a:pt x="0" y="0"/>
                  </a:lnTo>
                  <a:close/>
                </a:path>
              </a:pathLst>
            </a:custGeom>
            <a:ln w="28574">
              <a:solidFill>
                <a:srgbClr val="063762"/>
              </a:solidFill>
            </a:ln>
          </p:spPr>
          <p:txBody>
            <a:bodyPr wrap="square" lIns="0" tIns="0" rIns="0" bIns="0" rtlCol="0"/>
            <a:lstStyle/>
            <a:p>
              <a:endParaRPr/>
            </a:p>
          </p:txBody>
        </p:sp>
      </p:grpSp>
    </p:spTree>
    <p:extLst>
      <p:ext uri="{BB962C8B-B14F-4D97-AF65-F5344CB8AC3E}">
        <p14:creationId xmlns:p14="http://schemas.microsoft.com/office/powerpoint/2010/main" val="31346130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AF54B18-1E70-D449-A3EC-9239163ED0CD}"/>
              </a:ext>
            </a:extLst>
          </p:cNvPr>
          <p:cNvGrpSpPr/>
          <p:nvPr/>
        </p:nvGrpSpPr>
        <p:grpSpPr>
          <a:xfrm>
            <a:off x="-18411" y="-6137"/>
            <a:ext cx="12212457" cy="6873342"/>
            <a:chOff x="-18411" y="-6137"/>
            <a:chExt cx="12212457" cy="6873342"/>
          </a:xfrm>
        </p:grpSpPr>
        <p:sp>
          <p:nvSpPr>
            <p:cNvPr id="10" name="Freeform 9">
              <a:extLst>
                <a:ext uri="{FF2B5EF4-FFF2-40B4-BE49-F238E27FC236}">
                  <a16:creationId xmlns:a16="http://schemas.microsoft.com/office/drawing/2014/main" id="{477FB2E0-C8C5-B54F-999D-475D5623CDDB}"/>
                </a:ext>
              </a:extLst>
            </p:cNvPr>
            <p:cNvSpPr/>
            <p:nvPr/>
          </p:nvSpPr>
          <p:spPr>
            <a:xfrm>
              <a:off x="-18411" y="3031635"/>
              <a:ext cx="12212457" cy="3835570"/>
            </a:xfrm>
            <a:custGeom>
              <a:avLst/>
              <a:gdLst>
                <a:gd name="connsiteX0" fmla="*/ 0 w 12212457"/>
                <a:gd name="connsiteY0" fmla="*/ 2718652 h 3835570"/>
                <a:gd name="connsiteX1" fmla="*/ 0 w 12212457"/>
                <a:gd name="connsiteY1" fmla="*/ 3835570 h 3835570"/>
                <a:gd name="connsiteX2" fmla="*/ 153423 w 12212457"/>
                <a:gd name="connsiteY2" fmla="*/ 3835570 h 3835570"/>
                <a:gd name="connsiteX3" fmla="*/ 5443442 w 12212457"/>
                <a:gd name="connsiteY3" fmla="*/ 3835570 h 3835570"/>
                <a:gd name="connsiteX4" fmla="*/ 12212457 w 12212457"/>
                <a:gd name="connsiteY4" fmla="*/ 619828 h 3835570"/>
                <a:gd name="connsiteX5" fmla="*/ 12212457 w 12212457"/>
                <a:gd name="connsiteY5" fmla="*/ 0 h 3835570"/>
                <a:gd name="connsiteX6" fmla="*/ 0 w 12212457"/>
                <a:gd name="connsiteY6" fmla="*/ 2718652 h 383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457" h="3835570">
                  <a:moveTo>
                    <a:pt x="0" y="2718652"/>
                  </a:moveTo>
                  <a:lnTo>
                    <a:pt x="0" y="3835570"/>
                  </a:lnTo>
                  <a:lnTo>
                    <a:pt x="153423" y="3835570"/>
                  </a:lnTo>
                  <a:lnTo>
                    <a:pt x="5443442" y="3835570"/>
                  </a:lnTo>
                  <a:lnTo>
                    <a:pt x="12212457" y="619828"/>
                  </a:lnTo>
                  <a:lnTo>
                    <a:pt x="12212457" y="0"/>
                  </a:lnTo>
                  <a:lnTo>
                    <a:pt x="0" y="2718652"/>
                  </a:lnTo>
                  <a:close/>
                </a:path>
              </a:pathLst>
            </a:custGeom>
            <a:solidFill>
              <a:srgbClr val="F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69FD79F2-2E51-0C40-96CB-189599A623FE}"/>
                </a:ext>
              </a:extLst>
            </p:cNvPr>
            <p:cNvSpPr/>
            <p:nvPr/>
          </p:nvSpPr>
          <p:spPr>
            <a:xfrm>
              <a:off x="-18411" y="-6137"/>
              <a:ext cx="12210411" cy="5842341"/>
            </a:xfrm>
            <a:custGeom>
              <a:avLst/>
              <a:gdLst>
                <a:gd name="connsiteX0" fmla="*/ 0 w 12046760"/>
                <a:gd name="connsiteY0" fmla="*/ 5842341 h 5842341"/>
                <a:gd name="connsiteX1" fmla="*/ 1460585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046760"/>
                <a:gd name="connsiteY0" fmla="*/ 5842341 h 5842341"/>
                <a:gd name="connsiteX1" fmla="*/ 12274 w 12046760"/>
                <a:gd name="connsiteY1" fmla="*/ 0 h 5842341"/>
                <a:gd name="connsiteX2" fmla="*/ 10586175 w 12046760"/>
                <a:gd name="connsiteY2" fmla="*/ 0 h 5842341"/>
                <a:gd name="connsiteX3" fmla="*/ 12046760 w 12046760"/>
                <a:gd name="connsiteY3" fmla="*/ 5842341 h 5842341"/>
                <a:gd name="connsiteX4" fmla="*/ 0 w 12046760"/>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046760 w 12194047"/>
                <a:gd name="connsiteY3" fmla="*/ 5842341 h 5842341"/>
                <a:gd name="connsiteX4" fmla="*/ 0 w 12194047"/>
                <a:gd name="connsiteY4" fmla="*/ 5842341 h 5842341"/>
                <a:gd name="connsiteX0" fmla="*/ 0 w 12194047"/>
                <a:gd name="connsiteY0" fmla="*/ 5842341 h 5842341"/>
                <a:gd name="connsiteX1" fmla="*/ 12274 w 12194047"/>
                <a:gd name="connsiteY1" fmla="*/ 0 h 5842341"/>
                <a:gd name="connsiteX2" fmla="*/ 12194047 w 12194047"/>
                <a:gd name="connsiteY2" fmla="*/ 6137 h 5842341"/>
                <a:gd name="connsiteX3" fmla="*/ 12194046 w 12194047"/>
                <a:gd name="connsiteY3" fmla="*/ 3080730 h 5842341"/>
                <a:gd name="connsiteX4" fmla="*/ 0 w 12194047"/>
                <a:gd name="connsiteY4" fmla="*/ 5842341 h 584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4047" h="5842341">
                  <a:moveTo>
                    <a:pt x="0" y="5842341"/>
                  </a:moveTo>
                  <a:cubicBezTo>
                    <a:pt x="4091" y="3894894"/>
                    <a:pt x="8183" y="1947447"/>
                    <a:pt x="12274" y="0"/>
                  </a:cubicBezTo>
                  <a:lnTo>
                    <a:pt x="12194047" y="6137"/>
                  </a:lnTo>
                  <a:cubicBezTo>
                    <a:pt x="12194047" y="1031001"/>
                    <a:pt x="12194046" y="2055866"/>
                    <a:pt x="12194046" y="3080730"/>
                  </a:cubicBezTo>
                  <a:lnTo>
                    <a:pt x="0" y="5842341"/>
                  </a:lnTo>
                  <a:close/>
                </a:path>
              </a:pathLst>
            </a:cu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 name="TextBox 10">
            <a:extLst>
              <a:ext uri="{FF2B5EF4-FFF2-40B4-BE49-F238E27FC236}">
                <a16:creationId xmlns:a16="http://schemas.microsoft.com/office/drawing/2014/main" id="{1B92A8F9-FF41-8F44-BF9E-797DE5FBF7A6}"/>
              </a:ext>
            </a:extLst>
          </p:cNvPr>
          <p:cNvSpPr txBox="1"/>
          <p:nvPr/>
        </p:nvSpPr>
        <p:spPr>
          <a:xfrm>
            <a:off x="617552" y="833392"/>
            <a:ext cx="9042264" cy="1836400"/>
          </a:xfrm>
          <a:prstGeom prst="rect">
            <a:avLst/>
          </a:prstGeom>
          <a:noFill/>
        </p:spPr>
        <p:txBody>
          <a:bodyPr wrap="square" lIns="0" tIns="91440" rIns="0" bIns="0" rtlCol="0">
            <a:spAutoFit/>
          </a:bodyPr>
          <a:lstStyle/>
          <a:p>
            <a:pPr>
              <a:lnSpc>
                <a:spcPts val="6820"/>
              </a:lnSpc>
            </a:pPr>
            <a:r>
              <a:rPr lang="en-US" sz="6000" b="1" spc="-150" dirty="0">
                <a:solidFill>
                  <a:schemeClr val="bg1"/>
                </a:solidFill>
                <a:latin typeface="Arial" panose="020B0604020202020204" pitchFamily="34" charset="0"/>
                <a:ea typeface="Fira Sans Medium" panose="020B0503050000020004" pitchFamily="34" charset="0"/>
                <a:cs typeface="Arial" panose="020B0604020202020204" pitchFamily="34" charset="0"/>
              </a:rPr>
              <a:t>Marketing and Communications</a:t>
            </a:r>
          </a:p>
        </p:txBody>
      </p:sp>
      <p:sp>
        <p:nvSpPr>
          <p:cNvPr id="13" name="TextBox 12">
            <a:extLst>
              <a:ext uri="{FF2B5EF4-FFF2-40B4-BE49-F238E27FC236}">
                <a16:creationId xmlns:a16="http://schemas.microsoft.com/office/drawing/2014/main" id="{508FD533-CF81-2F46-A1CA-7D15D717BFB2}"/>
              </a:ext>
            </a:extLst>
          </p:cNvPr>
          <p:cNvSpPr txBox="1"/>
          <p:nvPr/>
        </p:nvSpPr>
        <p:spPr>
          <a:xfrm>
            <a:off x="617551" y="2838735"/>
            <a:ext cx="4538133" cy="707886"/>
          </a:xfrm>
          <a:prstGeom prst="rect">
            <a:avLst/>
          </a:prstGeom>
          <a:noFill/>
        </p:spPr>
        <p:txBody>
          <a:bodyPr wrap="square" rtlCol="0">
            <a:spAutoFit/>
          </a:bodyPr>
          <a:lstStyle/>
          <a:p>
            <a:r>
              <a:rPr lang="en-US" sz="2000" b="1" dirty="0">
                <a:solidFill>
                  <a:srgbClr val="FFB81D"/>
                </a:solidFill>
                <a:latin typeface="Arial" panose="020B0604020202020204" pitchFamily="34" charset="0"/>
                <a:cs typeface="Arial" panose="020B0604020202020204" pitchFamily="34" charset="0"/>
              </a:rPr>
              <a:t>New Faculty Orientation</a:t>
            </a:r>
          </a:p>
          <a:p>
            <a:r>
              <a:rPr lang="en-US" sz="2000" dirty="0">
                <a:solidFill>
                  <a:srgbClr val="FFB81D"/>
                </a:solidFill>
                <a:latin typeface="Arial" panose="020B0604020202020204" pitchFamily="34" charset="0"/>
                <a:cs typeface="Arial" panose="020B0604020202020204" pitchFamily="34" charset="0"/>
              </a:rPr>
              <a:t>September 28, 2022</a:t>
            </a:r>
          </a:p>
        </p:txBody>
      </p:sp>
      <p:pic>
        <p:nvPicPr>
          <p:cNvPr id="3" name="Picture 2">
            <a:extLst>
              <a:ext uri="{FF2B5EF4-FFF2-40B4-BE49-F238E27FC236}">
                <a16:creationId xmlns:a16="http://schemas.microsoft.com/office/drawing/2014/main" id="{436A69A4-42AE-5D7B-176B-F99CE34D9A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53704" y="6029104"/>
            <a:ext cx="2006506" cy="582534"/>
          </a:xfrm>
          <a:prstGeom prst="rect">
            <a:avLst/>
          </a:prstGeom>
        </p:spPr>
      </p:pic>
    </p:spTree>
    <p:extLst>
      <p:ext uri="{BB962C8B-B14F-4D97-AF65-F5344CB8AC3E}">
        <p14:creationId xmlns:p14="http://schemas.microsoft.com/office/powerpoint/2010/main" val="13950358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76FFA79-6D24-E049-BCE9-429F0B3C5BAA}"/>
              </a:ext>
            </a:extLst>
          </p:cNvPr>
          <p:cNvSpPr txBox="1"/>
          <p:nvPr/>
        </p:nvSpPr>
        <p:spPr>
          <a:xfrm>
            <a:off x="609599" y="882591"/>
            <a:ext cx="10991353" cy="553998"/>
          </a:xfrm>
          <a:prstGeom prst="rect">
            <a:avLst/>
          </a:prstGeom>
          <a:noFill/>
        </p:spPr>
        <p:txBody>
          <a:bodyPr wrap="square" lIns="0" tIns="0" rIns="0" bIns="0" rtlCol="0">
            <a:spAutoFit/>
          </a:bodyPr>
          <a:lstStyle/>
          <a:p>
            <a:pPr algn="ctr"/>
            <a:r>
              <a:rPr lang="en-US" sz="3600" b="1" dirty="0">
                <a:solidFill>
                  <a:srgbClr val="003DA5"/>
                </a:solidFill>
                <a:latin typeface="Arial" panose="020B0604020202020204" pitchFamily="34" charset="0"/>
                <a:ea typeface="Fira Sans Medium" panose="020B0503050000020004" pitchFamily="34" charset="0"/>
                <a:cs typeface="Arial" panose="020B0604020202020204" pitchFamily="34" charset="0"/>
              </a:rPr>
              <a:t>Meet the Marketing and Communications Team</a:t>
            </a:r>
            <a:endPar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pic>
        <p:nvPicPr>
          <p:cNvPr id="36" name="Graphic 35">
            <a:extLst>
              <a:ext uri="{FF2B5EF4-FFF2-40B4-BE49-F238E27FC236}">
                <a16:creationId xmlns:a16="http://schemas.microsoft.com/office/drawing/2014/main" id="{4957CD52-FB4A-FC4D-AF18-BB9DA62AC7A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55527" y="690455"/>
            <a:ext cx="280946" cy="128525"/>
          </a:xfrm>
          <a:prstGeom prst="rect">
            <a:avLst/>
          </a:prstGeom>
        </p:spPr>
      </p:pic>
      <p:sp>
        <p:nvSpPr>
          <p:cNvPr id="4" name="TextBox 3">
            <a:extLst>
              <a:ext uri="{FF2B5EF4-FFF2-40B4-BE49-F238E27FC236}">
                <a16:creationId xmlns:a16="http://schemas.microsoft.com/office/drawing/2014/main" id="{BA8A1CEA-6C88-E390-A95E-07FC740584F0}"/>
              </a:ext>
            </a:extLst>
          </p:cNvPr>
          <p:cNvSpPr txBox="1"/>
          <p:nvPr/>
        </p:nvSpPr>
        <p:spPr>
          <a:xfrm>
            <a:off x="1323070" y="4232655"/>
            <a:ext cx="2419874" cy="1384995"/>
          </a:xfrm>
          <a:prstGeom prst="rect">
            <a:avLst/>
          </a:prstGeom>
          <a:noFill/>
        </p:spPr>
        <p:txBody>
          <a:bodyPr wrap="square" lIns="0" tIns="0" rIns="0" bIns="0" rtlCol="0">
            <a:spAutoFit/>
          </a:bodyPr>
          <a:lstStyle/>
          <a:p>
            <a:pPr algn="ctr"/>
            <a:r>
              <a:rPr lang="en-US" b="1" dirty="0">
                <a:solidFill>
                  <a:srgbClr val="003DA5"/>
                </a:solidFill>
                <a:latin typeface="Arial" panose="020B0604020202020204" pitchFamily="34" charset="0"/>
                <a:ea typeface="Fira Sans" panose="020B0503050000020004" pitchFamily="34" charset="0"/>
                <a:cs typeface="Arial" panose="020B0604020202020204" pitchFamily="34" charset="0"/>
              </a:rPr>
              <a:t>Hannah </a:t>
            </a:r>
            <a:r>
              <a:rPr lang="en-US" b="1" dirty="0" err="1">
                <a:solidFill>
                  <a:srgbClr val="003DA5"/>
                </a:solidFill>
                <a:latin typeface="Arial" panose="020B0604020202020204" pitchFamily="34" charset="0"/>
                <a:ea typeface="Fira Sans" panose="020B0503050000020004" pitchFamily="34" charset="0"/>
                <a:cs typeface="Arial" panose="020B0604020202020204" pitchFamily="34" charset="0"/>
              </a:rPr>
              <a:t>Rolak</a:t>
            </a:r>
            <a:endParaRPr lang="en-US" b="1" dirty="0">
              <a:solidFill>
                <a:srgbClr val="003DA5"/>
              </a:solidFill>
              <a:latin typeface="Arial" panose="020B0604020202020204" pitchFamily="34" charset="0"/>
              <a:ea typeface="Fira Sans" panose="020B0503050000020004" pitchFamily="34" charset="0"/>
              <a:cs typeface="Arial" panose="020B0604020202020204" pitchFamily="34" charset="0"/>
            </a:endParaRPr>
          </a:p>
          <a:p>
            <a:pPr algn="ctr"/>
            <a:r>
              <a:rPr lang="en-US" sz="1200" dirty="0">
                <a:latin typeface="Arial" panose="020B0604020202020204" pitchFamily="34" charset="0"/>
                <a:ea typeface="Fira Sans Book" panose="020B0503050000020004" pitchFamily="34" charset="0"/>
                <a:cs typeface="Arial" panose="020B0604020202020204" pitchFamily="34" charset="0"/>
              </a:rPr>
              <a:t>Interim Assistant Dean, Strategic Initiatives and Marketing/Assistant Director of Digital Communication and Reputation Management</a:t>
            </a:r>
          </a:p>
          <a:p>
            <a:pPr algn="ctr"/>
            <a:endParaRPr lang="en-US" sz="1000" dirty="0">
              <a:latin typeface="Arial" panose="020B0604020202020204" pitchFamily="34" charset="0"/>
              <a:ea typeface="Fira Sans Book" panose="020B0503050000020004" pitchFamily="34" charset="0"/>
              <a:cs typeface="Arial" panose="020B0604020202020204" pitchFamily="34" charset="0"/>
            </a:endParaRPr>
          </a:p>
          <a:p>
            <a:pPr algn="ctr"/>
            <a:r>
              <a:rPr lang="en-US" sz="1400" b="1" dirty="0" err="1">
                <a:solidFill>
                  <a:srgbClr val="003DA5"/>
                </a:solidFill>
                <a:latin typeface="Arial" panose="020B0604020202020204" pitchFamily="34" charset="0"/>
                <a:ea typeface="Fira Sans" panose="020B0503050000020004" pitchFamily="34" charset="0"/>
                <a:cs typeface="Arial" panose="020B0604020202020204" pitchFamily="34" charset="0"/>
              </a:rPr>
              <a:t>hrolak@engr.ucr.edu</a:t>
            </a:r>
            <a:endParaRPr lang="en-US" sz="1400" b="1" dirty="0">
              <a:solidFill>
                <a:srgbClr val="003DA5"/>
              </a:solidFill>
              <a:latin typeface="Arial" panose="020B0604020202020204" pitchFamily="34" charset="0"/>
              <a:ea typeface="Fira Sans" panose="020B05030500000200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F270914F-41B1-F4A1-67DB-521720815CE0}"/>
              </a:ext>
            </a:extLst>
          </p:cNvPr>
          <p:cNvCxnSpPr>
            <a:cxnSpLocks/>
          </p:cNvCxnSpPr>
          <p:nvPr/>
        </p:nvCxnSpPr>
        <p:spPr>
          <a:xfrm>
            <a:off x="1323070" y="4080266"/>
            <a:ext cx="2419874"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726F051-4761-3156-04CC-60C234706A5F}"/>
              </a:ext>
            </a:extLst>
          </p:cNvPr>
          <p:cNvSpPr txBox="1"/>
          <p:nvPr/>
        </p:nvSpPr>
        <p:spPr>
          <a:xfrm>
            <a:off x="4950190" y="4232655"/>
            <a:ext cx="2419874" cy="1015663"/>
          </a:xfrm>
          <a:prstGeom prst="rect">
            <a:avLst/>
          </a:prstGeom>
          <a:noFill/>
        </p:spPr>
        <p:txBody>
          <a:bodyPr wrap="square" lIns="0" tIns="0" rIns="0" bIns="0" rtlCol="0">
            <a:spAutoFit/>
          </a:bodyPr>
          <a:lstStyle/>
          <a:p>
            <a:pPr algn="ctr"/>
            <a:r>
              <a:rPr lang="en-US" b="1" dirty="0">
                <a:solidFill>
                  <a:srgbClr val="003DA5"/>
                </a:solidFill>
                <a:latin typeface="Arial" panose="020B0604020202020204" pitchFamily="34" charset="0"/>
                <a:ea typeface="Fira Sans" panose="020B0503050000020004" pitchFamily="34" charset="0"/>
                <a:cs typeface="Arial" panose="020B0604020202020204" pitchFamily="34" charset="0"/>
              </a:rPr>
              <a:t>Michelle Morgan</a:t>
            </a:r>
          </a:p>
          <a:p>
            <a:pPr algn="ctr"/>
            <a:r>
              <a:rPr lang="en-US" sz="1200" dirty="0">
                <a:latin typeface="Arial" panose="020B0604020202020204" pitchFamily="34" charset="0"/>
                <a:ea typeface="Fira Sans Book" panose="020B0503050000020004" pitchFamily="34" charset="0"/>
                <a:cs typeface="Arial" panose="020B0604020202020204" pitchFamily="34" charset="0"/>
              </a:rPr>
              <a:t>Assistant Director of Recruitment and Campaigns</a:t>
            </a:r>
          </a:p>
          <a:p>
            <a:pPr algn="ctr"/>
            <a:endParaRPr lang="en-US" sz="1000" dirty="0">
              <a:latin typeface="Arial" panose="020B0604020202020204" pitchFamily="34" charset="0"/>
              <a:ea typeface="Fira Sans Book" panose="020B0503050000020004" pitchFamily="34" charset="0"/>
              <a:cs typeface="Arial" panose="020B0604020202020204" pitchFamily="34" charset="0"/>
            </a:endParaRPr>
          </a:p>
          <a:p>
            <a:pPr algn="ctr"/>
            <a:r>
              <a:rPr lang="en-US" sz="1400" b="1" dirty="0" err="1">
                <a:solidFill>
                  <a:srgbClr val="003DA5"/>
                </a:solidFill>
                <a:latin typeface="Arial" panose="020B0604020202020204" pitchFamily="34" charset="0"/>
                <a:ea typeface="Fira Sans Book" panose="020B0503050000020004" pitchFamily="34" charset="0"/>
                <a:cs typeface="Arial" panose="020B0604020202020204" pitchFamily="34" charset="0"/>
              </a:rPr>
              <a:t>mmorgan@engr.ucr.edu</a:t>
            </a:r>
            <a:endParaRPr lang="en-US" sz="1400" b="1" dirty="0">
              <a:solidFill>
                <a:srgbClr val="003DA5"/>
              </a:solidFill>
              <a:latin typeface="Arial" panose="020B0604020202020204" pitchFamily="34" charset="0"/>
              <a:ea typeface="Fira Sans Book" panose="020B05030500000200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5AE66CF3-10A1-3B02-831A-4913A34EDDC5}"/>
              </a:ext>
            </a:extLst>
          </p:cNvPr>
          <p:cNvCxnSpPr>
            <a:cxnSpLocks/>
          </p:cNvCxnSpPr>
          <p:nvPr/>
        </p:nvCxnSpPr>
        <p:spPr>
          <a:xfrm>
            <a:off x="4950190" y="4080266"/>
            <a:ext cx="2419874"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E11F0B5-B203-A8B1-5B7C-01D999D836EB}"/>
              </a:ext>
            </a:extLst>
          </p:cNvPr>
          <p:cNvSpPr txBox="1"/>
          <p:nvPr/>
        </p:nvSpPr>
        <p:spPr>
          <a:xfrm>
            <a:off x="8626078" y="4211319"/>
            <a:ext cx="2419874" cy="861774"/>
          </a:xfrm>
          <a:prstGeom prst="rect">
            <a:avLst/>
          </a:prstGeom>
          <a:noFill/>
        </p:spPr>
        <p:txBody>
          <a:bodyPr wrap="square" lIns="0" tIns="0" rIns="0" bIns="0" rtlCol="0">
            <a:spAutoFit/>
          </a:bodyPr>
          <a:lstStyle/>
          <a:p>
            <a:pPr algn="ctr"/>
            <a:r>
              <a:rPr lang="en-US" b="1" dirty="0">
                <a:solidFill>
                  <a:srgbClr val="003DA5"/>
                </a:solidFill>
                <a:latin typeface="Arial" panose="020B0604020202020204" pitchFamily="34" charset="0"/>
                <a:ea typeface="Fira Sans" panose="020B0503050000020004" pitchFamily="34" charset="0"/>
                <a:cs typeface="Arial" panose="020B0604020202020204" pitchFamily="34" charset="0"/>
              </a:rPr>
              <a:t>Hannah Tomlinson</a:t>
            </a:r>
          </a:p>
          <a:p>
            <a:pPr algn="ctr"/>
            <a:r>
              <a:rPr lang="en-US" sz="1200" dirty="0">
                <a:latin typeface="Arial" panose="020B0604020202020204" pitchFamily="34" charset="0"/>
                <a:ea typeface="Fira Sans Book" panose="020B0503050000020004" pitchFamily="34" charset="0"/>
                <a:cs typeface="Arial" panose="020B0604020202020204" pitchFamily="34" charset="0"/>
              </a:rPr>
              <a:t>Events Coordinator</a:t>
            </a:r>
          </a:p>
          <a:p>
            <a:pPr algn="ctr"/>
            <a:endParaRPr lang="en-US" sz="1000" dirty="0">
              <a:latin typeface="Arial" panose="020B0604020202020204" pitchFamily="34" charset="0"/>
              <a:ea typeface="Fira Sans Book" panose="020B0503050000020004" pitchFamily="34" charset="0"/>
              <a:cs typeface="Arial" panose="020B0604020202020204" pitchFamily="34" charset="0"/>
            </a:endParaRPr>
          </a:p>
          <a:p>
            <a:pPr algn="ctr"/>
            <a:r>
              <a:rPr lang="en-US" sz="1400" b="1" dirty="0" err="1">
                <a:solidFill>
                  <a:srgbClr val="003DA5"/>
                </a:solidFill>
                <a:latin typeface="Arial" panose="020B0604020202020204" pitchFamily="34" charset="0"/>
                <a:ea typeface="Fira Sans Book" panose="020B0503050000020004" pitchFamily="34" charset="0"/>
                <a:cs typeface="Arial" panose="020B0604020202020204" pitchFamily="34" charset="0"/>
              </a:rPr>
              <a:t>htomlinson@engr.ucr.edu</a:t>
            </a:r>
            <a:endParaRPr lang="en-US" sz="1400" b="1" dirty="0">
              <a:solidFill>
                <a:srgbClr val="003DA5"/>
              </a:solidFill>
              <a:latin typeface="Arial" panose="020B0604020202020204" pitchFamily="34" charset="0"/>
              <a:ea typeface="Fira Sans Book" panose="020B05030500000200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B08A7907-853A-E6E4-F404-3348F036915F}"/>
              </a:ext>
            </a:extLst>
          </p:cNvPr>
          <p:cNvCxnSpPr>
            <a:cxnSpLocks/>
          </p:cNvCxnSpPr>
          <p:nvPr/>
        </p:nvCxnSpPr>
        <p:spPr>
          <a:xfrm>
            <a:off x="8626078" y="4058930"/>
            <a:ext cx="2419874"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FC222D45-2B84-9244-9000-46896050BFF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0068" b="23556"/>
          <a:stretch/>
        </p:blipFill>
        <p:spPr>
          <a:xfrm>
            <a:off x="1524238" y="1826295"/>
            <a:ext cx="2017538" cy="2073981"/>
          </a:xfrm>
          <a:prstGeom prst="ellipse">
            <a:avLst/>
          </a:prstGeom>
        </p:spPr>
      </p:pic>
      <p:pic>
        <p:nvPicPr>
          <p:cNvPr id="6" name="Picture 5">
            <a:extLst>
              <a:ext uri="{FF2B5EF4-FFF2-40B4-BE49-F238E27FC236}">
                <a16:creationId xmlns:a16="http://schemas.microsoft.com/office/drawing/2014/main" id="{8FEE2638-87C7-35A1-E79B-BC8C6C2594D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7323" t="8656" r="22820" b="18369"/>
          <a:stretch/>
        </p:blipFill>
        <p:spPr>
          <a:xfrm>
            <a:off x="5158765" y="1727631"/>
            <a:ext cx="2121709" cy="2133830"/>
          </a:xfrm>
          <a:prstGeom prst="ellipse">
            <a:avLst/>
          </a:prstGeom>
        </p:spPr>
      </p:pic>
      <p:sp>
        <p:nvSpPr>
          <p:cNvPr id="13" name="Oval 12">
            <a:extLst>
              <a:ext uri="{FF2B5EF4-FFF2-40B4-BE49-F238E27FC236}">
                <a16:creationId xmlns:a16="http://schemas.microsoft.com/office/drawing/2014/main" id="{FEA3EE6B-24C3-1AC5-5980-06295E9E39C6}"/>
              </a:ext>
            </a:extLst>
          </p:cNvPr>
          <p:cNvSpPr/>
          <p:nvPr/>
        </p:nvSpPr>
        <p:spPr>
          <a:xfrm>
            <a:off x="8838859" y="1712839"/>
            <a:ext cx="2121708" cy="2133830"/>
          </a:xfrm>
          <a:prstGeom prst="ellipse">
            <a:avLst/>
          </a:prstGeom>
          <a:blipFill>
            <a:blip r:embed="rId6" cstate="screen">
              <a:extLst>
                <a:ext uri="{28A0092B-C50C-407E-A947-70E740481C1C}">
                  <a14:useLocalDpi xmlns:a14="http://schemas.microsoft.com/office/drawing/2010/main"/>
                </a:ext>
              </a:extLst>
            </a:blip>
            <a:srcRect/>
            <a:stretch>
              <a:fillRect l="-62535" t="-19922" r="-78013" b="-37282"/>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3" name="Rectangle 2">
            <a:extLst>
              <a:ext uri="{FF2B5EF4-FFF2-40B4-BE49-F238E27FC236}">
                <a16:creationId xmlns:a16="http://schemas.microsoft.com/office/drawing/2014/main" id="{9FF57910-332E-AA03-CFFE-B0FB1F3419E1}"/>
              </a:ext>
            </a:extLst>
          </p:cNvPr>
          <p:cNvSpPr/>
          <p:nvPr/>
        </p:nvSpPr>
        <p:spPr>
          <a:xfrm>
            <a:off x="0" y="6681272"/>
            <a:ext cx="12192000" cy="176728"/>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E80E3D4-6389-8CFE-2847-78365E5C73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59740" y="5975409"/>
            <a:ext cx="2006506" cy="582534"/>
          </a:xfrm>
          <a:prstGeom prst="rect">
            <a:avLst/>
          </a:prstGeom>
        </p:spPr>
      </p:pic>
    </p:spTree>
    <p:extLst>
      <p:ext uri="{BB962C8B-B14F-4D97-AF65-F5344CB8AC3E}">
        <p14:creationId xmlns:p14="http://schemas.microsoft.com/office/powerpoint/2010/main" val="27514082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60778" y="1277582"/>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5860778" y="1469718"/>
            <a:ext cx="9067136" cy="553998"/>
          </a:xfrm>
          <a:prstGeom prst="rect">
            <a:avLst/>
          </a:prstGeom>
          <a:noFill/>
        </p:spPr>
        <p:txBody>
          <a:bodyPr wrap="square" lIns="0" tIns="0" rIns="0" bIns="0" rtlCol="0">
            <a:spAutoFit/>
          </a:bodyPr>
          <a:lstStyle/>
          <a:p>
            <a:r>
              <a:rPr lang="en-US" sz="3600" b="1" dirty="0">
                <a:solidFill>
                  <a:srgbClr val="003DA5"/>
                </a:solidFill>
                <a:latin typeface="Arial" panose="020B0604020202020204" pitchFamily="34" charset="0"/>
                <a:ea typeface="Fira Sans Medium" panose="020B0503050000020004" pitchFamily="34" charset="0"/>
                <a:cs typeface="Arial" panose="020B0604020202020204" pitchFamily="34" charset="0"/>
              </a:rPr>
              <a:t>Our Priorities</a:t>
            </a:r>
            <a:endPar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pic>
        <p:nvPicPr>
          <p:cNvPr id="3" name="Picture 2">
            <a:extLst>
              <a:ext uri="{FF2B5EF4-FFF2-40B4-BE49-F238E27FC236}">
                <a16:creationId xmlns:a16="http://schemas.microsoft.com/office/drawing/2014/main" id="{0443B17B-1070-08E2-854E-4A541FC7F5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32683" y="6017638"/>
            <a:ext cx="2006506" cy="582534"/>
          </a:xfrm>
          <a:prstGeom prst="rect">
            <a:avLst/>
          </a:prstGeom>
        </p:spPr>
      </p:pic>
      <p:sp>
        <p:nvSpPr>
          <p:cNvPr id="4" name="TextBox 3">
            <a:extLst>
              <a:ext uri="{FF2B5EF4-FFF2-40B4-BE49-F238E27FC236}">
                <a16:creationId xmlns:a16="http://schemas.microsoft.com/office/drawing/2014/main" id="{D1667DBC-22CE-7CA7-5983-243A77E348A5}"/>
              </a:ext>
            </a:extLst>
          </p:cNvPr>
          <p:cNvSpPr txBox="1"/>
          <p:nvPr/>
        </p:nvSpPr>
        <p:spPr>
          <a:xfrm>
            <a:off x="5872970" y="2351782"/>
            <a:ext cx="11082528" cy="2154436"/>
          </a:xfrm>
          <a:prstGeom prst="rect">
            <a:avLst/>
          </a:prstGeom>
          <a:noFill/>
        </p:spPr>
        <p:txBody>
          <a:bodyPr wrap="square" lIns="0" tIns="0" rIns="0" bIns="0" rtlCol="0">
            <a:spAutoFit/>
          </a:bodyPr>
          <a:lstStyle/>
          <a:p>
            <a:pPr marL="342900" indent="-342900">
              <a:buFont typeface="Arial" panose="020B0604020202020204" pitchFamily="34" charset="0"/>
              <a:buChar char="•"/>
            </a:pPr>
            <a:r>
              <a:rPr lang="en-US" sz="2000" b="1" dirty="0">
                <a:solidFill>
                  <a:srgbClr val="003DA5"/>
                </a:solidFill>
                <a:latin typeface="Arial" panose="020B0604020202020204" pitchFamily="34" charset="0"/>
                <a:ea typeface="Fira Sans Medium" panose="020B0503050000020004" pitchFamily="34" charset="0"/>
                <a:cs typeface="Arial" panose="020B0604020202020204" pitchFamily="34" charset="0"/>
              </a:rPr>
              <a:t>Building the college’s reputation</a:t>
            </a:r>
          </a:p>
          <a:p>
            <a:pPr marL="342900" indent="-342900">
              <a:buFont typeface="Arial" panose="020B0604020202020204" pitchFamily="34" charset="0"/>
              <a:buChar char="•"/>
            </a:pPr>
            <a:endParaRPr lang="en-US" sz="2000" b="1"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a:p>
            <a:pPr marL="342900" indent="-342900">
              <a:buFont typeface="Arial" panose="020B0604020202020204" pitchFamily="34" charset="0"/>
              <a:buChar char="•"/>
            </a:pPr>
            <a:r>
              <a:rPr lang="en-US" sz="2000" b="1" dirty="0">
                <a:solidFill>
                  <a:srgbClr val="003DA5"/>
                </a:solidFill>
                <a:latin typeface="Arial" panose="020B0604020202020204" pitchFamily="34" charset="0"/>
                <a:ea typeface="Fira Sans Medium" panose="020B0503050000020004" pitchFamily="34" charset="0"/>
                <a:cs typeface="Arial" panose="020B0604020202020204" pitchFamily="34" charset="0"/>
              </a:rPr>
              <a:t>Recruiting new students</a:t>
            </a:r>
          </a:p>
          <a:p>
            <a:pPr marL="342900" indent="-342900">
              <a:buFont typeface="Arial" panose="020B0604020202020204" pitchFamily="34" charset="0"/>
              <a:buChar char="•"/>
            </a:pPr>
            <a:endParaRPr lang="en-US" sz="2000" b="1"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a:p>
            <a:pPr marL="342900" indent="-342900">
              <a:buFont typeface="Arial" panose="020B0604020202020204" pitchFamily="34" charset="0"/>
              <a:buChar char="•"/>
            </a:pPr>
            <a:r>
              <a:rPr lang="en-US" sz="2000" b="1" dirty="0">
                <a:solidFill>
                  <a:srgbClr val="003DA5"/>
                </a:solidFill>
                <a:latin typeface="Arial" panose="020B0604020202020204" pitchFamily="34" charset="0"/>
                <a:ea typeface="Fira Sans Medium" panose="020B0503050000020004" pitchFamily="34" charset="0"/>
                <a:cs typeface="Arial" panose="020B0604020202020204" pitchFamily="34" charset="0"/>
              </a:rPr>
              <a:t>Disseminating news</a:t>
            </a:r>
          </a:p>
          <a:p>
            <a:pPr marL="342900" indent="-342900">
              <a:buFont typeface="Arial" panose="020B0604020202020204" pitchFamily="34" charset="0"/>
              <a:buChar char="•"/>
            </a:pPr>
            <a:endParaRPr lang="en-US" sz="2000" b="1"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a:p>
            <a:pPr marL="342900" indent="-342900">
              <a:buFont typeface="Arial" panose="020B0604020202020204" pitchFamily="34" charset="0"/>
              <a:buChar char="•"/>
            </a:pPr>
            <a:r>
              <a:rPr lang="en-US" sz="2000" b="1" dirty="0">
                <a:solidFill>
                  <a:srgbClr val="003DA5"/>
                </a:solidFill>
                <a:latin typeface="Arial" panose="020B0604020202020204" pitchFamily="34" charset="0"/>
                <a:ea typeface="Fira Sans Medium" panose="020B0503050000020004" pitchFamily="34" charset="0"/>
                <a:cs typeface="Arial" panose="020B0604020202020204" pitchFamily="34" charset="0"/>
              </a:rPr>
              <a:t>Leading high-impact events</a:t>
            </a:r>
          </a:p>
        </p:txBody>
      </p:sp>
      <p:pic>
        <p:nvPicPr>
          <p:cNvPr id="5" name="Picture 4">
            <a:extLst>
              <a:ext uri="{FF2B5EF4-FFF2-40B4-BE49-F238E27FC236}">
                <a16:creationId xmlns:a16="http://schemas.microsoft.com/office/drawing/2014/main" id="{331A157A-E5E9-1439-FF6C-1C617E04150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5669"/>
          <a:stretch/>
        </p:blipFill>
        <p:spPr>
          <a:xfrm>
            <a:off x="0" y="0"/>
            <a:ext cx="5596814" cy="6858000"/>
          </a:xfrm>
          <a:prstGeom prst="parallelogram">
            <a:avLst/>
          </a:prstGeom>
        </p:spPr>
      </p:pic>
    </p:spTree>
    <p:extLst>
      <p:ext uri="{BB962C8B-B14F-4D97-AF65-F5344CB8AC3E}">
        <p14:creationId xmlns:p14="http://schemas.microsoft.com/office/powerpoint/2010/main" val="7653626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07C348-EB96-EBDE-5D9E-039F04A0AA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9" t="35428" r="169" b="39206"/>
          <a:stretch/>
        </p:blipFill>
        <p:spPr>
          <a:xfrm>
            <a:off x="0" y="4819250"/>
            <a:ext cx="12212595" cy="2038750"/>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55527" y="542174"/>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599" y="734310"/>
            <a:ext cx="10991353" cy="553998"/>
          </a:xfrm>
          <a:prstGeom prst="rect">
            <a:avLst/>
          </a:prstGeom>
          <a:noFill/>
        </p:spPr>
        <p:txBody>
          <a:bodyPr wrap="square" lIns="0" tIns="0" rIns="0" bIns="0" rtlCol="0">
            <a:spAutoFit/>
          </a:bodyPr>
          <a:lstStyle/>
          <a:p>
            <a:pPr algn="ctr"/>
            <a:r>
              <a:rPr lang="en-US" sz="3600" b="1" dirty="0">
                <a:solidFill>
                  <a:srgbClr val="003DA5"/>
                </a:solidFill>
                <a:latin typeface="Arial" panose="020B0604020202020204" pitchFamily="34" charset="0"/>
                <a:ea typeface="Fira Sans Medium" panose="020B0503050000020004" pitchFamily="34" charset="0"/>
                <a:cs typeface="Arial" panose="020B0604020202020204" pitchFamily="34" charset="0"/>
              </a:rPr>
              <a:t>Four Common Questions</a:t>
            </a:r>
            <a:endPar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18" name="TextBox 17">
            <a:extLst>
              <a:ext uri="{FF2B5EF4-FFF2-40B4-BE49-F238E27FC236}">
                <a16:creationId xmlns:a16="http://schemas.microsoft.com/office/drawing/2014/main" id="{9A0E1CF6-59F4-4846-8349-824D61A8DD3C}"/>
              </a:ext>
            </a:extLst>
          </p:cNvPr>
          <p:cNvSpPr txBox="1"/>
          <p:nvPr/>
        </p:nvSpPr>
        <p:spPr>
          <a:xfrm>
            <a:off x="479726" y="3641196"/>
            <a:ext cx="2289975" cy="646331"/>
          </a:xfrm>
          <a:prstGeom prst="rect">
            <a:avLst/>
          </a:prstGeom>
          <a:noFill/>
        </p:spPr>
        <p:txBody>
          <a:bodyPr wrap="square" lIns="0" tIns="0" rIns="0" bIns="0" rtlCol="0">
            <a:spAutoFit/>
          </a:bodyPr>
          <a:lstStyle/>
          <a:p>
            <a:pPr algn="ctr"/>
            <a:r>
              <a:rPr lang="en-US" sz="1400" b="1" dirty="0">
                <a:solidFill>
                  <a:srgbClr val="003DA5"/>
                </a:solidFill>
                <a:latin typeface="Arial" panose="020B0604020202020204" pitchFamily="34" charset="0"/>
                <a:ea typeface="Fira Sans" panose="020B0503050000020004" pitchFamily="34" charset="0"/>
                <a:cs typeface="Arial" panose="020B0604020202020204" pitchFamily="34" charset="0"/>
              </a:rPr>
              <a:t>WEBSITES</a:t>
            </a:r>
          </a:p>
          <a:p>
            <a:pPr algn="ctr"/>
            <a:r>
              <a:rPr lang="en-US" sz="1400" dirty="0">
                <a:latin typeface="Arial" panose="020B0604020202020204" pitchFamily="34" charset="0"/>
                <a:ea typeface="Fira Sans Book" panose="020B0503050000020004" pitchFamily="34" charset="0"/>
                <a:cs typeface="Arial" panose="020B0604020202020204" pitchFamily="34" charset="0"/>
              </a:rPr>
              <a:t>Edit my profile card?</a:t>
            </a:r>
          </a:p>
          <a:p>
            <a:pPr algn="ctr"/>
            <a:r>
              <a:rPr lang="en-US" sz="1400" dirty="0">
                <a:latin typeface="Arial" panose="020B0604020202020204" pitchFamily="34" charset="0"/>
                <a:ea typeface="Fira Sans Book" panose="020B0503050000020004" pitchFamily="34" charset="0"/>
                <a:cs typeface="Arial" panose="020B0604020202020204" pitchFamily="34" charset="0"/>
              </a:rPr>
              <a:t>Make my lab website?</a:t>
            </a:r>
          </a:p>
        </p:txBody>
      </p:sp>
      <p:cxnSp>
        <p:nvCxnSpPr>
          <p:cNvPr id="27" name="Straight Connector 26">
            <a:extLst>
              <a:ext uri="{FF2B5EF4-FFF2-40B4-BE49-F238E27FC236}">
                <a16:creationId xmlns:a16="http://schemas.microsoft.com/office/drawing/2014/main" id="{35D6AFE9-E985-A94F-9648-27503C6406A9}"/>
              </a:ext>
            </a:extLst>
          </p:cNvPr>
          <p:cNvCxnSpPr>
            <a:cxnSpLocks/>
          </p:cNvCxnSpPr>
          <p:nvPr/>
        </p:nvCxnSpPr>
        <p:spPr>
          <a:xfrm>
            <a:off x="479726" y="3488808"/>
            <a:ext cx="2289975"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A9F2A60-A1D8-9B40-BDED-D7D7840BDCE3}"/>
              </a:ext>
            </a:extLst>
          </p:cNvPr>
          <p:cNvSpPr txBox="1"/>
          <p:nvPr/>
        </p:nvSpPr>
        <p:spPr>
          <a:xfrm>
            <a:off x="3495258" y="3622774"/>
            <a:ext cx="2289975" cy="646331"/>
          </a:xfrm>
          <a:prstGeom prst="rect">
            <a:avLst/>
          </a:prstGeom>
          <a:noFill/>
        </p:spPr>
        <p:txBody>
          <a:bodyPr wrap="square" lIns="0" tIns="0" rIns="0" bIns="0" rtlCol="0">
            <a:spAutoFit/>
          </a:bodyPr>
          <a:lstStyle/>
          <a:p>
            <a:pPr algn="ctr"/>
            <a:r>
              <a:rPr lang="en-US" sz="1400" b="1" dirty="0">
                <a:solidFill>
                  <a:srgbClr val="003DA5"/>
                </a:solidFill>
                <a:latin typeface="Arial" panose="020B0604020202020204" pitchFamily="34" charset="0"/>
                <a:ea typeface="Fira Sans" panose="020B0503050000020004" pitchFamily="34" charset="0"/>
                <a:cs typeface="Arial" panose="020B0604020202020204" pitchFamily="34" charset="0"/>
              </a:rPr>
              <a:t>NEWS</a:t>
            </a:r>
          </a:p>
          <a:p>
            <a:pPr algn="ctr"/>
            <a:r>
              <a:rPr lang="en-US" sz="1400" dirty="0">
                <a:latin typeface="Arial" panose="020B0604020202020204" pitchFamily="34" charset="0"/>
                <a:ea typeface="Fira Sans Book" panose="020B0503050000020004" pitchFamily="34" charset="0"/>
                <a:cs typeface="Arial" panose="020B0604020202020204" pitchFamily="34" charset="0"/>
              </a:rPr>
              <a:t>Tell you my news?</a:t>
            </a:r>
          </a:p>
          <a:p>
            <a:pPr algn="ctr"/>
            <a:r>
              <a:rPr lang="en-US" sz="1400" dirty="0">
                <a:latin typeface="Arial" panose="020B0604020202020204" pitchFamily="34" charset="0"/>
                <a:ea typeface="Fira Sans Book" panose="020B0503050000020004" pitchFamily="34" charset="0"/>
                <a:cs typeface="Arial" panose="020B0604020202020204" pitchFamily="34" charset="0"/>
              </a:rPr>
              <a:t>Know when to tell you?</a:t>
            </a:r>
          </a:p>
        </p:txBody>
      </p:sp>
      <p:cxnSp>
        <p:nvCxnSpPr>
          <p:cNvPr id="30" name="Straight Connector 29">
            <a:extLst>
              <a:ext uri="{FF2B5EF4-FFF2-40B4-BE49-F238E27FC236}">
                <a16:creationId xmlns:a16="http://schemas.microsoft.com/office/drawing/2014/main" id="{2F0B3A5F-1074-8648-8577-1DDCCE476308}"/>
              </a:ext>
            </a:extLst>
          </p:cNvPr>
          <p:cNvCxnSpPr>
            <a:cxnSpLocks/>
          </p:cNvCxnSpPr>
          <p:nvPr/>
        </p:nvCxnSpPr>
        <p:spPr>
          <a:xfrm>
            <a:off x="3497247" y="3488808"/>
            <a:ext cx="2289975"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2FE19DF-BABE-BF4A-9ABA-C03516CF41AF}"/>
              </a:ext>
            </a:extLst>
          </p:cNvPr>
          <p:cNvSpPr txBox="1"/>
          <p:nvPr/>
        </p:nvSpPr>
        <p:spPr>
          <a:xfrm>
            <a:off x="6510791" y="3641196"/>
            <a:ext cx="2289975" cy="430887"/>
          </a:xfrm>
          <a:prstGeom prst="rect">
            <a:avLst/>
          </a:prstGeom>
          <a:noFill/>
        </p:spPr>
        <p:txBody>
          <a:bodyPr wrap="square" lIns="0" tIns="0" rIns="0" bIns="0" rtlCol="0">
            <a:spAutoFit/>
          </a:bodyPr>
          <a:lstStyle/>
          <a:p>
            <a:pPr algn="ctr"/>
            <a:r>
              <a:rPr lang="en-US" sz="1400" b="1" dirty="0">
                <a:solidFill>
                  <a:srgbClr val="003DA5"/>
                </a:solidFill>
                <a:latin typeface="Arial" panose="020B0604020202020204" pitchFamily="34" charset="0"/>
                <a:ea typeface="Fira Sans" panose="020B0503050000020004" pitchFamily="34" charset="0"/>
                <a:cs typeface="Arial" panose="020B0604020202020204" pitchFamily="34" charset="0"/>
              </a:rPr>
              <a:t>SOCIAL MEDIA</a:t>
            </a:r>
          </a:p>
          <a:p>
            <a:pPr algn="ctr"/>
            <a:r>
              <a:rPr lang="en-US" sz="1400" dirty="0">
                <a:latin typeface="Arial" panose="020B0604020202020204" pitchFamily="34" charset="0"/>
                <a:ea typeface="Fira Sans Book" panose="020B0503050000020004" pitchFamily="34" charset="0"/>
                <a:cs typeface="Arial" panose="020B0604020202020204" pitchFamily="34" charset="0"/>
              </a:rPr>
              <a:t>Get connected on social?</a:t>
            </a:r>
          </a:p>
        </p:txBody>
      </p:sp>
      <p:cxnSp>
        <p:nvCxnSpPr>
          <p:cNvPr id="33" name="Straight Connector 32">
            <a:extLst>
              <a:ext uri="{FF2B5EF4-FFF2-40B4-BE49-F238E27FC236}">
                <a16:creationId xmlns:a16="http://schemas.microsoft.com/office/drawing/2014/main" id="{C566B052-01BF-6F46-9B64-BE01F24D681B}"/>
              </a:ext>
            </a:extLst>
          </p:cNvPr>
          <p:cNvCxnSpPr>
            <a:cxnSpLocks/>
          </p:cNvCxnSpPr>
          <p:nvPr/>
        </p:nvCxnSpPr>
        <p:spPr>
          <a:xfrm>
            <a:off x="6510791" y="3488808"/>
            <a:ext cx="2289975"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3F199F3-C1A8-BD45-BE66-81EA72A439B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3858" t="5622" r="58150" b="50046"/>
          <a:stretch/>
        </p:blipFill>
        <p:spPr>
          <a:xfrm>
            <a:off x="1136040" y="2033333"/>
            <a:ext cx="977345" cy="1297562"/>
          </a:xfrm>
          <a:prstGeom prst="rect">
            <a:avLst/>
          </a:prstGeom>
        </p:spPr>
      </p:pic>
      <p:pic>
        <p:nvPicPr>
          <p:cNvPr id="5" name="Picture 4">
            <a:extLst>
              <a:ext uri="{FF2B5EF4-FFF2-40B4-BE49-F238E27FC236}">
                <a16:creationId xmlns:a16="http://schemas.microsoft.com/office/drawing/2014/main" id="{61120ED5-A2AC-4D42-903A-EB1FE7C465A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50744" t="5554" r="8272" b="51988"/>
          <a:stretch/>
        </p:blipFill>
        <p:spPr>
          <a:xfrm>
            <a:off x="3924896" y="2034825"/>
            <a:ext cx="1434676" cy="1245894"/>
          </a:xfrm>
          <a:prstGeom prst="rect">
            <a:avLst/>
          </a:prstGeom>
        </p:spPr>
      </p:pic>
      <p:pic>
        <p:nvPicPr>
          <p:cNvPr id="8" name="Picture 7">
            <a:extLst>
              <a:ext uri="{FF2B5EF4-FFF2-40B4-BE49-F238E27FC236}">
                <a16:creationId xmlns:a16="http://schemas.microsoft.com/office/drawing/2014/main" id="{125690CB-F132-1141-8BCA-81ABE06994C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9687" t="57452" r="56334" b="7734"/>
          <a:stretch/>
        </p:blipFill>
        <p:spPr>
          <a:xfrm>
            <a:off x="6925912" y="2033333"/>
            <a:ext cx="1450560" cy="1245894"/>
          </a:xfrm>
          <a:prstGeom prst="rect">
            <a:avLst/>
          </a:prstGeom>
        </p:spPr>
      </p:pic>
      <p:pic>
        <p:nvPicPr>
          <p:cNvPr id="10" name="Picture 9">
            <a:extLst>
              <a:ext uri="{FF2B5EF4-FFF2-40B4-BE49-F238E27FC236}">
                <a16:creationId xmlns:a16="http://schemas.microsoft.com/office/drawing/2014/main" id="{C16C62D9-6FEE-FA4A-A1CF-995D5EEA2E9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54121" t="49954" r="8272" b="5715"/>
          <a:stretch/>
        </p:blipFill>
        <p:spPr>
          <a:xfrm>
            <a:off x="9936693" y="1958630"/>
            <a:ext cx="1260794" cy="1245895"/>
          </a:xfrm>
          <a:prstGeom prst="rect">
            <a:avLst/>
          </a:prstGeom>
        </p:spPr>
      </p:pic>
      <p:sp>
        <p:nvSpPr>
          <p:cNvPr id="26" name="TextBox 25">
            <a:extLst>
              <a:ext uri="{FF2B5EF4-FFF2-40B4-BE49-F238E27FC236}">
                <a16:creationId xmlns:a16="http://schemas.microsoft.com/office/drawing/2014/main" id="{8439A58F-6E0C-9146-8D33-46A8EE3702B7}"/>
              </a:ext>
            </a:extLst>
          </p:cNvPr>
          <p:cNvSpPr txBox="1"/>
          <p:nvPr/>
        </p:nvSpPr>
        <p:spPr>
          <a:xfrm>
            <a:off x="9422103" y="3641196"/>
            <a:ext cx="2289975" cy="646331"/>
          </a:xfrm>
          <a:prstGeom prst="rect">
            <a:avLst/>
          </a:prstGeom>
          <a:noFill/>
        </p:spPr>
        <p:txBody>
          <a:bodyPr wrap="square" lIns="0" tIns="0" rIns="0" bIns="0" rtlCol="0">
            <a:spAutoFit/>
          </a:bodyPr>
          <a:lstStyle/>
          <a:p>
            <a:pPr algn="ctr"/>
            <a:r>
              <a:rPr lang="en-US" sz="1400" b="1" dirty="0">
                <a:solidFill>
                  <a:srgbClr val="003DA5"/>
                </a:solidFill>
                <a:latin typeface="Arial" panose="020B0604020202020204" pitchFamily="34" charset="0"/>
                <a:ea typeface="Fira Sans" panose="020B0503050000020004" pitchFamily="34" charset="0"/>
                <a:cs typeface="Arial" panose="020B0604020202020204" pitchFamily="34" charset="0"/>
              </a:rPr>
              <a:t>MARKETING RESOURCES</a:t>
            </a:r>
          </a:p>
          <a:p>
            <a:pPr algn="ctr"/>
            <a:r>
              <a:rPr lang="en-US" sz="1400" dirty="0">
                <a:latin typeface="Arial" panose="020B0604020202020204" pitchFamily="34" charset="0"/>
                <a:ea typeface="Fira Sans Book" panose="020B0503050000020004" pitchFamily="34" charset="0"/>
                <a:cs typeface="Arial" panose="020B0604020202020204" pitchFamily="34" charset="0"/>
              </a:rPr>
              <a:t>Get access to branded templates?</a:t>
            </a:r>
          </a:p>
        </p:txBody>
      </p:sp>
      <p:cxnSp>
        <p:nvCxnSpPr>
          <p:cNvPr id="32" name="Straight Connector 31">
            <a:extLst>
              <a:ext uri="{FF2B5EF4-FFF2-40B4-BE49-F238E27FC236}">
                <a16:creationId xmlns:a16="http://schemas.microsoft.com/office/drawing/2014/main" id="{E2CCC9E0-3F44-1341-B989-95EAD0E01DE4}"/>
              </a:ext>
            </a:extLst>
          </p:cNvPr>
          <p:cNvCxnSpPr>
            <a:cxnSpLocks/>
          </p:cNvCxnSpPr>
          <p:nvPr/>
        </p:nvCxnSpPr>
        <p:spPr>
          <a:xfrm>
            <a:off x="9422103" y="3488808"/>
            <a:ext cx="2289975"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4733724-4095-4645-9784-32644D70BD23}"/>
              </a:ext>
            </a:extLst>
          </p:cNvPr>
          <p:cNvSpPr txBox="1"/>
          <p:nvPr/>
        </p:nvSpPr>
        <p:spPr>
          <a:xfrm>
            <a:off x="1562432" y="1271703"/>
            <a:ext cx="9067136" cy="307777"/>
          </a:xfrm>
          <a:prstGeom prst="rect">
            <a:avLst/>
          </a:prstGeom>
          <a:noFill/>
        </p:spPr>
        <p:txBody>
          <a:bodyPr wrap="square" lIns="0" tIns="0" rIns="0" bIns="0" rtlCol="0">
            <a:spAutoFit/>
          </a:bodyPr>
          <a:lstStyle/>
          <a:p>
            <a:pPr algn="ctr"/>
            <a:r>
              <a:rPr lang="en-US" sz="2000" b="1" dirty="0">
                <a:solidFill>
                  <a:srgbClr val="003DA5"/>
                </a:solidFill>
                <a:latin typeface="Arial" panose="020B0604020202020204" pitchFamily="34" charset="0"/>
                <a:ea typeface="Fira Sans Medium" panose="020B0503050000020004" pitchFamily="34" charset="0"/>
                <a:cs typeface="Arial" panose="020B0604020202020204" pitchFamily="34" charset="0"/>
              </a:rPr>
              <a:t>How do I</a:t>
            </a:r>
            <a:r>
              <a:rPr lang="en-US" sz="2000" b="1" dirty="0">
                <a:solidFill>
                  <a:srgbClr val="FFB81D"/>
                </a:solidFill>
                <a:latin typeface="Arial" panose="020B0604020202020204" pitchFamily="34" charset="0"/>
                <a:ea typeface="Fira Sans Medium" panose="020B0503050000020004" pitchFamily="34" charset="0"/>
                <a:cs typeface="Arial" panose="020B0604020202020204" pitchFamily="34" charset="0"/>
              </a:rPr>
              <a:t>…</a:t>
            </a:r>
          </a:p>
        </p:txBody>
      </p:sp>
      <p:pic>
        <p:nvPicPr>
          <p:cNvPr id="16" name="Picture 15">
            <a:extLst>
              <a:ext uri="{FF2B5EF4-FFF2-40B4-BE49-F238E27FC236}">
                <a16:creationId xmlns:a16="http://schemas.microsoft.com/office/drawing/2014/main" id="{E7421F60-0F74-640C-9EE8-D71DC228D69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36693" y="6000123"/>
            <a:ext cx="1867933" cy="622644"/>
          </a:xfrm>
          <a:prstGeom prst="rect">
            <a:avLst/>
          </a:prstGeom>
        </p:spPr>
      </p:pic>
    </p:spTree>
    <p:extLst>
      <p:ext uri="{BB962C8B-B14F-4D97-AF65-F5344CB8AC3E}">
        <p14:creationId xmlns:p14="http://schemas.microsoft.com/office/powerpoint/2010/main" val="1775367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B92A8F9-FF41-8F44-BF9E-797DE5FBF7A6}"/>
              </a:ext>
            </a:extLst>
          </p:cNvPr>
          <p:cNvSpPr txBox="1"/>
          <p:nvPr/>
        </p:nvSpPr>
        <p:spPr>
          <a:xfrm>
            <a:off x="810407" y="266117"/>
            <a:ext cx="10568528" cy="903965"/>
          </a:xfrm>
          <a:prstGeom prst="rect">
            <a:avLst/>
          </a:prstGeom>
          <a:noFill/>
        </p:spPr>
        <p:txBody>
          <a:bodyPr wrap="square" rtlCol="0">
            <a:spAutoFit/>
          </a:bodyPr>
          <a:lstStyle/>
          <a:p>
            <a:pPr algn="ctr">
              <a:lnSpc>
                <a:spcPts val="6820"/>
              </a:lnSpc>
            </a:pPr>
            <a:r>
              <a:rPr lang="en-US" sz="50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rPr>
              <a:t>Departments &amp; Programs</a:t>
            </a:r>
          </a:p>
        </p:txBody>
      </p:sp>
      <p:pic>
        <p:nvPicPr>
          <p:cNvPr id="8" name="Graphic 7">
            <a:extLst>
              <a:ext uri="{FF2B5EF4-FFF2-40B4-BE49-F238E27FC236}">
                <a16:creationId xmlns:a16="http://schemas.microsoft.com/office/drawing/2014/main" id="{D8432B74-759A-274E-BF69-139B2D231B4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72221" y="190552"/>
            <a:ext cx="444904" cy="203531"/>
          </a:xfrm>
          <a:prstGeom prst="rect">
            <a:avLst/>
          </a:prstGeom>
        </p:spPr>
      </p:pic>
      <p:graphicFrame>
        <p:nvGraphicFramePr>
          <p:cNvPr id="52" name="Diagram 51">
            <a:extLst>
              <a:ext uri="{FF2B5EF4-FFF2-40B4-BE49-F238E27FC236}">
                <a16:creationId xmlns:a16="http://schemas.microsoft.com/office/drawing/2014/main" id="{BB03CA08-AB63-8B4A-B9CC-10DC523F447C}"/>
              </a:ext>
            </a:extLst>
          </p:cNvPr>
          <p:cNvGraphicFramePr/>
          <p:nvPr>
            <p:extLst>
              <p:ext uri="{D42A27DB-BD31-4B8C-83A1-F6EECF244321}">
                <p14:modId xmlns:p14="http://schemas.microsoft.com/office/powerpoint/2010/main" val="1825271250"/>
              </p:ext>
            </p:extLst>
          </p:nvPr>
        </p:nvGraphicFramePr>
        <p:xfrm>
          <a:off x="398720" y="1684622"/>
          <a:ext cx="11391901" cy="22013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3" name="Diagram 52">
            <a:extLst>
              <a:ext uri="{FF2B5EF4-FFF2-40B4-BE49-F238E27FC236}">
                <a16:creationId xmlns:a16="http://schemas.microsoft.com/office/drawing/2014/main" id="{BE5400EE-EBC5-4940-AC27-B27CD5E18463}"/>
              </a:ext>
            </a:extLst>
          </p:cNvPr>
          <p:cNvGraphicFramePr/>
          <p:nvPr>
            <p:extLst>
              <p:ext uri="{D42A27DB-BD31-4B8C-83A1-F6EECF244321}">
                <p14:modId xmlns:p14="http://schemas.microsoft.com/office/powerpoint/2010/main" val="2177467766"/>
              </p:ext>
            </p:extLst>
          </p:nvPr>
        </p:nvGraphicFramePr>
        <p:xfrm>
          <a:off x="2546571" y="4560173"/>
          <a:ext cx="7118043" cy="136929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Oval 1">
            <a:extLst>
              <a:ext uri="{FF2B5EF4-FFF2-40B4-BE49-F238E27FC236}">
                <a16:creationId xmlns:a16="http://schemas.microsoft.com/office/drawing/2014/main" id="{D3094C7D-227B-1348-8972-C5E5CD982A04}"/>
              </a:ext>
            </a:extLst>
          </p:cNvPr>
          <p:cNvSpPr/>
          <p:nvPr/>
        </p:nvSpPr>
        <p:spPr>
          <a:xfrm>
            <a:off x="3505200" y="1609908"/>
            <a:ext cx="671833" cy="71750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BA69F48B-0680-F549-BC12-CE589D813409}"/>
              </a:ext>
            </a:extLst>
          </p:cNvPr>
          <p:cNvPicPr>
            <a:picLocks noChangeAspect="1"/>
          </p:cNvPicPr>
          <p:nvPr/>
        </p:nvPicPr>
        <p:blipFill>
          <a:blip r:embed="rId1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076085" y="1609908"/>
            <a:ext cx="832413" cy="832413"/>
          </a:xfrm>
          <a:prstGeom prst="rect">
            <a:avLst/>
          </a:prstGeom>
        </p:spPr>
      </p:pic>
      <p:pic>
        <p:nvPicPr>
          <p:cNvPr id="56" name="Picture 55">
            <a:extLst>
              <a:ext uri="{FF2B5EF4-FFF2-40B4-BE49-F238E27FC236}">
                <a16:creationId xmlns:a16="http://schemas.microsoft.com/office/drawing/2014/main" id="{6B825AF9-DDE4-FC46-8ECF-59FE55322275}"/>
              </a:ext>
            </a:extLst>
          </p:cNvPr>
          <p:cNvPicPr>
            <a:picLocks noChangeAspect="1"/>
          </p:cNvPicPr>
          <p:nvPr/>
        </p:nvPicPr>
        <p:blipFill>
          <a:blip r:embed="rId1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400362" y="1609908"/>
            <a:ext cx="878272" cy="878272"/>
          </a:xfrm>
          <a:prstGeom prst="rect">
            <a:avLst/>
          </a:prstGeom>
        </p:spPr>
      </p:pic>
      <p:pic>
        <p:nvPicPr>
          <p:cNvPr id="57" name="Picture 56">
            <a:extLst>
              <a:ext uri="{FF2B5EF4-FFF2-40B4-BE49-F238E27FC236}">
                <a16:creationId xmlns:a16="http://schemas.microsoft.com/office/drawing/2014/main" id="{720AE746-930A-294F-894C-F7CFEF3B4ED0}"/>
              </a:ext>
            </a:extLst>
          </p:cNvPr>
          <p:cNvPicPr>
            <a:picLocks noChangeAspect="1"/>
          </p:cNvPicPr>
          <p:nvPr/>
        </p:nvPicPr>
        <p:blipFill>
          <a:blip r:embed="rId1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561787" y="4036799"/>
            <a:ext cx="880640" cy="880640"/>
          </a:xfrm>
          <a:prstGeom prst="rect">
            <a:avLst/>
          </a:prstGeom>
        </p:spPr>
      </p:pic>
      <p:pic>
        <p:nvPicPr>
          <p:cNvPr id="58" name="Picture 57">
            <a:extLst>
              <a:ext uri="{FF2B5EF4-FFF2-40B4-BE49-F238E27FC236}">
                <a16:creationId xmlns:a16="http://schemas.microsoft.com/office/drawing/2014/main" id="{E5960550-1EE6-4D4D-9DB8-863E1ED43238}"/>
              </a:ext>
            </a:extLst>
          </p:cNvPr>
          <p:cNvPicPr>
            <a:picLocks noChangeAspect="1"/>
          </p:cNvPicPr>
          <p:nvPr/>
        </p:nvPicPr>
        <p:blipFill>
          <a:blip r:embed="rId1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79266" y="3949165"/>
            <a:ext cx="1018862" cy="1018862"/>
          </a:xfrm>
          <a:prstGeom prst="rect">
            <a:avLst/>
          </a:prstGeom>
        </p:spPr>
      </p:pic>
      <p:grpSp>
        <p:nvGrpSpPr>
          <p:cNvPr id="5" name="Group 4">
            <a:extLst>
              <a:ext uri="{FF2B5EF4-FFF2-40B4-BE49-F238E27FC236}">
                <a16:creationId xmlns:a16="http://schemas.microsoft.com/office/drawing/2014/main" id="{45EABECD-0B74-5B42-9054-C8C533F957B3}"/>
              </a:ext>
            </a:extLst>
          </p:cNvPr>
          <p:cNvGrpSpPr/>
          <p:nvPr/>
        </p:nvGrpSpPr>
        <p:grpSpPr>
          <a:xfrm>
            <a:off x="4736255" y="3969050"/>
            <a:ext cx="926238" cy="926238"/>
            <a:chOff x="5653084" y="4024883"/>
            <a:chExt cx="926238" cy="926238"/>
          </a:xfrm>
        </p:grpSpPr>
        <p:sp>
          <p:nvSpPr>
            <p:cNvPr id="3" name="Oval 2">
              <a:extLst>
                <a:ext uri="{FF2B5EF4-FFF2-40B4-BE49-F238E27FC236}">
                  <a16:creationId xmlns:a16="http://schemas.microsoft.com/office/drawing/2014/main" id="{3614710D-5E31-9D4B-A782-5A3F62E90F26}"/>
                </a:ext>
              </a:extLst>
            </p:cNvPr>
            <p:cNvSpPr/>
            <p:nvPr/>
          </p:nvSpPr>
          <p:spPr>
            <a:xfrm>
              <a:off x="5747353" y="4122158"/>
              <a:ext cx="737700" cy="7611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B81D"/>
                </a:solidFill>
              </a:endParaRPr>
            </a:p>
          </p:txBody>
        </p:sp>
        <p:pic>
          <p:nvPicPr>
            <p:cNvPr id="61" name="Picture 60">
              <a:extLst>
                <a:ext uri="{FF2B5EF4-FFF2-40B4-BE49-F238E27FC236}">
                  <a16:creationId xmlns:a16="http://schemas.microsoft.com/office/drawing/2014/main" id="{072E43AB-6198-D348-8A3D-8B0BDDA84A37}"/>
                </a:ext>
              </a:extLst>
            </p:cNvPr>
            <p:cNvPicPr>
              <a:picLocks noChangeAspect="1"/>
            </p:cNvPicPr>
            <p:nvPr/>
          </p:nvPicPr>
          <p:blipFill>
            <a:blip r:embed="rId18" cstate="screen">
              <a:clrChange>
                <a:clrFrom>
                  <a:srgbClr val="FFFFFF"/>
                </a:clrFrom>
                <a:clrTo>
                  <a:srgbClr val="FFFFFF">
                    <a:alpha val="0"/>
                  </a:srgbClr>
                </a:clrTo>
              </a:clrChange>
              <a:duotone>
                <a:schemeClr val="accent3">
                  <a:shade val="45000"/>
                  <a:satMod val="135000"/>
                </a:schemeClr>
                <a:prstClr val="white"/>
              </a:duotone>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653084" y="4024883"/>
              <a:ext cx="926238" cy="926238"/>
            </a:xfrm>
            <a:prstGeom prst="rect">
              <a:avLst/>
            </a:prstGeom>
          </p:spPr>
        </p:pic>
      </p:grpSp>
      <p:pic>
        <p:nvPicPr>
          <p:cNvPr id="62" name="Picture 61">
            <a:extLst>
              <a:ext uri="{FF2B5EF4-FFF2-40B4-BE49-F238E27FC236}">
                <a16:creationId xmlns:a16="http://schemas.microsoft.com/office/drawing/2014/main" id="{36678FB1-3BC0-A440-8685-727FD27EC349}"/>
              </a:ext>
            </a:extLst>
          </p:cNvPr>
          <p:cNvPicPr>
            <a:picLocks noChangeAspect="1"/>
          </p:cNvPicPr>
          <p:nvPr/>
        </p:nvPicPr>
        <p:blipFill>
          <a:blip r:embed="rId20"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727782" y="1634041"/>
            <a:ext cx="830006" cy="830006"/>
          </a:xfrm>
          <a:prstGeom prst="rect">
            <a:avLst/>
          </a:prstGeom>
        </p:spPr>
      </p:pic>
      <p:pic>
        <p:nvPicPr>
          <p:cNvPr id="66" name="Picture 65">
            <a:extLst>
              <a:ext uri="{FF2B5EF4-FFF2-40B4-BE49-F238E27FC236}">
                <a16:creationId xmlns:a16="http://schemas.microsoft.com/office/drawing/2014/main" id="{02CE93BC-845C-FE46-A08B-2ECB51788B68}"/>
              </a:ext>
            </a:extLst>
          </p:cNvPr>
          <p:cNvPicPr>
            <a:picLocks noChangeAspect="1"/>
          </p:cNvPicPr>
          <p:nvPr/>
        </p:nvPicPr>
        <p:blipFill>
          <a:blip r:embed="rId2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006936" y="1622608"/>
            <a:ext cx="830006" cy="830006"/>
          </a:xfrm>
          <a:prstGeom prst="rect">
            <a:avLst/>
          </a:prstGeom>
        </p:spPr>
      </p:pic>
      <p:pic>
        <p:nvPicPr>
          <p:cNvPr id="67" name="Picture 66">
            <a:extLst>
              <a:ext uri="{FF2B5EF4-FFF2-40B4-BE49-F238E27FC236}">
                <a16:creationId xmlns:a16="http://schemas.microsoft.com/office/drawing/2014/main" id="{6BCEA11D-5601-8D4C-A6AC-4A0CADF49805}"/>
              </a:ext>
            </a:extLst>
          </p:cNvPr>
          <p:cNvPicPr>
            <a:picLocks noChangeAspect="1"/>
          </p:cNvPicPr>
          <p:nvPr/>
        </p:nvPicPr>
        <p:blipFill>
          <a:blip r:embed="rId2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0348707" y="1622608"/>
            <a:ext cx="830006" cy="830006"/>
          </a:xfrm>
          <a:prstGeom prst="rect">
            <a:avLst/>
          </a:prstGeom>
        </p:spPr>
      </p:pic>
      <p:sp>
        <p:nvSpPr>
          <p:cNvPr id="69" name="TextBox 68">
            <a:extLst>
              <a:ext uri="{FF2B5EF4-FFF2-40B4-BE49-F238E27FC236}">
                <a16:creationId xmlns:a16="http://schemas.microsoft.com/office/drawing/2014/main" id="{CC9D433A-F515-EA44-991D-42D7543C1D55}"/>
              </a:ext>
            </a:extLst>
          </p:cNvPr>
          <p:cNvSpPr txBox="1"/>
          <p:nvPr/>
        </p:nvSpPr>
        <p:spPr>
          <a:xfrm>
            <a:off x="3620896" y="1240489"/>
            <a:ext cx="5043777" cy="307777"/>
          </a:xfrm>
          <a:prstGeom prst="rect">
            <a:avLst/>
          </a:prstGeom>
          <a:noFill/>
        </p:spPr>
        <p:txBody>
          <a:bodyPr wrap="square" lIns="0" tIns="0" rIns="0" bIns="0" rtlCol="0">
            <a:spAutoFit/>
          </a:bodyPr>
          <a:lstStyle/>
          <a:p>
            <a:pPr algn="ctr"/>
            <a:r>
              <a:rPr lang="en-US" sz="2000" b="1" dirty="0">
                <a:solidFill>
                  <a:srgbClr val="003DA5"/>
                </a:solidFill>
                <a:latin typeface="Arial" panose="020B0604020202020204" pitchFamily="34" charset="0"/>
                <a:ea typeface="Fira Sans Medium" panose="020B0503050000020004" pitchFamily="34" charset="0"/>
                <a:cs typeface="Arial" panose="020B0604020202020204" pitchFamily="34" charset="0"/>
              </a:rPr>
              <a:t>5 Departments</a:t>
            </a:r>
          </a:p>
        </p:txBody>
      </p:sp>
      <p:sp>
        <p:nvSpPr>
          <p:cNvPr id="70" name="TextBox 69">
            <a:extLst>
              <a:ext uri="{FF2B5EF4-FFF2-40B4-BE49-F238E27FC236}">
                <a16:creationId xmlns:a16="http://schemas.microsoft.com/office/drawing/2014/main" id="{A9EEE5D7-18A6-3D43-9BDB-C98375A0D375}"/>
              </a:ext>
            </a:extLst>
          </p:cNvPr>
          <p:cNvSpPr txBox="1"/>
          <p:nvPr/>
        </p:nvSpPr>
        <p:spPr>
          <a:xfrm>
            <a:off x="3518401" y="3606143"/>
            <a:ext cx="5043777" cy="307777"/>
          </a:xfrm>
          <a:prstGeom prst="rect">
            <a:avLst/>
          </a:prstGeom>
          <a:noFill/>
        </p:spPr>
        <p:txBody>
          <a:bodyPr wrap="square" lIns="0" tIns="0" rIns="0" bIns="0" rtlCol="0">
            <a:spAutoFit/>
          </a:bodyPr>
          <a:lstStyle/>
          <a:p>
            <a:pPr algn="ctr"/>
            <a:r>
              <a:rPr lang="en-US" sz="2000" b="1" dirty="0">
                <a:solidFill>
                  <a:srgbClr val="003DA5"/>
                </a:solidFill>
                <a:latin typeface="Arial" panose="020B0604020202020204" pitchFamily="34" charset="0"/>
                <a:ea typeface="Fira Sans Medium" panose="020B0503050000020004" pitchFamily="34" charset="0"/>
                <a:cs typeface="Arial" panose="020B0604020202020204" pitchFamily="34" charset="0"/>
              </a:rPr>
              <a:t>4 Programs</a:t>
            </a:r>
          </a:p>
        </p:txBody>
      </p:sp>
      <p:sp>
        <p:nvSpPr>
          <p:cNvPr id="19" name="Rectangle 18">
            <a:extLst>
              <a:ext uri="{FF2B5EF4-FFF2-40B4-BE49-F238E27FC236}">
                <a16:creationId xmlns:a16="http://schemas.microsoft.com/office/drawing/2014/main" id="{EA5F20A4-5B4A-5842-8AA8-4C11086F65CA}"/>
              </a:ext>
            </a:extLst>
          </p:cNvPr>
          <p:cNvSpPr/>
          <p:nvPr/>
        </p:nvSpPr>
        <p:spPr>
          <a:xfrm>
            <a:off x="3026347" y="6050059"/>
            <a:ext cx="6136645" cy="646331"/>
          </a:xfrm>
          <a:prstGeom prst="rect">
            <a:avLst/>
          </a:prstGeom>
        </p:spPr>
        <p:txBody>
          <a:bodyPr wrap="square">
            <a:spAutoFit/>
          </a:bodyPr>
          <a:lstStyle/>
          <a:p>
            <a:pPr algn="ctr"/>
            <a:r>
              <a:rPr lang="en-US" altLang="en-US" b="1" dirty="0">
                <a:solidFill>
                  <a:srgbClr val="D32A36"/>
                </a:solidFill>
                <a:latin typeface="Arial" panose="020B0604020202020204" pitchFamily="34" charset="0"/>
                <a:cs typeface="Arial" panose="020B0604020202020204" pitchFamily="34" charset="0"/>
              </a:rPr>
              <a:t>BS Programs ABET Accredited through Sept. 30, 2025</a:t>
            </a:r>
          </a:p>
          <a:p>
            <a:pPr algn="ctr"/>
            <a:r>
              <a:rPr lang="en-US" altLang="en-US" b="1" dirty="0">
                <a:solidFill>
                  <a:srgbClr val="D32A36"/>
                </a:solidFill>
                <a:latin typeface="Arial" panose="020B0604020202020204" pitchFamily="34" charset="0"/>
                <a:cs typeface="Arial" panose="020B0604020202020204" pitchFamily="34" charset="0"/>
              </a:rPr>
              <a:t>Comprehensive general review: 2024</a:t>
            </a:r>
          </a:p>
        </p:txBody>
      </p:sp>
      <p:pic>
        <p:nvPicPr>
          <p:cNvPr id="6" name="Picture 5">
            <a:extLst>
              <a:ext uri="{FF2B5EF4-FFF2-40B4-BE49-F238E27FC236}">
                <a16:creationId xmlns:a16="http://schemas.microsoft.com/office/drawing/2014/main" id="{C0AC67D9-BAE6-8091-ADCE-5472860AB4BB}"/>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0063911" y="6164782"/>
            <a:ext cx="2006506" cy="582534"/>
          </a:xfrm>
          <a:prstGeom prst="rect">
            <a:avLst/>
          </a:prstGeom>
        </p:spPr>
      </p:pic>
      <p:pic>
        <p:nvPicPr>
          <p:cNvPr id="26" name="Picture 25">
            <a:extLst>
              <a:ext uri="{FF2B5EF4-FFF2-40B4-BE49-F238E27FC236}">
                <a16:creationId xmlns:a16="http://schemas.microsoft.com/office/drawing/2014/main" id="{1510A839-48F8-4DAF-B8E5-8F6C771174F5}"/>
              </a:ext>
            </a:extLst>
          </p:cNvPr>
          <p:cNvPicPr>
            <a:picLocks noChangeAspect="1"/>
          </p:cNvPicPr>
          <p:nvPr/>
        </p:nvPicPr>
        <p:blipFill>
          <a:blip r:embed="rId20"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421939" y="4066325"/>
            <a:ext cx="830006" cy="830006"/>
          </a:xfrm>
          <a:prstGeom prst="rect">
            <a:avLst/>
          </a:prstGeom>
        </p:spPr>
      </p:pic>
    </p:spTree>
    <p:extLst>
      <p:ext uri="{BB962C8B-B14F-4D97-AF65-F5344CB8AC3E}">
        <p14:creationId xmlns:p14="http://schemas.microsoft.com/office/powerpoint/2010/main" val="5586899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 Same Side Corner Rectangle 21">
            <a:extLst>
              <a:ext uri="{FF2B5EF4-FFF2-40B4-BE49-F238E27FC236}">
                <a16:creationId xmlns:a16="http://schemas.microsoft.com/office/drawing/2014/main" id="{B03E9F36-69EA-D6AA-21FE-9240E4EFBB1F}"/>
              </a:ext>
            </a:extLst>
          </p:cNvPr>
          <p:cNvSpPr/>
          <p:nvPr/>
        </p:nvSpPr>
        <p:spPr>
          <a:xfrm rot="5400000">
            <a:off x="-420299" y="1777860"/>
            <a:ext cx="5114323" cy="4273726"/>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C4733724-4095-4645-9784-32644D70BD23}"/>
              </a:ext>
            </a:extLst>
          </p:cNvPr>
          <p:cNvSpPr txBox="1"/>
          <p:nvPr/>
        </p:nvSpPr>
        <p:spPr>
          <a:xfrm>
            <a:off x="3347599" y="636318"/>
            <a:ext cx="4961763" cy="307777"/>
          </a:xfrm>
          <a:prstGeom prst="rect">
            <a:avLst/>
          </a:prstGeom>
          <a:noFill/>
        </p:spPr>
        <p:txBody>
          <a:bodyPr wrap="square" lIns="0" tIns="0" rIns="0" bIns="0" rtlCol="0">
            <a:spAutoFit/>
          </a:bodyPr>
          <a:lstStyle/>
          <a:p>
            <a:r>
              <a:rPr lang="en-US" sz="2000" b="1" dirty="0">
                <a:solidFill>
                  <a:srgbClr val="003DA5"/>
                </a:solidFill>
                <a:latin typeface="Arial" panose="020B0604020202020204" pitchFamily="34" charset="0"/>
                <a:ea typeface="Fira Sans Medium" panose="020B0503050000020004" pitchFamily="34" charset="0"/>
                <a:cs typeface="Arial" panose="020B0604020202020204" pitchFamily="34" charset="0"/>
              </a:rPr>
              <a:t>Profile Card: </a:t>
            </a:r>
            <a:r>
              <a:rPr lang="en-US" sz="2000" b="1" dirty="0" err="1">
                <a:solidFill>
                  <a:srgbClr val="EF353D"/>
                </a:solidFill>
                <a:latin typeface="Arial" panose="020B0604020202020204" pitchFamily="34" charset="0"/>
                <a:ea typeface="Fira Sans Medium" panose="020B0503050000020004" pitchFamily="34" charset="0"/>
                <a:cs typeface="Arial" panose="020B0604020202020204" pitchFamily="34" charset="0"/>
              </a:rPr>
              <a:t>profiles.ucr.edu</a:t>
            </a:r>
            <a:endParaRPr lang="en-US" sz="2000" b="1" dirty="0">
              <a:solidFill>
                <a:srgbClr val="EF353D"/>
              </a:solidFill>
              <a:latin typeface="Arial" panose="020B0604020202020204" pitchFamily="34" charset="0"/>
              <a:ea typeface="Fira Sans Medium" panose="020B05030500000200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6FFA79-6D24-E049-BCE9-429F0B3C5BAA}"/>
              </a:ext>
            </a:extLst>
          </p:cNvPr>
          <p:cNvSpPr txBox="1"/>
          <p:nvPr/>
        </p:nvSpPr>
        <p:spPr>
          <a:xfrm>
            <a:off x="815298" y="530802"/>
            <a:ext cx="2388194"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WEBSITES </a:t>
            </a:r>
            <a:r>
              <a:rPr lang="en-US" sz="3200" b="1" dirty="0">
                <a:solidFill>
                  <a:srgbClr val="FFB81D"/>
                </a:solidFill>
                <a:latin typeface="Arial" panose="020B0604020202020204" pitchFamily="34" charset="0"/>
                <a:ea typeface="Fira Sans Medium" panose="020B0503050000020004" pitchFamily="34" charset="0"/>
                <a:cs typeface="Arial" panose="020B0604020202020204" pitchFamily="34" charset="0"/>
              </a:rPr>
              <a:t>I</a:t>
            </a:r>
            <a:endParaRPr lang="en-US" sz="3200" b="1" spc="-150" dirty="0">
              <a:solidFill>
                <a:srgbClr val="FFB81D"/>
              </a:solidFill>
              <a:latin typeface="Arial" panose="020B0604020202020204" pitchFamily="34" charset="0"/>
              <a:ea typeface="Fira Sans Medium" panose="020B0503050000020004" pitchFamily="34" charset="0"/>
              <a:cs typeface="Arial" panose="020B0604020202020204" pitchFamily="34" charset="0"/>
            </a:endParaRPr>
          </a:p>
        </p:txBody>
      </p:sp>
      <p:pic>
        <p:nvPicPr>
          <p:cNvPr id="36" name="Graphic 35">
            <a:extLst>
              <a:ext uri="{FF2B5EF4-FFF2-40B4-BE49-F238E27FC236}">
                <a16:creationId xmlns:a16="http://schemas.microsoft.com/office/drawing/2014/main" id="{4957CD52-FB4A-FC4D-AF18-BB9DA62AC7A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0011" y="386118"/>
            <a:ext cx="280946" cy="128525"/>
          </a:xfrm>
          <a:prstGeom prst="rect">
            <a:avLst/>
          </a:prstGeom>
        </p:spPr>
      </p:pic>
      <p:pic>
        <p:nvPicPr>
          <p:cNvPr id="7" name="Picture 6">
            <a:extLst>
              <a:ext uri="{FF2B5EF4-FFF2-40B4-BE49-F238E27FC236}">
                <a16:creationId xmlns:a16="http://schemas.microsoft.com/office/drawing/2014/main" id="{5BEBBD8D-15F4-CBAA-739E-AB3712E99D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58458" y="1414193"/>
            <a:ext cx="5118100" cy="3070860"/>
          </a:xfrm>
          <a:prstGeom prst="rect">
            <a:avLst/>
          </a:prstGeom>
          <a:ln>
            <a:solidFill>
              <a:schemeClr val="bg1">
                <a:lumMod val="85000"/>
              </a:schemeClr>
            </a:solidFill>
          </a:ln>
        </p:spPr>
      </p:pic>
      <p:pic>
        <p:nvPicPr>
          <p:cNvPr id="9" name="Picture 8">
            <a:extLst>
              <a:ext uri="{FF2B5EF4-FFF2-40B4-BE49-F238E27FC236}">
                <a16:creationId xmlns:a16="http://schemas.microsoft.com/office/drawing/2014/main" id="{A85C6DFD-560A-7262-892B-2EC0196DB566}"/>
              </a:ext>
            </a:extLst>
          </p:cNvPr>
          <p:cNvPicPr>
            <a:picLocks noChangeAspect="1"/>
          </p:cNvPicPr>
          <p:nvPr/>
        </p:nvPicPr>
        <p:blipFill>
          <a:blip r:embed="rId6"/>
          <a:stretch>
            <a:fillRect/>
          </a:stretch>
        </p:blipFill>
        <p:spPr>
          <a:xfrm>
            <a:off x="4526802" y="4891291"/>
            <a:ext cx="5118100" cy="1155700"/>
          </a:xfrm>
          <a:prstGeom prst="rect">
            <a:avLst/>
          </a:prstGeom>
          <a:ln>
            <a:solidFill>
              <a:schemeClr val="bg1">
                <a:lumMod val="85000"/>
              </a:schemeClr>
            </a:solidFill>
          </a:ln>
        </p:spPr>
      </p:pic>
      <p:sp>
        <p:nvSpPr>
          <p:cNvPr id="10" name="Up Arrow 9">
            <a:extLst>
              <a:ext uri="{FF2B5EF4-FFF2-40B4-BE49-F238E27FC236}">
                <a16:creationId xmlns:a16="http://schemas.microsoft.com/office/drawing/2014/main" id="{182EC16D-A107-45C7-A323-43FA4189787D}"/>
              </a:ext>
            </a:extLst>
          </p:cNvPr>
          <p:cNvSpPr/>
          <p:nvPr/>
        </p:nvSpPr>
        <p:spPr>
          <a:xfrm rot="5400000">
            <a:off x="6094123" y="3258848"/>
            <a:ext cx="337048" cy="961914"/>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3" name="Up Arrow 12">
            <a:extLst>
              <a:ext uri="{FF2B5EF4-FFF2-40B4-BE49-F238E27FC236}">
                <a16:creationId xmlns:a16="http://schemas.microsoft.com/office/drawing/2014/main" id="{8DDA2204-3EAB-F28C-E1D4-79321FBD9571}"/>
              </a:ext>
            </a:extLst>
          </p:cNvPr>
          <p:cNvSpPr/>
          <p:nvPr/>
        </p:nvSpPr>
        <p:spPr>
          <a:xfrm rot="16200000">
            <a:off x="9702112" y="4998774"/>
            <a:ext cx="337048" cy="961914"/>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53D"/>
              </a:solidFill>
            </a:endParaRPr>
          </a:p>
        </p:txBody>
      </p:sp>
      <p:sp>
        <p:nvSpPr>
          <p:cNvPr id="2" name="Oval 1">
            <a:extLst>
              <a:ext uri="{FF2B5EF4-FFF2-40B4-BE49-F238E27FC236}">
                <a16:creationId xmlns:a16="http://schemas.microsoft.com/office/drawing/2014/main" id="{E7B0D8CB-A79E-1426-B42B-C8F6DC8C3DF6}"/>
              </a:ext>
            </a:extLst>
          </p:cNvPr>
          <p:cNvSpPr/>
          <p:nvPr/>
        </p:nvSpPr>
        <p:spPr>
          <a:xfrm>
            <a:off x="4484906" y="2954844"/>
            <a:ext cx="1572034" cy="150405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ea typeface="Fira Sans Book" panose="020B0503050000020004" pitchFamily="34" charset="0"/>
                <a:cs typeface="Arial" panose="020B0604020202020204" pitchFamily="34" charset="0"/>
              </a:rPr>
              <a:t>Only marketing can change your title here.</a:t>
            </a:r>
            <a:endParaRPr lang="en-US" sz="1200" dirty="0">
              <a:solidFill>
                <a:schemeClr val="bg1"/>
              </a:solidFill>
              <a:latin typeface="Arial" panose="020B0604020202020204" pitchFamily="34" charset="0"/>
              <a:ea typeface="Fira Sans Book" panose="020B0503050000020004" pitchFamily="34" charset="0"/>
              <a:cs typeface="Arial" panose="020B0604020202020204" pitchFamily="34" charset="0"/>
            </a:endParaRPr>
          </a:p>
        </p:txBody>
      </p:sp>
      <p:sp>
        <p:nvSpPr>
          <p:cNvPr id="4" name="Oval 3">
            <a:extLst>
              <a:ext uri="{FF2B5EF4-FFF2-40B4-BE49-F238E27FC236}">
                <a16:creationId xmlns:a16="http://schemas.microsoft.com/office/drawing/2014/main" id="{A9B86C8A-53D8-299B-539E-7746F63ABE1E}"/>
              </a:ext>
            </a:extLst>
          </p:cNvPr>
          <p:cNvSpPr/>
          <p:nvPr/>
        </p:nvSpPr>
        <p:spPr>
          <a:xfrm>
            <a:off x="9832493" y="4506783"/>
            <a:ext cx="1974157" cy="1894614"/>
          </a:xfrm>
          <a:prstGeom prst="ellipse">
            <a:avLst/>
          </a:prstGeom>
          <a:solidFill>
            <a:srgbClr val="003DA5"/>
          </a:solidFill>
          <a:ln>
            <a:solidFill>
              <a:srgbClr val="003D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ea typeface="Fira Sans Book" panose="020B0503050000020004" pitchFamily="34" charset="0"/>
                <a:cs typeface="Arial" panose="020B0604020202020204" pitchFamily="34" charset="0"/>
              </a:rPr>
              <a:t>You can change this information by logging into the UCR Profiles system.</a:t>
            </a:r>
            <a:endParaRPr lang="en-US" sz="1200" dirty="0">
              <a:solidFill>
                <a:schemeClr val="bg1"/>
              </a:solidFill>
              <a:latin typeface="Arial" panose="020B0604020202020204" pitchFamily="34" charset="0"/>
              <a:ea typeface="Fira Sans Book" panose="020B0503050000020004" pitchFamily="34" charset="0"/>
              <a:cs typeface="Arial" panose="020B0604020202020204" pitchFamily="34" charset="0"/>
            </a:endParaRPr>
          </a:p>
        </p:txBody>
      </p:sp>
      <p:sp>
        <p:nvSpPr>
          <p:cNvPr id="8" name="Rounded Rectangular Callout 7">
            <a:extLst>
              <a:ext uri="{FF2B5EF4-FFF2-40B4-BE49-F238E27FC236}">
                <a16:creationId xmlns:a16="http://schemas.microsoft.com/office/drawing/2014/main" id="{2E5B24D5-CEBC-4D3F-82E1-9193055C655A}"/>
              </a:ext>
            </a:extLst>
          </p:cNvPr>
          <p:cNvSpPr/>
          <p:nvPr/>
        </p:nvSpPr>
        <p:spPr>
          <a:xfrm>
            <a:off x="840933" y="2331162"/>
            <a:ext cx="2388245" cy="1035128"/>
          </a:xfrm>
          <a:prstGeom prst="wedgeRoundRectCallout">
            <a:avLst>
              <a:gd name="adj1" fmla="val -16334"/>
              <a:gd name="adj2" fmla="val 69381"/>
              <a:gd name="adj3" fmla="val 16667"/>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CE309E60-9AA0-7A48-DDE4-E828C944FA06}"/>
              </a:ext>
            </a:extLst>
          </p:cNvPr>
          <p:cNvSpPr txBox="1"/>
          <p:nvPr/>
        </p:nvSpPr>
        <p:spPr>
          <a:xfrm>
            <a:off x="840933" y="1659265"/>
            <a:ext cx="10991353"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QUESTIONS?</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4" name="Oval Callout 23">
            <a:extLst>
              <a:ext uri="{FF2B5EF4-FFF2-40B4-BE49-F238E27FC236}">
                <a16:creationId xmlns:a16="http://schemas.microsoft.com/office/drawing/2014/main" id="{9DF7376D-0211-3A8C-7C00-0C8359A79DB2}"/>
              </a:ext>
            </a:extLst>
          </p:cNvPr>
          <p:cNvSpPr/>
          <p:nvPr/>
        </p:nvSpPr>
        <p:spPr>
          <a:xfrm>
            <a:off x="1771015" y="3443039"/>
            <a:ext cx="2172738" cy="1354454"/>
          </a:xfrm>
          <a:prstGeom prst="wedgeEllipseCallout">
            <a:avLst/>
          </a:prstGeom>
          <a:solidFill>
            <a:srgbClr val="FFB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0A80867E-8EEF-9847-B8F8-D0EA68700DC0}"/>
              </a:ext>
            </a:extLst>
          </p:cNvPr>
          <p:cNvSpPr txBox="1"/>
          <p:nvPr/>
        </p:nvSpPr>
        <p:spPr>
          <a:xfrm>
            <a:off x="1109007" y="2565174"/>
            <a:ext cx="1664829" cy="553998"/>
          </a:xfrm>
          <a:prstGeom prst="rect">
            <a:avLst/>
          </a:prstGeom>
          <a:noFill/>
        </p:spPr>
        <p:txBody>
          <a:bodyPr wrap="square" lIns="0" tIns="0" rIns="0" bIns="0" rtlCol="0">
            <a:spAutoFit/>
          </a:bodyPr>
          <a:lstStyle/>
          <a:p>
            <a:r>
              <a:rPr lang="en-US" b="1" dirty="0">
                <a:solidFill>
                  <a:schemeClr val="bg1"/>
                </a:solidFill>
                <a:latin typeface="Fira Sans" panose="020B0503050000020004" pitchFamily="34" charset="0"/>
                <a:ea typeface="Fira Sans" panose="020B0503050000020004" pitchFamily="34" charset="0"/>
                <a:cs typeface="Arial" panose="020B0604020202020204" pitchFamily="34" charset="0"/>
              </a:rPr>
              <a:t>How do I access my profile?</a:t>
            </a:r>
            <a:endParaRPr lang="en-US" dirty="0">
              <a:solidFill>
                <a:schemeClr val="bg1"/>
              </a:solidFill>
              <a:latin typeface="Fira Sans" panose="020B0503050000020004" pitchFamily="34" charset="0"/>
              <a:ea typeface="Fira Sans Book" panose="020B0503050000020004" pitchFamily="34" charset="0"/>
              <a:cs typeface="Arial" panose="020B0604020202020204" pitchFamily="34" charset="0"/>
            </a:endParaRPr>
          </a:p>
        </p:txBody>
      </p:sp>
      <p:sp>
        <p:nvSpPr>
          <p:cNvPr id="25" name="Rectangular Callout 24">
            <a:extLst>
              <a:ext uri="{FF2B5EF4-FFF2-40B4-BE49-F238E27FC236}">
                <a16:creationId xmlns:a16="http://schemas.microsoft.com/office/drawing/2014/main" id="{14EFB407-564D-11D2-B60E-E7C1E94F8429}"/>
              </a:ext>
            </a:extLst>
          </p:cNvPr>
          <p:cNvSpPr/>
          <p:nvPr/>
        </p:nvSpPr>
        <p:spPr>
          <a:xfrm>
            <a:off x="822259" y="5076854"/>
            <a:ext cx="2249485" cy="1016327"/>
          </a:xfrm>
          <a:prstGeom prst="wedgeRectCallout">
            <a:avLst>
              <a:gd name="adj1" fmla="val -20833"/>
              <a:gd name="adj2" fmla="val 6857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8D00C528-9444-8542-AD06-F73DB6AF594C}"/>
              </a:ext>
            </a:extLst>
          </p:cNvPr>
          <p:cNvSpPr txBox="1"/>
          <p:nvPr/>
        </p:nvSpPr>
        <p:spPr>
          <a:xfrm>
            <a:off x="1052400" y="5273500"/>
            <a:ext cx="2019344" cy="553998"/>
          </a:xfrm>
          <a:prstGeom prst="rect">
            <a:avLst/>
          </a:prstGeom>
          <a:noFill/>
        </p:spPr>
        <p:txBody>
          <a:bodyPr wrap="square" lIns="0" tIns="0" rIns="0" bIns="0" rtlCol="0">
            <a:spAutoFit/>
          </a:bodyPr>
          <a:lstStyle/>
          <a:p>
            <a:r>
              <a:rPr lang="en-US" b="1" dirty="0">
                <a:solidFill>
                  <a:schemeClr val="bg1"/>
                </a:solidFill>
                <a:latin typeface="Fira Sans" panose="020B0503050000020004" pitchFamily="34" charset="0"/>
                <a:ea typeface="Fira Sans" panose="020B0503050000020004" pitchFamily="34" charset="0"/>
                <a:cs typeface="Arial" panose="020B0604020202020204" pitchFamily="34" charset="0"/>
              </a:rPr>
              <a:t>How do I change my profile?</a:t>
            </a:r>
            <a:endParaRPr lang="en-US" dirty="0">
              <a:solidFill>
                <a:schemeClr val="bg1"/>
              </a:solidFill>
              <a:latin typeface="Fira Sans" panose="020B0503050000020004" pitchFamily="34" charset="0"/>
              <a:ea typeface="Fira Sans Book" panose="020B0503050000020004" pitchFamily="34" charset="0"/>
              <a:cs typeface="Arial" panose="020B0604020202020204" pitchFamily="34" charset="0"/>
            </a:endParaRPr>
          </a:p>
        </p:txBody>
      </p:sp>
      <p:sp>
        <p:nvSpPr>
          <p:cNvPr id="18" name="TextBox 17">
            <a:extLst>
              <a:ext uri="{FF2B5EF4-FFF2-40B4-BE49-F238E27FC236}">
                <a16:creationId xmlns:a16="http://schemas.microsoft.com/office/drawing/2014/main" id="{9A0E1CF6-59F4-4846-8349-824D61A8DD3C}"/>
              </a:ext>
            </a:extLst>
          </p:cNvPr>
          <p:cNvSpPr txBox="1"/>
          <p:nvPr/>
        </p:nvSpPr>
        <p:spPr>
          <a:xfrm>
            <a:off x="2038012" y="3843267"/>
            <a:ext cx="1937761" cy="553998"/>
          </a:xfrm>
          <a:prstGeom prst="rect">
            <a:avLst/>
          </a:prstGeom>
          <a:noFill/>
        </p:spPr>
        <p:txBody>
          <a:bodyPr wrap="square" lIns="0" tIns="0" rIns="0" bIns="0" rtlCol="0">
            <a:spAutoFit/>
          </a:bodyPr>
          <a:lstStyle/>
          <a:p>
            <a:r>
              <a:rPr lang="en-US" b="1" dirty="0">
                <a:solidFill>
                  <a:schemeClr val="bg1"/>
                </a:solidFill>
                <a:latin typeface="Fira Sans" panose="020B0503050000020004" pitchFamily="34" charset="0"/>
                <a:ea typeface="Fira Sans" panose="020B0503050000020004" pitchFamily="34" charset="0"/>
                <a:cs typeface="Arial" panose="020B0604020202020204" pitchFamily="34" charset="0"/>
              </a:rPr>
              <a:t>Who can change my profile?</a:t>
            </a:r>
            <a:endParaRPr lang="en-US" dirty="0">
              <a:solidFill>
                <a:schemeClr val="bg1"/>
              </a:solidFill>
              <a:latin typeface="Fira Sans" panose="020B0503050000020004" pitchFamily="34" charset="0"/>
              <a:ea typeface="Fira Sans Book" panose="020B0503050000020004" pitchFamily="34" charset="0"/>
              <a:cs typeface="Arial" panose="020B0604020202020204" pitchFamily="34" charset="0"/>
            </a:endParaRPr>
          </a:p>
        </p:txBody>
      </p:sp>
    </p:spTree>
    <p:extLst>
      <p:ext uri="{BB962C8B-B14F-4D97-AF65-F5344CB8AC3E}">
        <p14:creationId xmlns:p14="http://schemas.microsoft.com/office/powerpoint/2010/main" val="118933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30C406-F791-DED5-93EE-7E51E721CBE1}"/>
              </a:ext>
            </a:extLst>
          </p:cNvPr>
          <p:cNvPicPr>
            <a:picLocks noChangeAspect="1"/>
          </p:cNvPicPr>
          <p:nvPr/>
        </p:nvPicPr>
        <p:blipFill rotWithShape="1">
          <a:blip r:embed="rId2" cstate="screen">
            <a:alphaModFix amt="6000"/>
            <a:extLst>
              <a:ext uri="{28A0092B-C50C-407E-A947-70E740481C1C}">
                <a14:useLocalDpi xmlns:a14="http://schemas.microsoft.com/office/drawing/2010/main"/>
              </a:ext>
            </a:extLst>
          </a:blip>
          <a:srcRect t="15625"/>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CCB8D47-273F-D8B8-78A9-7948828924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5124" y="2349185"/>
            <a:ext cx="5265770" cy="3070170"/>
          </a:xfrm>
          <a:prstGeom prst="rect">
            <a:avLst/>
          </a:prstGeom>
        </p:spPr>
      </p:pic>
      <p:sp>
        <p:nvSpPr>
          <p:cNvPr id="34" name="TextBox 33">
            <a:extLst>
              <a:ext uri="{FF2B5EF4-FFF2-40B4-BE49-F238E27FC236}">
                <a16:creationId xmlns:a16="http://schemas.microsoft.com/office/drawing/2014/main" id="{C4733724-4095-4645-9784-32644D70BD23}"/>
              </a:ext>
            </a:extLst>
          </p:cNvPr>
          <p:cNvSpPr txBox="1"/>
          <p:nvPr/>
        </p:nvSpPr>
        <p:spPr>
          <a:xfrm>
            <a:off x="568840" y="1280067"/>
            <a:ext cx="9067136" cy="492443"/>
          </a:xfrm>
          <a:prstGeom prst="rect">
            <a:avLst/>
          </a:prstGeom>
          <a:noFill/>
        </p:spPr>
        <p:txBody>
          <a:bodyPr wrap="square" lIns="0" tIns="0" rIns="0" bIns="0" rtlCol="0">
            <a:spAutoFit/>
          </a:bodyPr>
          <a:lstStyle/>
          <a:p>
            <a:pPr algn="ctr"/>
            <a:r>
              <a:rPr lang="en-US" sz="2800" b="1" dirty="0">
                <a:solidFill>
                  <a:srgbClr val="003DA5"/>
                </a:solidFill>
                <a:latin typeface="Arial" panose="020B0604020202020204" pitchFamily="34" charset="0"/>
                <a:ea typeface="Fira Sans Medium" panose="020B0503050000020004" pitchFamily="34" charset="0"/>
                <a:cs typeface="Arial" panose="020B0604020202020204" pitchFamily="34" charset="0"/>
              </a:rPr>
              <a:t>LAB WEBSITE  </a:t>
            </a:r>
            <a:r>
              <a:rPr lang="en-US" sz="3200" b="1" dirty="0">
                <a:solidFill>
                  <a:srgbClr val="FFB81D"/>
                </a:solidFill>
                <a:latin typeface="Arial" panose="020B0604020202020204" pitchFamily="34" charset="0"/>
                <a:ea typeface="Fira Sans Medium" panose="020B0503050000020004" pitchFamily="34" charset="0"/>
                <a:cs typeface="Arial" panose="020B0604020202020204" pitchFamily="34" charset="0"/>
              </a:rPr>
              <a:t>I</a:t>
            </a:r>
            <a:endParaRPr lang="en-US" sz="2000" b="1" dirty="0">
              <a:solidFill>
                <a:srgbClr val="EF353D"/>
              </a:solidFill>
              <a:latin typeface="Arial" panose="020B0604020202020204" pitchFamily="34" charset="0"/>
              <a:ea typeface="Fira Sans Medium" panose="020B05030500000200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6FFA79-6D24-E049-BCE9-429F0B3C5BAA}"/>
              </a:ext>
            </a:extLst>
          </p:cNvPr>
          <p:cNvSpPr txBox="1"/>
          <p:nvPr/>
        </p:nvSpPr>
        <p:spPr>
          <a:xfrm>
            <a:off x="609599" y="694264"/>
            <a:ext cx="10991353" cy="553998"/>
          </a:xfrm>
          <a:prstGeom prst="rect">
            <a:avLst/>
          </a:prstGeom>
          <a:noFill/>
        </p:spPr>
        <p:txBody>
          <a:bodyPr wrap="square" lIns="0" tIns="0" rIns="0" bIns="0" rtlCol="0">
            <a:spAutoFit/>
          </a:bodyPr>
          <a:lstStyle/>
          <a:p>
            <a:pPr algn="ctr"/>
            <a:r>
              <a:rPr lang="en-US" sz="3600" b="1" dirty="0">
                <a:solidFill>
                  <a:srgbClr val="003DA5"/>
                </a:solidFill>
                <a:latin typeface="Arial" panose="020B0604020202020204" pitchFamily="34" charset="0"/>
                <a:ea typeface="Fira Sans Medium" panose="020B0503050000020004" pitchFamily="34" charset="0"/>
                <a:cs typeface="Arial" panose="020B0604020202020204" pitchFamily="34" charset="0"/>
              </a:rPr>
              <a:t>Websites</a:t>
            </a:r>
            <a:endPar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pic>
        <p:nvPicPr>
          <p:cNvPr id="36" name="Graphic 35">
            <a:extLst>
              <a:ext uri="{FF2B5EF4-FFF2-40B4-BE49-F238E27FC236}">
                <a16:creationId xmlns:a16="http://schemas.microsoft.com/office/drawing/2014/main" id="{4957CD52-FB4A-FC4D-AF18-BB9DA62AC7A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55527" y="502128"/>
            <a:ext cx="280946" cy="128525"/>
          </a:xfrm>
          <a:prstGeom prst="rect">
            <a:avLst/>
          </a:prstGeom>
        </p:spPr>
      </p:pic>
      <p:pic>
        <p:nvPicPr>
          <p:cNvPr id="2" name="Picture 1">
            <a:extLst>
              <a:ext uri="{FF2B5EF4-FFF2-40B4-BE49-F238E27FC236}">
                <a16:creationId xmlns:a16="http://schemas.microsoft.com/office/drawing/2014/main" id="{FE80E3D4-6389-8CFE-2847-78365E5C73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42636" y="5975409"/>
            <a:ext cx="2006506" cy="582534"/>
          </a:xfrm>
          <a:prstGeom prst="rect">
            <a:avLst/>
          </a:prstGeom>
        </p:spPr>
      </p:pic>
      <p:pic>
        <p:nvPicPr>
          <p:cNvPr id="1026" name="Picture 11" descr="image001">
            <a:extLst>
              <a:ext uri="{FF2B5EF4-FFF2-40B4-BE49-F238E27FC236}">
                <a16:creationId xmlns:a16="http://schemas.microsoft.com/office/drawing/2014/main" id="{F778432A-2DBC-4820-AF54-A2163DBF5F1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b="11166"/>
          <a:stretch/>
        </p:blipFill>
        <p:spPr bwMode="auto">
          <a:xfrm>
            <a:off x="1875379" y="1940555"/>
            <a:ext cx="4603993" cy="3822736"/>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7DA2740-B4E7-20A1-6A87-CE4BBA1DA43C}"/>
              </a:ext>
            </a:extLst>
          </p:cNvPr>
          <p:cNvSpPr txBox="1"/>
          <p:nvPr/>
        </p:nvSpPr>
        <p:spPr>
          <a:xfrm>
            <a:off x="6563928" y="1351933"/>
            <a:ext cx="6196912" cy="369332"/>
          </a:xfrm>
          <a:prstGeom prst="rect">
            <a:avLst/>
          </a:prstGeom>
          <a:noFill/>
        </p:spPr>
        <p:txBody>
          <a:bodyPr wrap="square">
            <a:spAutoFit/>
          </a:bodyPr>
          <a:lstStyle/>
          <a:p>
            <a:r>
              <a:rPr lang="en-US" sz="1800" b="1" dirty="0" err="1">
                <a:solidFill>
                  <a:srgbClr val="EF353D"/>
                </a:solidFill>
                <a:latin typeface="Arial" panose="020B0604020202020204" pitchFamily="34" charset="0"/>
                <a:ea typeface="Fira Sans Medium" panose="020B0503050000020004" pitchFamily="34" charset="0"/>
                <a:cs typeface="Arial" panose="020B0604020202020204" pitchFamily="34" charset="0"/>
              </a:rPr>
              <a:t>webmaster@engr.ucr.edu</a:t>
            </a:r>
            <a:endParaRPr lang="en-US" dirty="0"/>
          </a:p>
        </p:txBody>
      </p:sp>
    </p:spTree>
    <p:extLst>
      <p:ext uri="{BB962C8B-B14F-4D97-AF65-F5344CB8AC3E}">
        <p14:creationId xmlns:p14="http://schemas.microsoft.com/office/powerpoint/2010/main" val="32552993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60064" y="70658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3760064" y="898721"/>
            <a:ext cx="9067136" cy="553998"/>
          </a:xfrm>
          <a:prstGeom prst="rect">
            <a:avLst/>
          </a:prstGeom>
          <a:noFill/>
        </p:spPr>
        <p:txBody>
          <a:bodyPr wrap="square" lIns="0" tIns="0" rIns="0" bIns="0" rtlCol="0">
            <a:spAutoFit/>
          </a:bodyPr>
          <a:lstStyle/>
          <a:p>
            <a:r>
              <a:rPr lang="en-US" sz="3600" b="1" dirty="0">
                <a:solidFill>
                  <a:srgbClr val="003DA5"/>
                </a:solidFill>
                <a:latin typeface="Arial" panose="020B0604020202020204" pitchFamily="34" charset="0"/>
                <a:ea typeface="Fira Sans Medium" panose="020B0503050000020004" pitchFamily="34" charset="0"/>
                <a:cs typeface="Arial" panose="020B0604020202020204" pitchFamily="34" charset="0"/>
              </a:rPr>
              <a:t>NEWS </a:t>
            </a:r>
            <a:r>
              <a:rPr lang="en-US" sz="3600" b="1" dirty="0">
                <a:solidFill>
                  <a:srgbClr val="FFB81D"/>
                </a:solidFill>
                <a:latin typeface="Arial" panose="020B0604020202020204" pitchFamily="34" charset="0"/>
                <a:ea typeface="Fira Sans Medium" panose="020B0503050000020004" pitchFamily="34" charset="0"/>
                <a:cs typeface="Arial" panose="020B0604020202020204" pitchFamily="34" charset="0"/>
              </a:rPr>
              <a:t>|</a:t>
            </a:r>
            <a:r>
              <a:rPr lang="en-US" sz="3600" b="1" dirty="0">
                <a:solidFill>
                  <a:srgbClr val="003DA5"/>
                </a:solidFill>
                <a:latin typeface="Arial" panose="020B0604020202020204" pitchFamily="34" charset="0"/>
                <a:ea typeface="Fira Sans Medium" panose="020B0503050000020004" pitchFamily="34" charset="0"/>
                <a:cs typeface="Arial" panose="020B0604020202020204" pitchFamily="34" charset="0"/>
              </a:rPr>
              <a:t> Communications Channels</a:t>
            </a:r>
            <a:endPar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14" name="TextBox 13">
            <a:extLst>
              <a:ext uri="{FF2B5EF4-FFF2-40B4-BE49-F238E27FC236}">
                <a16:creationId xmlns:a16="http://schemas.microsoft.com/office/drawing/2014/main" id="{8C54E437-EA05-A44F-B1C1-0CE07AECBE97}"/>
              </a:ext>
            </a:extLst>
          </p:cNvPr>
          <p:cNvSpPr txBox="1"/>
          <p:nvPr/>
        </p:nvSpPr>
        <p:spPr>
          <a:xfrm>
            <a:off x="3815749" y="1773185"/>
            <a:ext cx="5629836" cy="615553"/>
          </a:xfrm>
          <a:prstGeom prst="rect">
            <a:avLst/>
          </a:prstGeom>
          <a:noFill/>
        </p:spPr>
        <p:txBody>
          <a:bodyPr wrap="square" lIns="0" tIns="0" rIns="0" bIns="0" rtlCol="0">
            <a:spAutoFit/>
          </a:bodyPr>
          <a:lstStyle/>
          <a:p>
            <a:r>
              <a:rPr lang="en-US" sz="2000" b="1" dirty="0">
                <a:solidFill>
                  <a:srgbClr val="003DA5"/>
                </a:solidFill>
                <a:latin typeface="Arial" panose="020B0604020202020204" pitchFamily="34" charset="0"/>
                <a:ea typeface="Fira Sans Medium" panose="020B0503050000020004" pitchFamily="34" charset="0"/>
                <a:cs typeface="Arial" panose="020B0604020202020204" pitchFamily="34" charset="0"/>
              </a:rPr>
              <a:t>College Communications</a:t>
            </a:r>
            <a:endParaRPr lang="en-US" sz="2000" b="1" dirty="0">
              <a:solidFill>
                <a:srgbClr val="D32A36"/>
              </a:solidFill>
              <a:latin typeface="Arial" panose="020B0604020202020204" pitchFamily="34" charset="0"/>
              <a:ea typeface="Fira Sans Medium" panose="020B0503050000020004" pitchFamily="34" charset="0"/>
              <a:cs typeface="Arial" panose="020B0604020202020204" pitchFamily="34" charset="0"/>
            </a:endParaRPr>
          </a:p>
          <a:p>
            <a:r>
              <a:rPr lang="en-US" sz="2000" b="1" dirty="0" err="1">
                <a:solidFill>
                  <a:srgbClr val="EF353D"/>
                </a:solidFill>
                <a:latin typeface="Arial" panose="020B0604020202020204" pitchFamily="34" charset="0"/>
                <a:ea typeface="Fira Sans Medium" panose="020B0503050000020004" pitchFamily="34" charset="0"/>
                <a:cs typeface="Arial" panose="020B0604020202020204" pitchFamily="34" charset="0"/>
              </a:rPr>
              <a:t>news@engr.ucr.edu</a:t>
            </a:r>
            <a:endParaRPr lang="en-US" sz="2000" b="1" dirty="0">
              <a:solidFill>
                <a:srgbClr val="EF353D"/>
              </a:solidFill>
              <a:latin typeface="Arial" panose="020B0604020202020204" pitchFamily="34" charset="0"/>
              <a:ea typeface="Fira Sans Medium" panose="020B05030500000200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655D933E-518A-435C-2A9A-F66CC8D84C83}"/>
              </a:ext>
            </a:extLst>
          </p:cNvPr>
          <p:cNvGrpSpPr/>
          <p:nvPr/>
        </p:nvGrpSpPr>
        <p:grpSpPr>
          <a:xfrm>
            <a:off x="3822714" y="2709204"/>
            <a:ext cx="5019924" cy="2751667"/>
            <a:chOff x="3860618" y="2449819"/>
            <a:chExt cx="5019924" cy="2751667"/>
          </a:xfrm>
        </p:grpSpPr>
        <p:sp>
          <p:nvSpPr>
            <p:cNvPr id="27" name="TextBox 26">
              <a:extLst>
                <a:ext uri="{FF2B5EF4-FFF2-40B4-BE49-F238E27FC236}">
                  <a16:creationId xmlns:a16="http://schemas.microsoft.com/office/drawing/2014/main" id="{B3A70A16-D2F0-524E-8D1B-F09EDF565D33}"/>
                </a:ext>
              </a:extLst>
            </p:cNvPr>
            <p:cNvSpPr txBox="1"/>
            <p:nvPr/>
          </p:nvSpPr>
          <p:spPr>
            <a:xfrm>
              <a:off x="4480820" y="2648736"/>
              <a:ext cx="4399722" cy="215444"/>
            </a:xfrm>
            <a:prstGeom prst="rect">
              <a:avLst/>
            </a:prstGeom>
            <a:noFill/>
          </p:spPr>
          <p:txBody>
            <a:bodyPr wrap="square" lIns="0" tIns="0" rIns="0" bIns="0" rtlCol="0">
              <a:spAutoFit/>
            </a:bodyPr>
            <a:lstStyle/>
            <a:p>
              <a:r>
                <a:rPr lang="en-US" sz="1400" b="1" dirty="0">
                  <a:solidFill>
                    <a:srgbClr val="003DA5"/>
                  </a:solidFill>
                  <a:latin typeface="Fira Sans" panose="020B0503050000020004" pitchFamily="34" charset="0"/>
                  <a:ea typeface="Fira Sans" panose="020B0503050000020004" pitchFamily="34" charset="0"/>
                </a:rPr>
                <a:t>Websites</a:t>
              </a:r>
              <a:endParaRPr lang="en-US" sz="1400" dirty="0">
                <a:latin typeface="Fira Sans Book" panose="020B0503050000020004" pitchFamily="34" charset="0"/>
                <a:ea typeface="Fira Sans Book" panose="020B0503050000020004" pitchFamily="34" charset="0"/>
              </a:endParaRPr>
            </a:p>
          </p:txBody>
        </p:sp>
        <p:sp>
          <p:nvSpPr>
            <p:cNvPr id="28" name="TextBox 27">
              <a:extLst>
                <a:ext uri="{FF2B5EF4-FFF2-40B4-BE49-F238E27FC236}">
                  <a16:creationId xmlns:a16="http://schemas.microsoft.com/office/drawing/2014/main" id="{ABB049D4-34E7-DB4C-BB1E-415FE7285375}"/>
                </a:ext>
              </a:extLst>
            </p:cNvPr>
            <p:cNvSpPr txBox="1"/>
            <p:nvPr/>
          </p:nvSpPr>
          <p:spPr>
            <a:xfrm>
              <a:off x="3860618" y="2449819"/>
              <a:ext cx="686462" cy="615553"/>
            </a:xfrm>
            <a:prstGeom prst="rect">
              <a:avLst/>
            </a:prstGeom>
            <a:noFill/>
          </p:spPr>
          <p:txBody>
            <a:bodyPr wrap="square" lIns="0" tIns="0" rIns="0" bIns="0" rtlCol="0">
              <a:spAutoFit/>
            </a:bodyPr>
            <a:lstStyle/>
            <a:p>
              <a:r>
                <a:rPr lang="en-US" sz="4000" b="1" dirty="0">
                  <a:solidFill>
                    <a:srgbClr val="FFB81D"/>
                  </a:solidFill>
                  <a:latin typeface="Fira Sans" panose="020B0503050000020004" pitchFamily="34" charset="0"/>
                  <a:ea typeface="Fira Sans" panose="020B0503050000020004" pitchFamily="34" charset="0"/>
                </a:rPr>
                <a:t>01</a:t>
              </a:r>
              <a:endParaRPr lang="en-US" sz="4000" dirty="0">
                <a:solidFill>
                  <a:srgbClr val="FFB81D"/>
                </a:solidFill>
                <a:latin typeface="Fira Sans Book" panose="020B0503050000020004" pitchFamily="34" charset="0"/>
                <a:ea typeface="Fira Sans Book" panose="020B0503050000020004" pitchFamily="34" charset="0"/>
              </a:endParaRPr>
            </a:p>
          </p:txBody>
        </p:sp>
        <p:sp>
          <p:nvSpPr>
            <p:cNvPr id="29" name="TextBox 28">
              <a:extLst>
                <a:ext uri="{FF2B5EF4-FFF2-40B4-BE49-F238E27FC236}">
                  <a16:creationId xmlns:a16="http://schemas.microsoft.com/office/drawing/2014/main" id="{AD4DA4D1-AC4A-E043-8616-D0DBC1ED31E9}"/>
                </a:ext>
              </a:extLst>
            </p:cNvPr>
            <p:cNvSpPr txBox="1"/>
            <p:nvPr/>
          </p:nvSpPr>
          <p:spPr>
            <a:xfrm>
              <a:off x="4480820" y="3354789"/>
              <a:ext cx="4399722" cy="215444"/>
            </a:xfrm>
            <a:prstGeom prst="rect">
              <a:avLst/>
            </a:prstGeom>
            <a:noFill/>
          </p:spPr>
          <p:txBody>
            <a:bodyPr wrap="square" lIns="0" tIns="0" rIns="0" bIns="0" rtlCol="0">
              <a:spAutoFit/>
            </a:bodyPr>
            <a:lstStyle/>
            <a:p>
              <a:r>
                <a:rPr lang="en-US" sz="1400" b="1" dirty="0">
                  <a:solidFill>
                    <a:srgbClr val="003DA5"/>
                  </a:solidFill>
                  <a:latin typeface="Fira Sans" panose="020B0503050000020004" pitchFamily="34" charset="0"/>
                  <a:ea typeface="Fira Sans" panose="020B0503050000020004" pitchFamily="34" charset="0"/>
                </a:rPr>
                <a:t>Quarterly newsletters</a:t>
              </a:r>
            </a:p>
          </p:txBody>
        </p:sp>
        <p:sp>
          <p:nvSpPr>
            <p:cNvPr id="30" name="TextBox 29">
              <a:extLst>
                <a:ext uri="{FF2B5EF4-FFF2-40B4-BE49-F238E27FC236}">
                  <a16:creationId xmlns:a16="http://schemas.microsoft.com/office/drawing/2014/main" id="{DC8A12B4-D502-9D4B-ABA5-29CAF426970A}"/>
                </a:ext>
              </a:extLst>
            </p:cNvPr>
            <p:cNvSpPr txBox="1"/>
            <p:nvPr/>
          </p:nvSpPr>
          <p:spPr>
            <a:xfrm>
              <a:off x="3860618" y="3136967"/>
              <a:ext cx="686462" cy="615553"/>
            </a:xfrm>
            <a:prstGeom prst="rect">
              <a:avLst/>
            </a:prstGeom>
            <a:noFill/>
          </p:spPr>
          <p:txBody>
            <a:bodyPr wrap="square" lIns="0" tIns="0" rIns="0" bIns="0" rtlCol="0">
              <a:spAutoFit/>
            </a:bodyPr>
            <a:lstStyle/>
            <a:p>
              <a:r>
                <a:rPr lang="en-US" sz="4000" b="1" dirty="0">
                  <a:solidFill>
                    <a:srgbClr val="FFB81D"/>
                  </a:solidFill>
                  <a:latin typeface="Fira Sans" panose="020B0503050000020004" pitchFamily="34" charset="0"/>
                  <a:ea typeface="Fira Sans" panose="020B0503050000020004" pitchFamily="34" charset="0"/>
                </a:rPr>
                <a:t>02</a:t>
              </a:r>
              <a:endParaRPr lang="en-US" sz="4000" dirty="0">
                <a:solidFill>
                  <a:srgbClr val="FFB81D"/>
                </a:solidFill>
                <a:latin typeface="Fira Sans Book" panose="020B0503050000020004" pitchFamily="34" charset="0"/>
                <a:ea typeface="Fira Sans Book" panose="020B0503050000020004" pitchFamily="34" charset="0"/>
              </a:endParaRPr>
            </a:p>
          </p:txBody>
        </p:sp>
        <p:sp>
          <p:nvSpPr>
            <p:cNvPr id="31" name="TextBox 30">
              <a:extLst>
                <a:ext uri="{FF2B5EF4-FFF2-40B4-BE49-F238E27FC236}">
                  <a16:creationId xmlns:a16="http://schemas.microsoft.com/office/drawing/2014/main" id="{3DD90ABF-5736-B048-8439-CE5C938E7503}"/>
                </a:ext>
              </a:extLst>
            </p:cNvPr>
            <p:cNvSpPr txBox="1"/>
            <p:nvPr/>
          </p:nvSpPr>
          <p:spPr>
            <a:xfrm>
              <a:off x="4480820" y="4056137"/>
              <a:ext cx="4399722" cy="215444"/>
            </a:xfrm>
            <a:prstGeom prst="rect">
              <a:avLst/>
            </a:prstGeom>
            <a:noFill/>
          </p:spPr>
          <p:txBody>
            <a:bodyPr wrap="square" lIns="0" tIns="0" rIns="0" bIns="0" rtlCol="0">
              <a:spAutoFit/>
            </a:bodyPr>
            <a:lstStyle/>
            <a:p>
              <a:r>
                <a:rPr lang="en-US" sz="1400" b="1" dirty="0">
                  <a:solidFill>
                    <a:srgbClr val="003DA5"/>
                  </a:solidFill>
                  <a:latin typeface="Fira Sans" panose="020B0503050000020004" pitchFamily="34" charset="0"/>
                  <a:ea typeface="Fira Sans" panose="020B0503050000020004" pitchFamily="34" charset="0"/>
                </a:rPr>
                <a:t>Social media</a:t>
              </a:r>
            </a:p>
          </p:txBody>
        </p:sp>
        <p:sp>
          <p:nvSpPr>
            <p:cNvPr id="32" name="TextBox 31">
              <a:extLst>
                <a:ext uri="{FF2B5EF4-FFF2-40B4-BE49-F238E27FC236}">
                  <a16:creationId xmlns:a16="http://schemas.microsoft.com/office/drawing/2014/main" id="{038403BA-56E1-5742-8B7B-2185BC94B7F8}"/>
                </a:ext>
              </a:extLst>
            </p:cNvPr>
            <p:cNvSpPr txBox="1"/>
            <p:nvPr/>
          </p:nvSpPr>
          <p:spPr>
            <a:xfrm>
              <a:off x="3860618" y="3856083"/>
              <a:ext cx="686462" cy="615553"/>
            </a:xfrm>
            <a:prstGeom prst="rect">
              <a:avLst/>
            </a:prstGeom>
            <a:noFill/>
          </p:spPr>
          <p:txBody>
            <a:bodyPr wrap="square" lIns="0" tIns="0" rIns="0" bIns="0" rtlCol="0">
              <a:spAutoFit/>
            </a:bodyPr>
            <a:lstStyle/>
            <a:p>
              <a:r>
                <a:rPr lang="en-US" sz="4000" b="1" dirty="0">
                  <a:solidFill>
                    <a:srgbClr val="FFB81D"/>
                  </a:solidFill>
                  <a:latin typeface="Fira Sans" panose="020B0503050000020004" pitchFamily="34" charset="0"/>
                  <a:ea typeface="Fira Sans" panose="020B0503050000020004" pitchFamily="34" charset="0"/>
                </a:rPr>
                <a:t>03</a:t>
              </a:r>
              <a:endParaRPr lang="en-US" sz="4000" dirty="0">
                <a:solidFill>
                  <a:srgbClr val="FFB81D"/>
                </a:solidFill>
                <a:latin typeface="Fira Sans Book" panose="020B0503050000020004" pitchFamily="34" charset="0"/>
                <a:ea typeface="Fira Sans Book" panose="020B0503050000020004" pitchFamily="34" charset="0"/>
              </a:endParaRPr>
            </a:p>
          </p:txBody>
        </p:sp>
        <p:sp>
          <p:nvSpPr>
            <p:cNvPr id="33" name="TextBox 32">
              <a:extLst>
                <a:ext uri="{FF2B5EF4-FFF2-40B4-BE49-F238E27FC236}">
                  <a16:creationId xmlns:a16="http://schemas.microsoft.com/office/drawing/2014/main" id="{19A3D374-B19F-0F49-84B9-C38BC12B98EC}"/>
                </a:ext>
              </a:extLst>
            </p:cNvPr>
            <p:cNvSpPr txBox="1"/>
            <p:nvPr/>
          </p:nvSpPr>
          <p:spPr>
            <a:xfrm>
              <a:off x="4480820" y="4785987"/>
              <a:ext cx="4399722" cy="215444"/>
            </a:xfrm>
            <a:prstGeom prst="rect">
              <a:avLst/>
            </a:prstGeom>
            <a:noFill/>
          </p:spPr>
          <p:txBody>
            <a:bodyPr wrap="square" lIns="0" tIns="0" rIns="0" bIns="0" rtlCol="0">
              <a:spAutoFit/>
            </a:bodyPr>
            <a:lstStyle/>
            <a:p>
              <a:r>
                <a:rPr lang="en-US" sz="1400" b="1" dirty="0">
                  <a:solidFill>
                    <a:srgbClr val="003DA5"/>
                  </a:solidFill>
                  <a:latin typeface="Fira Sans" panose="020B0503050000020004" pitchFamily="34" charset="0"/>
                  <a:ea typeface="Fira Sans" panose="020B0503050000020004" pitchFamily="34" charset="0"/>
                </a:rPr>
                <a:t>Annual reports</a:t>
              </a:r>
            </a:p>
          </p:txBody>
        </p:sp>
        <p:sp>
          <p:nvSpPr>
            <p:cNvPr id="34" name="TextBox 33">
              <a:extLst>
                <a:ext uri="{FF2B5EF4-FFF2-40B4-BE49-F238E27FC236}">
                  <a16:creationId xmlns:a16="http://schemas.microsoft.com/office/drawing/2014/main" id="{8C40E630-A911-4F41-AE6C-F3C65B9275BF}"/>
                </a:ext>
              </a:extLst>
            </p:cNvPr>
            <p:cNvSpPr txBox="1"/>
            <p:nvPr/>
          </p:nvSpPr>
          <p:spPr>
            <a:xfrm>
              <a:off x="3860618" y="4585933"/>
              <a:ext cx="686462" cy="615553"/>
            </a:xfrm>
            <a:prstGeom prst="rect">
              <a:avLst/>
            </a:prstGeom>
            <a:noFill/>
          </p:spPr>
          <p:txBody>
            <a:bodyPr wrap="square" lIns="0" tIns="0" rIns="0" bIns="0" rtlCol="0">
              <a:spAutoFit/>
            </a:bodyPr>
            <a:lstStyle/>
            <a:p>
              <a:r>
                <a:rPr lang="en-US" sz="4000" b="1" dirty="0">
                  <a:solidFill>
                    <a:srgbClr val="FFB81D"/>
                  </a:solidFill>
                  <a:latin typeface="Fira Sans" panose="020B0503050000020004" pitchFamily="34" charset="0"/>
                  <a:ea typeface="Fira Sans" panose="020B0503050000020004" pitchFamily="34" charset="0"/>
                </a:rPr>
                <a:t>04</a:t>
              </a:r>
              <a:endParaRPr lang="en-US" sz="4000" dirty="0">
                <a:solidFill>
                  <a:srgbClr val="FFB81D"/>
                </a:solidFill>
                <a:latin typeface="Fira Sans Book" panose="020B0503050000020004" pitchFamily="34" charset="0"/>
                <a:ea typeface="Fira Sans Book" panose="020B0503050000020004" pitchFamily="34" charset="0"/>
              </a:endParaRPr>
            </a:p>
          </p:txBody>
        </p:sp>
      </p:grpSp>
      <p:sp>
        <p:nvSpPr>
          <p:cNvPr id="39" name="TextBox 38">
            <a:extLst>
              <a:ext uri="{FF2B5EF4-FFF2-40B4-BE49-F238E27FC236}">
                <a16:creationId xmlns:a16="http://schemas.microsoft.com/office/drawing/2014/main" id="{D9269CA2-1EE5-594F-A5E4-1025E7C0466C}"/>
              </a:ext>
            </a:extLst>
          </p:cNvPr>
          <p:cNvSpPr txBox="1"/>
          <p:nvPr/>
        </p:nvSpPr>
        <p:spPr>
          <a:xfrm>
            <a:off x="7673430" y="1785790"/>
            <a:ext cx="6174225" cy="307777"/>
          </a:xfrm>
          <a:prstGeom prst="rect">
            <a:avLst/>
          </a:prstGeom>
          <a:noFill/>
        </p:spPr>
        <p:txBody>
          <a:bodyPr wrap="square" lIns="0" tIns="0" rIns="0" bIns="0" rtlCol="0">
            <a:spAutoFit/>
          </a:bodyPr>
          <a:lstStyle/>
          <a:p>
            <a:r>
              <a:rPr lang="en-US" sz="2000" b="1" dirty="0">
                <a:solidFill>
                  <a:srgbClr val="003DA5"/>
                </a:solidFill>
                <a:latin typeface="Arial" panose="020B0604020202020204" pitchFamily="34" charset="0"/>
                <a:ea typeface="Fira Sans Medium" panose="020B0503050000020004" pitchFamily="34" charset="0"/>
                <a:cs typeface="Arial" panose="020B0604020202020204" pitchFamily="34" charset="0"/>
              </a:rPr>
              <a:t>University Communications</a:t>
            </a:r>
            <a:endParaRPr lang="en-US" sz="2000" b="1" dirty="0">
              <a:solidFill>
                <a:srgbClr val="D32A36"/>
              </a:solidFill>
              <a:latin typeface="Arial" panose="020B0604020202020204" pitchFamily="34" charset="0"/>
              <a:ea typeface="Fira Sans Medium" panose="020B0503050000020004" pitchFamily="34" charset="0"/>
              <a:cs typeface="Arial" panose="020B0604020202020204" pitchFamily="34" charset="0"/>
            </a:endParaRPr>
          </a:p>
        </p:txBody>
      </p:sp>
      <p:pic>
        <p:nvPicPr>
          <p:cNvPr id="2" name="Picture 1">
            <a:extLst>
              <a:ext uri="{FF2B5EF4-FFF2-40B4-BE49-F238E27FC236}">
                <a16:creationId xmlns:a16="http://schemas.microsoft.com/office/drawing/2014/main" id="{E201A8A1-B306-8664-DC93-FB13B467C8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75028" y="6149299"/>
            <a:ext cx="2006506" cy="582534"/>
          </a:xfrm>
          <a:prstGeom prst="rect">
            <a:avLst/>
          </a:prstGeom>
        </p:spPr>
      </p:pic>
      <p:grpSp>
        <p:nvGrpSpPr>
          <p:cNvPr id="7" name="Group 6">
            <a:extLst>
              <a:ext uri="{FF2B5EF4-FFF2-40B4-BE49-F238E27FC236}">
                <a16:creationId xmlns:a16="http://schemas.microsoft.com/office/drawing/2014/main" id="{506EF33B-66E9-572E-587F-952612805BCE}"/>
              </a:ext>
            </a:extLst>
          </p:cNvPr>
          <p:cNvGrpSpPr/>
          <p:nvPr/>
        </p:nvGrpSpPr>
        <p:grpSpPr>
          <a:xfrm>
            <a:off x="7673430" y="2638634"/>
            <a:ext cx="5019924" cy="3466128"/>
            <a:chOff x="609600" y="2148040"/>
            <a:chExt cx="5019924" cy="3466128"/>
          </a:xfrm>
        </p:grpSpPr>
        <p:sp>
          <p:nvSpPr>
            <p:cNvPr id="18" name="TextBox 17">
              <a:extLst>
                <a:ext uri="{FF2B5EF4-FFF2-40B4-BE49-F238E27FC236}">
                  <a16:creationId xmlns:a16="http://schemas.microsoft.com/office/drawing/2014/main" id="{9A0E1CF6-59F4-4846-8349-824D61A8DD3C}"/>
                </a:ext>
              </a:extLst>
            </p:cNvPr>
            <p:cNvSpPr txBox="1"/>
            <p:nvPr/>
          </p:nvSpPr>
          <p:spPr>
            <a:xfrm>
              <a:off x="1229802" y="2346957"/>
              <a:ext cx="4399722" cy="215444"/>
            </a:xfrm>
            <a:prstGeom prst="rect">
              <a:avLst/>
            </a:prstGeom>
            <a:noFill/>
          </p:spPr>
          <p:txBody>
            <a:bodyPr wrap="square" lIns="0" tIns="0" rIns="0" bIns="0" rtlCol="0">
              <a:spAutoFit/>
            </a:bodyPr>
            <a:lstStyle/>
            <a:p>
              <a:r>
                <a:rPr lang="en-US" sz="1400" b="1" dirty="0">
                  <a:solidFill>
                    <a:srgbClr val="003DA5"/>
                  </a:solidFill>
                  <a:latin typeface="Fira Sans" panose="020B0503050000020004" pitchFamily="34" charset="0"/>
                  <a:ea typeface="Fira Sans" panose="020B0503050000020004" pitchFamily="34" charset="0"/>
                </a:rPr>
                <a:t>News website</a:t>
              </a:r>
              <a:endParaRPr lang="en-US" sz="1400" dirty="0">
                <a:latin typeface="Fira Sans Book" panose="020B0503050000020004" pitchFamily="34" charset="0"/>
                <a:ea typeface="Fira Sans Book" panose="020B0503050000020004" pitchFamily="34" charset="0"/>
              </a:endParaRPr>
            </a:p>
          </p:txBody>
        </p:sp>
        <p:sp>
          <p:nvSpPr>
            <p:cNvPr id="8" name="TextBox 7">
              <a:extLst>
                <a:ext uri="{FF2B5EF4-FFF2-40B4-BE49-F238E27FC236}">
                  <a16:creationId xmlns:a16="http://schemas.microsoft.com/office/drawing/2014/main" id="{679571AE-D0E2-AE4F-81F2-2C5391C7CF6B}"/>
                </a:ext>
              </a:extLst>
            </p:cNvPr>
            <p:cNvSpPr txBox="1"/>
            <p:nvPr/>
          </p:nvSpPr>
          <p:spPr>
            <a:xfrm>
              <a:off x="609600" y="2148040"/>
              <a:ext cx="686462" cy="615553"/>
            </a:xfrm>
            <a:prstGeom prst="rect">
              <a:avLst/>
            </a:prstGeom>
            <a:noFill/>
          </p:spPr>
          <p:txBody>
            <a:bodyPr wrap="square" lIns="0" tIns="0" rIns="0" bIns="0" rtlCol="0">
              <a:spAutoFit/>
            </a:bodyPr>
            <a:lstStyle/>
            <a:p>
              <a:r>
                <a:rPr lang="en-US" sz="4000" b="1" dirty="0">
                  <a:solidFill>
                    <a:srgbClr val="FFB81D"/>
                  </a:solidFill>
                  <a:latin typeface="Fira Sans" panose="020B0503050000020004" pitchFamily="34" charset="0"/>
                  <a:ea typeface="Fira Sans" panose="020B0503050000020004" pitchFamily="34" charset="0"/>
                </a:rPr>
                <a:t>01</a:t>
              </a:r>
              <a:endParaRPr lang="en-US" sz="4000" dirty="0">
                <a:solidFill>
                  <a:srgbClr val="FFB81D"/>
                </a:solidFill>
                <a:latin typeface="Fira Sans Book" panose="020B0503050000020004" pitchFamily="34" charset="0"/>
                <a:ea typeface="Fira Sans Book" panose="020B0503050000020004" pitchFamily="34" charset="0"/>
              </a:endParaRPr>
            </a:p>
          </p:txBody>
        </p:sp>
        <p:sp>
          <p:nvSpPr>
            <p:cNvPr id="9" name="TextBox 8">
              <a:extLst>
                <a:ext uri="{FF2B5EF4-FFF2-40B4-BE49-F238E27FC236}">
                  <a16:creationId xmlns:a16="http://schemas.microsoft.com/office/drawing/2014/main" id="{AC4E8562-2BEF-5D40-9BA6-DB828447AD63}"/>
                </a:ext>
              </a:extLst>
            </p:cNvPr>
            <p:cNvSpPr txBox="1"/>
            <p:nvPr/>
          </p:nvSpPr>
          <p:spPr>
            <a:xfrm>
              <a:off x="1229802" y="3053010"/>
              <a:ext cx="4399722" cy="215444"/>
            </a:xfrm>
            <a:prstGeom prst="rect">
              <a:avLst/>
            </a:prstGeom>
            <a:noFill/>
          </p:spPr>
          <p:txBody>
            <a:bodyPr wrap="square" lIns="0" tIns="0" rIns="0" bIns="0" rtlCol="0">
              <a:spAutoFit/>
            </a:bodyPr>
            <a:lstStyle/>
            <a:p>
              <a:r>
                <a:rPr lang="en-US" sz="1400" b="1" dirty="0">
                  <a:solidFill>
                    <a:srgbClr val="003DA5"/>
                  </a:solidFill>
                  <a:latin typeface="Fira Sans" panose="020B0503050000020004" pitchFamily="34" charset="0"/>
                  <a:ea typeface="Fira Sans" panose="020B0503050000020004" pitchFamily="34" charset="0"/>
                </a:rPr>
                <a:t>Inside UCR website</a:t>
              </a:r>
            </a:p>
          </p:txBody>
        </p:sp>
        <p:sp>
          <p:nvSpPr>
            <p:cNvPr id="13" name="TextBox 12">
              <a:extLst>
                <a:ext uri="{FF2B5EF4-FFF2-40B4-BE49-F238E27FC236}">
                  <a16:creationId xmlns:a16="http://schemas.microsoft.com/office/drawing/2014/main" id="{581BABCE-6E04-F944-82DC-7DC797906CDF}"/>
                </a:ext>
              </a:extLst>
            </p:cNvPr>
            <p:cNvSpPr txBox="1"/>
            <p:nvPr/>
          </p:nvSpPr>
          <p:spPr>
            <a:xfrm>
              <a:off x="609600" y="2835188"/>
              <a:ext cx="686462" cy="615553"/>
            </a:xfrm>
            <a:prstGeom prst="rect">
              <a:avLst/>
            </a:prstGeom>
            <a:noFill/>
          </p:spPr>
          <p:txBody>
            <a:bodyPr wrap="square" lIns="0" tIns="0" rIns="0" bIns="0" rtlCol="0">
              <a:spAutoFit/>
            </a:bodyPr>
            <a:lstStyle/>
            <a:p>
              <a:r>
                <a:rPr lang="en-US" sz="4000" b="1" dirty="0">
                  <a:solidFill>
                    <a:srgbClr val="FFB81D"/>
                  </a:solidFill>
                  <a:latin typeface="Fira Sans" panose="020B0503050000020004" pitchFamily="34" charset="0"/>
                  <a:ea typeface="Fira Sans" panose="020B0503050000020004" pitchFamily="34" charset="0"/>
                </a:rPr>
                <a:t>02</a:t>
              </a:r>
              <a:endParaRPr lang="en-US" sz="4000" dirty="0">
                <a:solidFill>
                  <a:srgbClr val="FFB81D"/>
                </a:solidFill>
                <a:latin typeface="Fira Sans Book" panose="020B0503050000020004" pitchFamily="34" charset="0"/>
                <a:ea typeface="Fira Sans Book" panose="020B0503050000020004" pitchFamily="34" charset="0"/>
              </a:endParaRPr>
            </a:p>
          </p:txBody>
        </p:sp>
        <p:sp>
          <p:nvSpPr>
            <p:cNvPr id="17" name="TextBox 16">
              <a:extLst>
                <a:ext uri="{FF2B5EF4-FFF2-40B4-BE49-F238E27FC236}">
                  <a16:creationId xmlns:a16="http://schemas.microsoft.com/office/drawing/2014/main" id="{1E2F57B6-405E-D64E-832D-16344A2355E2}"/>
                </a:ext>
              </a:extLst>
            </p:cNvPr>
            <p:cNvSpPr txBox="1"/>
            <p:nvPr/>
          </p:nvSpPr>
          <p:spPr>
            <a:xfrm>
              <a:off x="609600" y="3554304"/>
              <a:ext cx="686462" cy="615553"/>
            </a:xfrm>
            <a:prstGeom prst="rect">
              <a:avLst/>
            </a:prstGeom>
            <a:noFill/>
          </p:spPr>
          <p:txBody>
            <a:bodyPr wrap="square" lIns="0" tIns="0" rIns="0" bIns="0" rtlCol="0">
              <a:spAutoFit/>
            </a:bodyPr>
            <a:lstStyle/>
            <a:p>
              <a:r>
                <a:rPr lang="en-US" sz="4000" b="1" dirty="0">
                  <a:solidFill>
                    <a:srgbClr val="FFB81D"/>
                  </a:solidFill>
                  <a:latin typeface="Fira Sans" panose="020B0503050000020004" pitchFamily="34" charset="0"/>
                  <a:ea typeface="Fira Sans" panose="020B0503050000020004" pitchFamily="34" charset="0"/>
                </a:rPr>
                <a:t>03</a:t>
              </a:r>
              <a:endParaRPr lang="en-US" sz="4000" dirty="0">
                <a:solidFill>
                  <a:srgbClr val="FFB81D"/>
                </a:solidFill>
                <a:latin typeface="Fira Sans Book" panose="020B0503050000020004" pitchFamily="34" charset="0"/>
                <a:ea typeface="Fira Sans Book" panose="020B0503050000020004" pitchFamily="34" charset="0"/>
              </a:endParaRPr>
            </a:p>
          </p:txBody>
        </p:sp>
        <p:sp>
          <p:nvSpPr>
            <p:cNvPr id="19" name="TextBox 18">
              <a:extLst>
                <a:ext uri="{FF2B5EF4-FFF2-40B4-BE49-F238E27FC236}">
                  <a16:creationId xmlns:a16="http://schemas.microsoft.com/office/drawing/2014/main" id="{D96073E8-7ED2-1041-B5A3-8B8A9759B821}"/>
                </a:ext>
              </a:extLst>
            </p:cNvPr>
            <p:cNvSpPr txBox="1"/>
            <p:nvPr/>
          </p:nvSpPr>
          <p:spPr>
            <a:xfrm>
              <a:off x="1202730" y="3754358"/>
              <a:ext cx="4399722" cy="215444"/>
            </a:xfrm>
            <a:prstGeom prst="rect">
              <a:avLst/>
            </a:prstGeom>
            <a:noFill/>
          </p:spPr>
          <p:txBody>
            <a:bodyPr wrap="square" lIns="0" tIns="0" rIns="0" bIns="0" rtlCol="0">
              <a:spAutoFit/>
            </a:bodyPr>
            <a:lstStyle/>
            <a:p>
              <a:r>
                <a:rPr lang="en-US" sz="1400" b="1" dirty="0">
                  <a:solidFill>
                    <a:srgbClr val="003DA5"/>
                  </a:solidFill>
                  <a:latin typeface="Fira Sans" panose="020B0503050000020004" pitchFamily="34" charset="0"/>
                  <a:ea typeface="Fira Sans" panose="020B0503050000020004" pitchFamily="34" charset="0"/>
                </a:rPr>
                <a:t>Weekly newsletters: UCR Life &amp; Inside UCR </a:t>
              </a:r>
            </a:p>
          </p:txBody>
        </p:sp>
        <p:sp>
          <p:nvSpPr>
            <p:cNvPr id="20" name="TextBox 19">
              <a:extLst>
                <a:ext uri="{FF2B5EF4-FFF2-40B4-BE49-F238E27FC236}">
                  <a16:creationId xmlns:a16="http://schemas.microsoft.com/office/drawing/2014/main" id="{8FA94869-1C4E-B64A-8309-DE8D24013B9C}"/>
                </a:ext>
              </a:extLst>
            </p:cNvPr>
            <p:cNvSpPr txBox="1"/>
            <p:nvPr/>
          </p:nvSpPr>
          <p:spPr>
            <a:xfrm>
              <a:off x="609600" y="4284154"/>
              <a:ext cx="686462" cy="615553"/>
            </a:xfrm>
            <a:prstGeom prst="rect">
              <a:avLst/>
            </a:prstGeom>
            <a:noFill/>
          </p:spPr>
          <p:txBody>
            <a:bodyPr wrap="square" lIns="0" tIns="0" rIns="0" bIns="0" rtlCol="0">
              <a:spAutoFit/>
            </a:bodyPr>
            <a:lstStyle/>
            <a:p>
              <a:r>
                <a:rPr lang="en-US" sz="4000" b="1" dirty="0">
                  <a:solidFill>
                    <a:srgbClr val="FFB81D"/>
                  </a:solidFill>
                  <a:latin typeface="Fira Sans" panose="020B0503050000020004" pitchFamily="34" charset="0"/>
                  <a:ea typeface="Fira Sans" panose="020B0503050000020004" pitchFamily="34" charset="0"/>
                </a:rPr>
                <a:t>04</a:t>
              </a:r>
              <a:endParaRPr lang="en-US" sz="4000" dirty="0">
                <a:solidFill>
                  <a:srgbClr val="FFB81D"/>
                </a:solidFill>
                <a:latin typeface="Fira Sans Book" panose="020B0503050000020004" pitchFamily="34" charset="0"/>
                <a:ea typeface="Fira Sans Book" panose="020B0503050000020004" pitchFamily="34" charset="0"/>
              </a:endParaRPr>
            </a:p>
          </p:txBody>
        </p:sp>
        <p:sp>
          <p:nvSpPr>
            <p:cNvPr id="21" name="TextBox 20">
              <a:extLst>
                <a:ext uri="{FF2B5EF4-FFF2-40B4-BE49-F238E27FC236}">
                  <a16:creationId xmlns:a16="http://schemas.microsoft.com/office/drawing/2014/main" id="{E7487DE0-9EB5-1148-AB0D-B897A118381D}"/>
                </a:ext>
              </a:extLst>
            </p:cNvPr>
            <p:cNvSpPr txBox="1"/>
            <p:nvPr/>
          </p:nvSpPr>
          <p:spPr>
            <a:xfrm>
              <a:off x="1202730" y="4474137"/>
              <a:ext cx="4399722" cy="215444"/>
            </a:xfrm>
            <a:prstGeom prst="rect">
              <a:avLst/>
            </a:prstGeom>
            <a:noFill/>
          </p:spPr>
          <p:txBody>
            <a:bodyPr wrap="square" lIns="0" tIns="0" rIns="0" bIns="0" rtlCol="0">
              <a:spAutoFit/>
            </a:bodyPr>
            <a:lstStyle/>
            <a:p>
              <a:r>
                <a:rPr lang="en-US" sz="1400" b="1" dirty="0">
                  <a:solidFill>
                    <a:srgbClr val="003DA5"/>
                  </a:solidFill>
                  <a:latin typeface="Fira Sans" panose="020B0503050000020004" pitchFamily="34" charset="0"/>
                  <a:ea typeface="Fira Sans" panose="020B0503050000020004" pitchFamily="34" charset="0"/>
                </a:rPr>
                <a:t>Social media</a:t>
              </a:r>
            </a:p>
          </p:txBody>
        </p:sp>
        <p:sp>
          <p:nvSpPr>
            <p:cNvPr id="3" name="TextBox 2">
              <a:extLst>
                <a:ext uri="{FF2B5EF4-FFF2-40B4-BE49-F238E27FC236}">
                  <a16:creationId xmlns:a16="http://schemas.microsoft.com/office/drawing/2014/main" id="{CD7402C1-1DEF-42BC-B120-B57462B1AE4B}"/>
                </a:ext>
              </a:extLst>
            </p:cNvPr>
            <p:cNvSpPr txBox="1"/>
            <p:nvPr/>
          </p:nvSpPr>
          <p:spPr>
            <a:xfrm>
              <a:off x="609600" y="4998615"/>
              <a:ext cx="686462" cy="615553"/>
            </a:xfrm>
            <a:prstGeom prst="rect">
              <a:avLst/>
            </a:prstGeom>
            <a:noFill/>
          </p:spPr>
          <p:txBody>
            <a:bodyPr wrap="square" lIns="0" tIns="0" rIns="0" bIns="0" rtlCol="0">
              <a:spAutoFit/>
            </a:bodyPr>
            <a:lstStyle/>
            <a:p>
              <a:r>
                <a:rPr lang="en-US" sz="4000" b="1" dirty="0">
                  <a:solidFill>
                    <a:srgbClr val="FFB81D"/>
                  </a:solidFill>
                  <a:latin typeface="Fira Sans" panose="020B0503050000020004" pitchFamily="34" charset="0"/>
                  <a:ea typeface="Fira Sans" panose="020B0503050000020004" pitchFamily="34" charset="0"/>
                </a:rPr>
                <a:t>05</a:t>
              </a:r>
              <a:endParaRPr lang="en-US" sz="4000" dirty="0">
                <a:solidFill>
                  <a:srgbClr val="FFB81D"/>
                </a:solidFill>
                <a:latin typeface="Fira Sans Book" panose="020B0503050000020004" pitchFamily="34" charset="0"/>
                <a:ea typeface="Fira Sans Book" panose="020B0503050000020004" pitchFamily="34" charset="0"/>
              </a:endParaRPr>
            </a:p>
          </p:txBody>
        </p:sp>
        <p:sp>
          <p:nvSpPr>
            <p:cNvPr id="4" name="TextBox 3">
              <a:extLst>
                <a:ext uri="{FF2B5EF4-FFF2-40B4-BE49-F238E27FC236}">
                  <a16:creationId xmlns:a16="http://schemas.microsoft.com/office/drawing/2014/main" id="{F511B327-A09B-6EC5-3D80-CD0A085EE220}"/>
                </a:ext>
              </a:extLst>
            </p:cNvPr>
            <p:cNvSpPr txBox="1"/>
            <p:nvPr/>
          </p:nvSpPr>
          <p:spPr>
            <a:xfrm>
              <a:off x="1202730" y="5188598"/>
              <a:ext cx="4399722" cy="215444"/>
            </a:xfrm>
            <a:prstGeom prst="rect">
              <a:avLst/>
            </a:prstGeom>
            <a:noFill/>
          </p:spPr>
          <p:txBody>
            <a:bodyPr wrap="square" lIns="0" tIns="0" rIns="0" bIns="0" rtlCol="0">
              <a:spAutoFit/>
            </a:bodyPr>
            <a:lstStyle/>
            <a:p>
              <a:r>
                <a:rPr lang="en-US" sz="1400" b="1" dirty="0">
                  <a:solidFill>
                    <a:srgbClr val="003DA5"/>
                  </a:solidFill>
                  <a:latin typeface="Fira Sans" panose="020B0503050000020004" pitchFamily="34" charset="0"/>
                  <a:ea typeface="Fira Sans" panose="020B0503050000020004" pitchFamily="34" charset="0"/>
                </a:rPr>
                <a:t>YouTube</a:t>
              </a:r>
            </a:p>
          </p:txBody>
        </p:sp>
      </p:grpSp>
      <p:pic>
        <p:nvPicPr>
          <p:cNvPr id="6" name="Picture 5">
            <a:extLst>
              <a:ext uri="{FF2B5EF4-FFF2-40B4-BE49-F238E27FC236}">
                <a16:creationId xmlns:a16="http://schemas.microsoft.com/office/drawing/2014/main" id="{C2AECF8F-C348-CF89-7D88-DD1A074BD03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9630" t="-45" r="47581" b="45"/>
          <a:stretch/>
        </p:blipFill>
        <p:spPr>
          <a:xfrm>
            <a:off x="-25676" y="0"/>
            <a:ext cx="3375040" cy="6858001"/>
          </a:xfrm>
          <a:prstGeom prst="rect">
            <a:avLst/>
          </a:prstGeom>
        </p:spPr>
      </p:pic>
    </p:spTree>
    <p:extLst>
      <p:ext uri="{BB962C8B-B14F-4D97-AF65-F5344CB8AC3E}">
        <p14:creationId xmlns:p14="http://schemas.microsoft.com/office/powerpoint/2010/main" val="258089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10216" y="753993"/>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4510216" y="946129"/>
            <a:ext cx="9067136" cy="553998"/>
          </a:xfrm>
          <a:prstGeom prst="rect">
            <a:avLst/>
          </a:prstGeom>
          <a:noFill/>
        </p:spPr>
        <p:txBody>
          <a:bodyPr wrap="square" lIns="0" tIns="0" rIns="0" bIns="0" rtlCol="0">
            <a:spAutoFit/>
          </a:bodyPr>
          <a:lstStyle/>
          <a:p>
            <a:r>
              <a:rPr lang="en-US" sz="3600" b="1" dirty="0">
                <a:solidFill>
                  <a:srgbClr val="003DA5"/>
                </a:solidFill>
                <a:latin typeface="Arial" panose="020B0604020202020204" pitchFamily="34" charset="0"/>
                <a:ea typeface="Fira Sans Medium" panose="020B0503050000020004" pitchFamily="34" charset="0"/>
                <a:cs typeface="Arial" panose="020B0604020202020204" pitchFamily="34" charset="0"/>
              </a:rPr>
              <a:t>University Communications</a:t>
            </a:r>
            <a:endParaRPr lang="en-US" sz="36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2" name="TextBox 1">
            <a:extLst>
              <a:ext uri="{FF2B5EF4-FFF2-40B4-BE49-F238E27FC236}">
                <a16:creationId xmlns:a16="http://schemas.microsoft.com/office/drawing/2014/main" id="{63585BC3-DC06-5C88-0CB1-1517057CAD4C}"/>
              </a:ext>
            </a:extLst>
          </p:cNvPr>
          <p:cNvSpPr txBox="1"/>
          <p:nvPr/>
        </p:nvSpPr>
        <p:spPr>
          <a:xfrm>
            <a:off x="4510216" y="1812270"/>
            <a:ext cx="7389341" cy="1938992"/>
          </a:xfrm>
          <a:prstGeom prst="rect">
            <a:avLst/>
          </a:prstGeom>
          <a:noFill/>
        </p:spPr>
        <p:txBody>
          <a:bodyPr wrap="square" lIns="0" tIns="0" rIns="0" bIns="0" rtlCol="0">
            <a:spAutoFit/>
          </a:bodyPr>
          <a:lstStyle/>
          <a:p>
            <a:pPr marL="0" marR="0" algn="l">
              <a:spcBef>
                <a:spcPts val="0"/>
              </a:spcBef>
              <a:spcAft>
                <a:spcPts val="0"/>
              </a:spcAft>
            </a:pPr>
            <a:r>
              <a:rPr lang="en-US" sz="1800" b="1" i="0" u="none" strike="noStrike" dirty="0">
                <a:solidFill>
                  <a:srgbClr val="003DA5"/>
                </a:solidFill>
                <a:effectLst/>
                <a:latin typeface="Arial" panose="020B0604020202020204" pitchFamily="34" charset="0"/>
                <a:cs typeface="Arial" panose="020B0604020202020204" pitchFamily="34" charset="0"/>
              </a:rPr>
              <a:t>About  </a:t>
            </a:r>
            <a:r>
              <a:rPr lang="en-US" sz="1800" b="1" i="0" u="none" strike="noStrike" dirty="0">
                <a:solidFill>
                  <a:srgbClr val="FFB81D"/>
                </a:solidFill>
                <a:effectLst/>
                <a:latin typeface="Arial" panose="020B0604020202020204" pitchFamily="34" charset="0"/>
                <a:cs typeface="Arial" panose="020B0604020202020204" pitchFamily="34" charset="0"/>
              </a:rPr>
              <a:t>I</a:t>
            </a:r>
            <a:r>
              <a:rPr lang="en-US" sz="1800" b="1" i="0" u="none" strike="noStrike" dirty="0">
                <a:solidFill>
                  <a:srgbClr val="003DA5"/>
                </a:solidFill>
                <a:effectLst/>
                <a:latin typeface="Arial" panose="020B0604020202020204" pitchFamily="34" charset="0"/>
                <a:cs typeface="Arial" panose="020B0604020202020204" pitchFamily="34" charset="0"/>
              </a:rPr>
              <a:t>  </a:t>
            </a:r>
            <a:r>
              <a:rPr lang="en-US" sz="1800" b="0" i="0" u="none" strike="noStrike" dirty="0">
                <a:solidFill>
                  <a:srgbClr val="000000"/>
                </a:solidFill>
                <a:effectLst/>
                <a:latin typeface="Arial" panose="020B0604020202020204" pitchFamily="34" charset="0"/>
                <a:cs typeface="Arial" panose="020B0604020202020204" pitchFamily="34" charset="0"/>
              </a:rPr>
              <a:t>UCR News &amp; Content team, a division of University Communications</a:t>
            </a:r>
          </a:p>
          <a:p>
            <a:pPr marL="0" marR="0" algn="l">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The </a:t>
            </a:r>
            <a:r>
              <a:rPr lang="en-US" sz="1800" b="0" i="0" u="none" strike="noStrike" dirty="0" err="1">
                <a:solidFill>
                  <a:srgbClr val="000000"/>
                </a:solidFill>
                <a:effectLst/>
                <a:latin typeface="Arial" panose="020B0604020202020204" pitchFamily="34" charset="0"/>
                <a:cs typeface="Arial" panose="020B0604020202020204" pitchFamily="34" charset="0"/>
              </a:rPr>
              <a:t>UComm</a:t>
            </a:r>
            <a:r>
              <a:rPr lang="en-US" sz="1800" b="0" i="0" u="none" strike="noStrike" dirty="0">
                <a:solidFill>
                  <a:srgbClr val="000000"/>
                </a:solidFill>
                <a:effectLst/>
                <a:latin typeface="Arial" panose="020B0604020202020204" pitchFamily="34" charset="0"/>
                <a:cs typeface="Arial" panose="020B0604020202020204" pitchFamily="34" charset="0"/>
              </a:rPr>
              <a:t> news team is the central communications and media outreach unit for the university</a:t>
            </a:r>
          </a:p>
          <a:p>
            <a:pPr marL="0" marR="0" algn="l">
              <a:spcBef>
                <a:spcPts val="0"/>
              </a:spcBef>
              <a:spcAft>
                <a:spcPts val="0"/>
              </a:spcAft>
            </a:pPr>
            <a:r>
              <a:rPr lang="en-US" sz="1800" b="0" i="0" u="none" strike="noStrike" dirty="0">
                <a:solidFill>
                  <a:srgbClr val="000000"/>
                </a:solidFill>
                <a:effectLst/>
                <a:latin typeface="Arial" panose="020B0604020202020204" pitchFamily="34" charset="0"/>
                <a:cs typeface="Arial" panose="020B0604020202020204" pitchFamily="34" charset="0"/>
              </a:rPr>
              <a:t> </a:t>
            </a:r>
          </a:p>
          <a:p>
            <a:pPr marL="0" marR="0" algn="l">
              <a:spcBef>
                <a:spcPts val="0"/>
              </a:spcBef>
              <a:spcAft>
                <a:spcPts val="0"/>
              </a:spcAft>
            </a:pPr>
            <a:r>
              <a:rPr lang="en-US" sz="1800" b="1" i="0" u="none" strike="noStrike" dirty="0">
                <a:solidFill>
                  <a:srgbClr val="003DA5"/>
                </a:solidFill>
                <a:effectLst/>
                <a:latin typeface="Arial" panose="020B0604020202020204" pitchFamily="34" charset="0"/>
                <a:cs typeface="Arial" panose="020B0604020202020204" pitchFamily="34" charset="0"/>
              </a:rPr>
              <a:t>Their goal  </a:t>
            </a:r>
            <a:r>
              <a:rPr lang="en-US" sz="1800" b="1" i="0" u="none" strike="noStrike" dirty="0">
                <a:solidFill>
                  <a:srgbClr val="FFB81D"/>
                </a:solidFill>
                <a:effectLst/>
                <a:latin typeface="Arial" panose="020B0604020202020204" pitchFamily="34" charset="0"/>
                <a:cs typeface="Arial" panose="020B0604020202020204" pitchFamily="34" charset="0"/>
              </a:rPr>
              <a:t>I</a:t>
            </a:r>
            <a:r>
              <a:rPr lang="en-US" sz="1800" b="1" i="0" u="none" strike="noStrike" dirty="0">
                <a:solidFill>
                  <a:srgbClr val="003DA5"/>
                </a:solidFill>
                <a:effectLst/>
                <a:latin typeface="Arial" panose="020B0604020202020204" pitchFamily="34" charset="0"/>
                <a:cs typeface="Arial" panose="020B0604020202020204" pitchFamily="34" charset="0"/>
              </a:rPr>
              <a:t>  </a:t>
            </a:r>
            <a:r>
              <a:rPr lang="en-US" sz="1800" b="0" i="0" u="none" strike="noStrike" dirty="0">
                <a:solidFill>
                  <a:srgbClr val="000000"/>
                </a:solidFill>
                <a:effectLst/>
                <a:latin typeface="Arial" panose="020B0604020202020204" pitchFamily="34" charset="0"/>
                <a:cs typeface="Arial" panose="020B0604020202020204" pitchFamily="34" charset="0"/>
              </a:rPr>
              <a:t>Disseminate news from the university’s research enterprise, including to a national and international media audience</a:t>
            </a:r>
          </a:p>
        </p:txBody>
      </p:sp>
      <p:pic>
        <p:nvPicPr>
          <p:cNvPr id="3" name="Picture 2">
            <a:extLst>
              <a:ext uri="{FF2B5EF4-FFF2-40B4-BE49-F238E27FC236}">
                <a16:creationId xmlns:a16="http://schemas.microsoft.com/office/drawing/2014/main" id="{0443B17B-1070-08E2-854E-4A541FC7F5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7349" y="6000558"/>
            <a:ext cx="2006506" cy="582534"/>
          </a:xfrm>
          <a:prstGeom prst="rect">
            <a:avLst/>
          </a:prstGeom>
        </p:spPr>
      </p:pic>
      <p:sp>
        <p:nvSpPr>
          <p:cNvPr id="4" name="TextBox 3">
            <a:extLst>
              <a:ext uri="{FF2B5EF4-FFF2-40B4-BE49-F238E27FC236}">
                <a16:creationId xmlns:a16="http://schemas.microsoft.com/office/drawing/2014/main" id="{E89574FE-62BB-1717-6CC4-1EE6C34BF6EE}"/>
              </a:ext>
            </a:extLst>
          </p:cNvPr>
          <p:cNvSpPr txBox="1"/>
          <p:nvPr/>
        </p:nvSpPr>
        <p:spPr>
          <a:xfrm>
            <a:off x="4510217" y="3906414"/>
            <a:ext cx="7092780" cy="1938992"/>
          </a:xfrm>
          <a:prstGeom prst="rect">
            <a:avLst/>
          </a:prstGeom>
          <a:noFill/>
        </p:spPr>
        <p:txBody>
          <a:bodyPr wrap="square" lIns="0" tIns="0" rIns="0" bIns="0" rtlCol="0">
            <a:spAutoFit/>
          </a:bodyPr>
          <a:lstStyle/>
          <a:p>
            <a:pPr marL="0" marR="0" algn="l">
              <a:spcBef>
                <a:spcPts val="0"/>
              </a:spcBef>
              <a:spcAft>
                <a:spcPts val="0"/>
              </a:spcAft>
            </a:pPr>
            <a:r>
              <a:rPr lang="en-US" b="1" dirty="0">
                <a:solidFill>
                  <a:srgbClr val="003DA5"/>
                </a:solidFill>
                <a:latin typeface="Arial" panose="020B0604020202020204" pitchFamily="34" charset="0"/>
                <a:cs typeface="Arial" panose="020B0604020202020204" pitchFamily="34" charset="0"/>
              </a:rPr>
              <a:t>Reach out to </a:t>
            </a:r>
            <a:r>
              <a:rPr lang="en-US" b="1" dirty="0" err="1">
                <a:solidFill>
                  <a:srgbClr val="003DA5"/>
                </a:solidFill>
                <a:latin typeface="Arial" panose="020B0604020202020204" pitchFamily="34" charset="0"/>
                <a:cs typeface="Arial" panose="020B0604020202020204" pitchFamily="34" charset="0"/>
              </a:rPr>
              <a:t>UComm</a:t>
            </a:r>
            <a:endParaRPr lang="en-US" sz="1800" b="1" i="0" u="none" strike="noStrike" dirty="0">
              <a:solidFill>
                <a:srgbClr val="003DA5"/>
              </a:solidFill>
              <a:effectLst/>
              <a:latin typeface="Arial" panose="020B0604020202020204" pitchFamily="34" charset="0"/>
              <a:cs typeface="Arial" panose="020B0604020202020204" pitchFamily="34" charset="0"/>
            </a:endParaRPr>
          </a:p>
          <a:p>
            <a:pPr marL="285750" marR="0" indent="-285750" algn="l">
              <a:spcBef>
                <a:spcPts val="0"/>
              </a:spcBef>
              <a:spcAft>
                <a:spcPts val="0"/>
              </a:spcAft>
              <a:buFont typeface="Wingdings" pitchFamily="2" charset="2"/>
              <a:buChar char="§"/>
            </a:pPr>
            <a:r>
              <a:rPr lang="en-US" sz="1800" b="0" i="0" u="none" strike="noStrike" dirty="0">
                <a:solidFill>
                  <a:srgbClr val="000000"/>
                </a:solidFill>
                <a:effectLst/>
                <a:latin typeface="Arial" panose="020B0604020202020204" pitchFamily="34" charset="0"/>
                <a:cs typeface="Arial" panose="020B0604020202020204" pitchFamily="34" charset="0"/>
              </a:rPr>
              <a:t>After a journal article has been accepted, but before it’s published. We will work with you to generate a press release concurrent with journal publication.</a:t>
            </a:r>
          </a:p>
          <a:p>
            <a:pPr marL="285750" marR="0" indent="-285750" algn="l">
              <a:spcBef>
                <a:spcPts val="0"/>
              </a:spcBef>
              <a:spcAft>
                <a:spcPts val="0"/>
              </a:spcAft>
              <a:buFont typeface="Wingdings" pitchFamily="2" charset="2"/>
              <a:buChar char="§"/>
            </a:pPr>
            <a:r>
              <a:rPr lang="en-US" sz="1800" b="0" i="0" u="none" strike="noStrike" dirty="0">
                <a:solidFill>
                  <a:srgbClr val="000000"/>
                </a:solidFill>
                <a:effectLst/>
                <a:latin typeface="Arial" panose="020B0604020202020204" pitchFamily="34" charset="0"/>
                <a:cs typeface="Arial" panose="020B0604020202020204" pitchFamily="34" charset="0"/>
              </a:rPr>
              <a:t>If you have received an award or honor</a:t>
            </a:r>
          </a:p>
          <a:p>
            <a:pPr marL="285750" marR="0" indent="-285750" algn="l">
              <a:spcBef>
                <a:spcPts val="0"/>
              </a:spcBef>
              <a:spcAft>
                <a:spcPts val="0"/>
              </a:spcAft>
              <a:buFont typeface="Wingdings" pitchFamily="2" charset="2"/>
              <a:buChar char="§"/>
            </a:pPr>
            <a:r>
              <a:rPr lang="en-US" sz="1800" b="0" i="0" u="none" strike="noStrike" dirty="0">
                <a:solidFill>
                  <a:srgbClr val="000000"/>
                </a:solidFill>
                <a:effectLst/>
                <a:latin typeface="Arial" panose="020B0604020202020204" pitchFamily="34" charset="0"/>
                <a:cs typeface="Arial" panose="020B0604020202020204" pitchFamily="34" charset="0"/>
              </a:rPr>
              <a:t>If you have received a grant</a:t>
            </a:r>
          </a:p>
          <a:p>
            <a:pPr marL="285750" marR="0" indent="-285750" algn="l">
              <a:spcBef>
                <a:spcPts val="0"/>
              </a:spcBef>
              <a:spcAft>
                <a:spcPts val="0"/>
              </a:spcAft>
              <a:buFont typeface="Wingdings" pitchFamily="2" charset="2"/>
              <a:buChar char="§"/>
            </a:pPr>
            <a:r>
              <a:rPr lang="en-US" sz="1800" b="0" i="0" u="none" strike="noStrike" dirty="0">
                <a:solidFill>
                  <a:srgbClr val="000000"/>
                </a:solidFill>
                <a:effectLst/>
                <a:latin typeface="Arial" panose="020B0604020202020204" pitchFamily="34" charset="0"/>
                <a:cs typeface="Arial" panose="020B0604020202020204" pitchFamily="34" charset="0"/>
              </a:rPr>
              <a:t>If you have an idea for a student story</a:t>
            </a:r>
          </a:p>
        </p:txBody>
      </p:sp>
      <p:pic>
        <p:nvPicPr>
          <p:cNvPr id="6" name="Picture 5">
            <a:extLst>
              <a:ext uri="{FF2B5EF4-FFF2-40B4-BE49-F238E27FC236}">
                <a16:creationId xmlns:a16="http://schemas.microsoft.com/office/drawing/2014/main" id="{846EE8EA-E001-C7AC-79EC-C2586744A11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9328" t="-1237" r="41435"/>
          <a:stretch/>
        </p:blipFill>
        <p:spPr>
          <a:xfrm>
            <a:off x="37070" y="-98854"/>
            <a:ext cx="4163367" cy="6956854"/>
          </a:xfrm>
          <a:prstGeom prst="parallelogram">
            <a:avLst/>
          </a:prstGeom>
        </p:spPr>
      </p:pic>
    </p:spTree>
    <p:extLst>
      <p:ext uri="{BB962C8B-B14F-4D97-AF65-F5344CB8AC3E}">
        <p14:creationId xmlns:p14="http://schemas.microsoft.com/office/powerpoint/2010/main" val="313441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a:extLst>
              <a:ext uri="{FF2B5EF4-FFF2-40B4-BE49-F238E27FC236}">
                <a16:creationId xmlns:a16="http://schemas.microsoft.com/office/drawing/2014/main" id="{27F377B3-34A5-934D-1878-2437C003D88C}"/>
              </a:ext>
            </a:extLst>
          </p:cNvPr>
          <p:cNvSpPr/>
          <p:nvPr/>
        </p:nvSpPr>
        <p:spPr>
          <a:xfrm>
            <a:off x="1" y="1216133"/>
            <a:ext cx="3496962" cy="998032"/>
          </a:xfrm>
          <a:prstGeom prst="homePlate">
            <a:avLst/>
          </a:prstGeom>
          <a:solidFill>
            <a:schemeClr val="bg2">
              <a:alpha val="276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4D8AF7E-B589-0CB6-5EEA-C8E44EFC8F4F}"/>
              </a:ext>
            </a:extLst>
          </p:cNvPr>
          <p:cNvPicPr>
            <a:picLocks noChangeAspect="1"/>
          </p:cNvPicPr>
          <p:nvPr/>
        </p:nvPicPr>
        <p:blipFill rotWithShape="1">
          <a:blip r:embed="rId3" cstate="screen">
            <a:alphaModFix amt="75000"/>
            <a:extLst>
              <a:ext uri="{28A0092B-C50C-407E-A947-70E740481C1C}">
                <a14:useLocalDpi xmlns:a14="http://schemas.microsoft.com/office/drawing/2010/main"/>
              </a:ext>
            </a:extLst>
          </a:blip>
          <a:srcRect t="39206" b="42694"/>
          <a:stretch/>
        </p:blipFill>
        <p:spPr>
          <a:xfrm>
            <a:off x="0" y="5381296"/>
            <a:ext cx="12192000" cy="1476703"/>
          </a:xfrm>
          <a:prstGeom prst="rect">
            <a:avLst/>
          </a:prstGeom>
        </p:spPr>
      </p:pic>
      <p:pic>
        <p:nvPicPr>
          <p:cNvPr id="9" name="Picture 8">
            <a:extLst>
              <a:ext uri="{FF2B5EF4-FFF2-40B4-BE49-F238E27FC236}">
                <a16:creationId xmlns:a16="http://schemas.microsoft.com/office/drawing/2014/main" id="{40D712D7-E279-594D-9564-F19AA31480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24309" y="2758326"/>
            <a:ext cx="985932" cy="985932"/>
          </a:xfrm>
          <a:prstGeom prst="rect">
            <a:avLst/>
          </a:prstGeom>
        </p:spPr>
      </p:pic>
      <p:pic>
        <p:nvPicPr>
          <p:cNvPr id="1026" name="Picture 2" descr="Linkedin circle Logo Icon of Flat style - Available in SVG, PNG, EPS, AI &amp;  Icon fonts">
            <a:extLst>
              <a:ext uri="{FF2B5EF4-FFF2-40B4-BE49-F238E27FC236}">
                <a16:creationId xmlns:a16="http://schemas.microsoft.com/office/drawing/2014/main" id="{F980C590-AC0D-4746-B129-17B98914EE7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99133" y="2761446"/>
            <a:ext cx="985932" cy="98593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71CCD5F9-B50D-F344-9695-21E9DED7A5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22627" y="2758326"/>
            <a:ext cx="985932" cy="985932"/>
          </a:xfrm>
          <a:prstGeom prst="ellipse">
            <a:avLst/>
          </a:prstGeom>
          <a:ln w="0" cap="rnd">
            <a:solidFill>
              <a:schemeClr val="bg1">
                <a:alpha val="0"/>
              </a:schemeClr>
            </a:solidFill>
          </a:ln>
          <a:effectLst/>
        </p:spPr>
      </p:pic>
      <p:pic>
        <p:nvPicPr>
          <p:cNvPr id="29" name="Picture 28">
            <a:extLst>
              <a:ext uri="{FF2B5EF4-FFF2-40B4-BE49-F238E27FC236}">
                <a16:creationId xmlns:a16="http://schemas.microsoft.com/office/drawing/2014/main" id="{BFEC2FD7-8F16-0144-8980-BF1331E3F5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95363" y="2585790"/>
            <a:ext cx="1331005" cy="1331005"/>
          </a:xfrm>
          <a:prstGeom prst="rect">
            <a:avLst/>
          </a:prstGeom>
        </p:spPr>
      </p:pic>
      <p:pic>
        <p:nvPicPr>
          <p:cNvPr id="35" name="Picture 34">
            <a:extLst>
              <a:ext uri="{FF2B5EF4-FFF2-40B4-BE49-F238E27FC236}">
                <a16:creationId xmlns:a16="http://schemas.microsoft.com/office/drawing/2014/main" id="{06BE87C4-FF95-8C43-B576-7B8C8148E5A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4755" y="2761842"/>
            <a:ext cx="988606" cy="988606"/>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952731" y="379166"/>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6803" y="571302"/>
            <a:ext cx="10991353" cy="492443"/>
          </a:xfrm>
          <a:prstGeom prst="rect">
            <a:avLst/>
          </a:prstGeom>
          <a:noFill/>
        </p:spPr>
        <p:txBody>
          <a:bodyPr wrap="square" lIns="0" tIns="0" rIns="0" bIns="0" rtlCol="0">
            <a:spAutoFit/>
          </a:bodyPr>
          <a:lstStyle/>
          <a:p>
            <a:pPr algn="ctr"/>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Social Media</a:t>
            </a:r>
            <a:endParaRPr lang="en-US" sz="32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endParaRPr>
          </a:p>
        </p:txBody>
      </p:sp>
      <p:sp>
        <p:nvSpPr>
          <p:cNvPr id="18" name="TextBox 17">
            <a:extLst>
              <a:ext uri="{FF2B5EF4-FFF2-40B4-BE49-F238E27FC236}">
                <a16:creationId xmlns:a16="http://schemas.microsoft.com/office/drawing/2014/main" id="{9A0E1CF6-59F4-4846-8349-824D61A8DD3C}"/>
              </a:ext>
            </a:extLst>
          </p:cNvPr>
          <p:cNvSpPr txBox="1"/>
          <p:nvPr/>
        </p:nvSpPr>
        <p:spPr>
          <a:xfrm>
            <a:off x="433552" y="4057865"/>
            <a:ext cx="1736435" cy="430887"/>
          </a:xfrm>
          <a:prstGeom prst="rect">
            <a:avLst/>
          </a:prstGeom>
          <a:noFill/>
        </p:spPr>
        <p:txBody>
          <a:bodyPr wrap="square" lIns="0" tIns="0" rIns="0" bIns="0" rtlCol="0">
            <a:spAutoFit/>
          </a:bodyPr>
          <a:lstStyle/>
          <a:p>
            <a:pPr algn="ctr"/>
            <a:r>
              <a:rPr lang="en-US" sz="1400" b="1" dirty="0">
                <a:solidFill>
                  <a:srgbClr val="003DA5"/>
                </a:solidFill>
                <a:latin typeface="Arial" panose="020B0604020202020204" pitchFamily="34" charset="0"/>
                <a:ea typeface="Fira Sans" panose="020B0503050000020004" pitchFamily="34" charset="0"/>
                <a:cs typeface="Arial" panose="020B0604020202020204" pitchFamily="34" charset="0"/>
              </a:rPr>
              <a:t>Facebook</a:t>
            </a:r>
          </a:p>
          <a:p>
            <a:pPr algn="ctr"/>
            <a:r>
              <a:rPr lang="en-US" sz="1400" dirty="0">
                <a:latin typeface="Arial" panose="020B0604020202020204" pitchFamily="34" charset="0"/>
                <a:ea typeface="Fira Sans Book" panose="020B0503050000020004" pitchFamily="34" charset="0"/>
                <a:cs typeface="Arial" panose="020B0604020202020204" pitchFamily="34" charset="0"/>
              </a:rPr>
              <a:t>Students, Parents</a:t>
            </a:r>
          </a:p>
        </p:txBody>
      </p:sp>
      <p:cxnSp>
        <p:nvCxnSpPr>
          <p:cNvPr id="27" name="Straight Connector 26">
            <a:extLst>
              <a:ext uri="{FF2B5EF4-FFF2-40B4-BE49-F238E27FC236}">
                <a16:creationId xmlns:a16="http://schemas.microsoft.com/office/drawing/2014/main" id="{35D6AFE9-E985-A94F-9648-27503C6406A9}"/>
              </a:ext>
            </a:extLst>
          </p:cNvPr>
          <p:cNvCxnSpPr>
            <a:cxnSpLocks/>
          </p:cNvCxnSpPr>
          <p:nvPr/>
        </p:nvCxnSpPr>
        <p:spPr>
          <a:xfrm>
            <a:off x="433552" y="3905477"/>
            <a:ext cx="1736435"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A9F2A60-A1D8-9B40-BDED-D7D7840BDCE3}"/>
              </a:ext>
            </a:extLst>
          </p:cNvPr>
          <p:cNvSpPr txBox="1"/>
          <p:nvPr/>
        </p:nvSpPr>
        <p:spPr>
          <a:xfrm>
            <a:off x="2792650" y="4088867"/>
            <a:ext cx="1736435" cy="430887"/>
          </a:xfrm>
          <a:prstGeom prst="rect">
            <a:avLst/>
          </a:prstGeom>
          <a:noFill/>
        </p:spPr>
        <p:txBody>
          <a:bodyPr wrap="square" lIns="0" tIns="0" rIns="0" bIns="0" rtlCol="0">
            <a:spAutoFit/>
          </a:bodyPr>
          <a:lstStyle/>
          <a:p>
            <a:pPr algn="ctr"/>
            <a:r>
              <a:rPr lang="en-US" sz="1400" b="1" dirty="0">
                <a:solidFill>
                  <a:srgbClr val="003DA5"/>
                </a:solidFill>
                <a:latin typeface="Arial" panose="020B0604020202020204" pitchFamily="34" charset="0"/>
                <a:ea typeface="Fira Sans" panose="020B0503050000020004" pitchFamily="34" charset="0"/>
                <a:cs typeface="Arial" panose="020B0604020202020204" pitchFamily="34" charset="0"/>
              </a:rPr>
              <a:t>Twitter</a:t>
            </a:r>
          </a:p>
          <a:p>
            <a:pPr algn="ctr"/>
            <a:r>
              <a:rPr lang="en-US" sz="1400" dirty="0">
                <a:latin typeface="Arial" panose="020B0604020202020204" pitchFamily="34" charset="0"/>
                <a:ea typeface="Fira Sans Book" panose="020B0503050000020004" pitchFamily="34" charset="0"/>
                <a:cs typeface="Arial" panose="020B0604020202020204" pitchFamily="34" charset="0"/>
              </a:rPr>
              <a:t>Students, Peers</a:t>
            </a:r>
          </a:p>
        </p:txBody>
      </p:sp>
      <p:cxnSp>
        <p:nvCxnSpPr>
          <p:cNvPr id="30" name="Straight Connector 29">
            <a:extLst>
              <a:ext uri="{FF2B5EF4-FFF2-40B4-BE49-F238E27FC236}">
                <a16:creationId xmlns:a16="http://schemas.microsoft.com/office/drawing/2014/main" id="{2F0B3A5F-1074-8648-8577-1DDCCE476308}"/>
              </a:ext>
            </a:extLst>
          </p:cNvPr>
          <p:cNvCxnSpPr>
            <a:cxnSpLocks/>
          </p:cNvCxnSpPr>
          <p:nvPr/>
        </p:nvCxnSpPr>
        <p:spPr>
          <a:xfrm>
            <a:off x="2792650" y="3936479"/>
            <a:ext cx="1736435"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2FE19DF-BABE-BF4A-9ABA-C03516CF41AF}"/>
              </a:ext>
            </a:extLst>
          </p:cNvPr>
          <p:cNvSpPr txBox="1"/>
          <p:nvPr/>
        </p:nvSpPr>
        <p:spPr>
          <a:xfrm>
            <a:off x="7537862" y="4069183"/>
            <a:ext cx="1736435" cy="430887"/>
          </a:xfrm>
          <a:prstGeom prst="rect">
            <a:avLst/>
          </a:prstGeom>
          <a:noFill/>
        </p:spPr>
        <p:txBody>
          <a:bodyPr wrap="square" lIns="0" tIns="0" rIns="0" bIns="0" rtlCol="0">
            <a:spAutoFit/>
          </a:bodyPr>
          <a:lstStyle/>
          <a:p>
            <a:pPr algn="ctr"/>
            <a:r>
              <a:rPr lang="en-US" sz="1400" b="1" dirty="0">
                <a:solidFill>
                  <a:srgbClr val="003DA5"/>
                </a:solidFill>
                <a:latin typeface="Arial" panose="020B0604020202020204" pitchFamily="34" charset="0"/>
                <a:ea typeface="Fira Sans" panose="020B0503050000020004" pitchFamily="34" charset="0"/>
                <a:cs typeface="Arial" panose="020B0604020202020204" pitchFamily="34" charset="0"/>
              </a:rPr>
              <a:t>LinkedIn Group</a:t>
            </a:r>
          </a:p>
          <a:p>
            <a:pPr algn="ctr"/>
            <a:r>
              <a:rPr lang="en-US" sz="1400" dirty="0">
                <a:latin typeface="Arial" panose="020B0604020202020204" pitchFamily="34" charset="0"/>
                <a:ea typeface="Fira Sans Book" panose="020B0503050000020004" pitchFamily="34" charset="0"/>
                <a:cs typeface="Arial" panose="020B0604020202020204" pitchFamily="34" charset="0"/>
              </a:rPr>
              <a:t>Alumni</a:t>
            </a:r>
          </a:p>
        </p:txBody>
      </p:sp>
      <p:cxnSp>
        <p:nvCxnSpPr>
          <p:cNvPr id="33" name="Straight Connector 32">
            <a:extLst>
              <a:ext uri="{FF2B5EF4-FFF2-40B4-BE49-F238E27FC236}">
                <a16:creationId xmlns:a16="http://schemas.microsoft.com/office/drawing/2014/main" id="{C566B052-01BF-6F46-9B64-BE01F24D681B}"/>
              </a:ext>
            </a:extLst>
          </p:cNvPr>
          <p:cNvCxnSpPr>
            <a:cxnSpLocks/>
          </p:cNvCxnSpPr>
          <p:nvPr/>
        </p:nvCxnSpPr>
        <p:spPr>
          <a:xfrm>
            <a:off x="7537862" y="3916795"/>
            <a:ext cx="1736435"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439A58F-6E0C-9146-8D33-46A8EE3702B7}"/>
              </a:ext>
            </a:extLst>
          </p:cNvPr>
          <p:cNvSpPr txBox="1"/>
          <p:nvPr/>
        </p:nvSpPr>
        <p:spPr>
          <a:xfrm>
            <a:off x="9861721" y="4057865"/>
            <a:ext cx="1736435" cy="430887"/>
          </a:xfrm>
          <a:prstGeom prst="rect">
            <a:avLst/>
          </a:prstGeom>
          <a:noFill/>
        </p:spPr>
        <p:txBody>
          <a:bodyPr wrap="square" lIns="0" tIns="0" rIns="0" bIns="0" rtlCol="0">
            <a:spAutoFit/>
          </a:bodyPr>
          <a:lstStyle/>
          <a:p>
            <a:pPr algn="ctr"/>
            <a:r>
              <a:rPr lang="en-US" sz="1400" b="1" dirty="0">
                <a:solidFill>
                  <a:srgbClr val="003DA5"/>
                </a:solidFill>
                <a:latin typeface="Arial" panose="020B0604020202020204" pitchFamily="34" charset="0"/>
                <a:ea typeface="Fira Sans" panose="020B0503050000020004" pitchFamily="34" charset="0"/>
                <a:cs typeface="Arial" panose="020B0604020202020204" pitchFamily="34" charset="0"/>
              </a:rPr>
              <a:t>Pinterest</a:t>
            </a:r>
          </a:p>
          <a:p>
            <a:pPr algn="ctr"/>
            <a:r>
              <a:rPr lang="en-US" sz="1400" dirty="0">
                <a:latin typeface="Arial" panose="020B0604020202020204" pitchFamily="34" charset="0"/>
                <a:ea typeface="Fira Sans Book" panose="020B0503050000020004" pitchFamily="34" charset="0"/>
                <a:cs typeface="Arial" panose="020B0604020202020204" pitchFamily="34" charset="0"/>
              </a:rPr>
              <a:t>K-12 Partners</a:t>
            </a:r>
          </a:p>
        </p:txBody>
      </p:sp>
      <p:cxnSp>
        <p:nvCxnSpPr>
          <p:cNvPr id="32" name="Straight Connector 31">
            <a:extLst>
              <a:ext uri="{FF2B5EF4-FFF2-40B4-BE49-F238E27FC236}">
                <a16:creationId xmlns:a16="http://schemas.microsoft.com/office/drawing/2014/main" id="{E2CCC9E0-3F44-1341-B989-95EAD0E01DE4}"/>
              </a:ext>
            </a:extLst>
          </p:cNvPr>
          <p:cNvCxnSpPr>
            <a:cxnSpLocks/>
          </p:cNvCxnSpPr>
          <p:nvPr/>
        </p:nvCxnSpPr>
        <p:spPr>
          <a:xfrm>
            <a:off x="9861721" y="3905477"/>
            <a:ext cx="1736435"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4733724-4095-4645-9784-32644D70BD23}"/>
              </a:ext>
            </a:extLst>
          </p:cNvPr>
          <p:cNvSpPr txBox="1"/>
          <p:nvPr/>
        </p:nvSpPr>
        <p:spPr>
          <a:xfrm>
            <a:off x="1482025" y="1268144"/>
            <a:ext cx="9067136" cy="861774"/>
          </a:xfrm>
          <a:prstGeom prst="rect">
            <a:avLst/>
          </a:prstGeom>
          <a:noFill/>
        </p:spPr>
        <p:txBody>
          <a:bodyPr wrap="square" lIns="0" tIns="0" rIns="0" bIns="0" rtlCol="0">
            <a:spAutoFit/>
          </a:bodyPr>
          <a:lstStyle/>
          <a:p>
            <a:pPr algn="ctr"/>
            <a:r>
              <a:rPr lang="en-US" sz="2800" b="1" dirty="0">
                <a:solidFill>
                  <a:srgbClr val="003DA5"/>
                </a:solidFill>
                <a:latin typeface="Arial" panose="020B0604020202020204" pitchFamily="34" charset="0"/>
                <a:ea typeface="Fira Sans Medium" panose="020B0503050000020004" pitchFamily="34" charset="0"/>
                <a:cs typeface="Arial" panose="020B0604020202020204" pitchFamily="34" charset="0"/>
              </a:rPr>
              <a:t>Follow us  </a:t>
            </a:r>
            <a:r>
              <a:rPr lang="en-US" sz="2800" b="1" dirty="0">
                <a:solidFill>
                  <a:srgbClr val="FFB81D"/>
                </a:solidFill>
                <a:latin typeface="Arial" panose="020B0604020202020204" pitchFamily="34" charset="0"/>
                <a:ea typeface="Fira Sans Medium" panose="020B0503050000020004" pitchFamily="34" charset="0"/>
                <a:cs typeface="Arial" panose="020B0604020202020204" pitchFamily="34" charset="0"/>
              </a:rPr>
              <a:t>I</a:t>
            </a:r>
            <a:r>
              <a:rPr lang="en-US" sz="2800" b="1" dirty="0">
                <a:solidFill>
                  <a:srgbClr val="003DA5"/>
                </a:solidFill>
                <a:latin typeface="Arial" panose="020B0604020202020204" pitchFamily="34" charset="0"/>
                <a:ea typeface="Fira Sans Medium" panose="020B0503050000020004" pitchFamily="34" charset="0"/>
                <a:cs typeface="Arial" panose="020B0604020202020204" pitchFamily="34" charset="0"/>
              </a:rPr>
              <a:t>  </a:t>
            </a:r>
            <a:r>
              <a:rPr lang="en-US" sz="2000" b="1" dirty="0">
                <a:solidFill>
                  <a:srgbClr val="003DA5"/>
                </a:solidFill>
                <a:latin typeface="Arial" panose="020B0604020202020204" pitchFamily="34" charset="0"/>
                <a:ea typeface="Fira Sans Medium" panose="020B0503050000020004" pitchFamily="34" charset="0"/>
                <a:cs typeface="Arial" panose="020B0604020202020204" pitchFamily="34" charset="0"/>
              </a:rPr>
              <a:t>@UCRBCOE</a:t>
            </a:r>
          </a:p>
          <a:p>
            <a:pPr algn="ctr"/>
            <a:r>
              <a:rPr lang="en-US" sz="2800" b="1" dirty="0">
                <a:solidFill>
                  <a:srgbClr val="003DA5"/>
                </a:solidFill>
                <a:latin typeface="Arial" panose="020B0604020202020204" pitchFamily="34" charset="0"/>
                <a:ea typeface="Fira Sans Medium" panose="020B0503050000020004" pitchFamily="34" charset="0"/>
                <a:cs typeface="Arial" panose="020B0604020202020204" pitchFamily="34" charset="0"/>
              </a:rPr>
              <a:t>Use the hashtag  </a:t>
            </a:r>
            <a:r>
              <a:rPr lang="en-US" sz="2800" b="1" dirty="0">
                <a:solidFill>
                  <a:srgbClr val="FFB81D"/>
                </a:solidFill>
                <a:latin typeface="Arial" panose="020B0604020202020204" pitchFamily="34" charset="0"/>
                <a:ea typeface="Fira Sans Medium" panose="020B0503050000020004" pitchFamily="34" charset="0"/>
                <a:cs typeface="Arial" panose="020B0604020202020204" pitchFamily="34" charset="0"/>
              </a:rPr>
              <a:t>I</a:t>
            </a:r>
            <a:r>
              <a:rPr lang="en-US" sz="2000" b="1" dirty="0">
                <a:solidFill>
                  <a:srgbClr val="003DA5"/>
                </a:solidFill>
                <a:latin typeface="Arial" panose="020B0604020202020204" pitchFamily="34" charset="0"/>
                <a:ea typeface="Fira Sans Medium" panose="020B0503050000020004" pitchFamily="34" charset="0"/>
                <a:cs typeface="Arial" panose="020B0604020202020204" pitchFamily="34" charset="0"/>
              </a:rPr>
              <a:t>   #UCRBCOE</a:t>
            </a:r>
          </a:p>
        </p:txBody>
      </p:sp>
      <p:sp>
        <p:nvSpPr>
          <p:cNvPr id="22" name="TextBox 21">
            <a:extLst>
              <a:ext uri="{FF2B5EF4-FFF2-40B4-BE49-F238E27FC236}">
                <a16:creationId xmlns:a16="http://schemas.microsoft.com/office/drawing/2014/main" id="{B6680EAB-EB9D-FC4E-8005-8071E1C4B1CE}"/>
              </a:ext>
            </a:extLst>
          </p:cNvPr>
          <p:cNvSpPr txBox="1"/>
          <p:nvPr/>
        </p:nvSpPr>
        <p:spPr>
          <a:xfrm>
            <a:off x="5153041" y="4069183"/>
            <a:ext cx="1736435" cy="430887"/>
          </a:xfrm>
          <a:prstGeom prst="rect">
            <a:avLst/>
          </a:prstGeom>
          <a:noFill/>
        </p:spPr>
        <p:txBody>
          <a:bodyPr wrap="square" lIns="0" tIns="0" rIns="0" bIns="0" rtlCol="0">
            <a:spAutoFit/>
          </a:bodyPr>
          <a:lstStyle/>
          <a:p>
            <a:pPr algn="ctr"/>
            <a:r>
              <a:rPr lang="en-US" sz="1400" b="1" dirty="0">
                <a:solidFill>
                  <a:srgbClr val="003DA5"/>
                </a:solidFill>
                <a:latin typeface="Arial" panose="020B0604020202020204" pitchFamily="34" charset="0"/>
                <a:ea typeface="Fira Sans" panose="020B0503050000020004" pitchFamily="34" charset="0"/>
                <a:cs typeface="Arial" panose="020B0604020202020204" pitchFamily="34" charset="0"/>
              </a:rPr>
              <a:t>Instagram</a:t>
            </a:r>
          </a:p>
          <a:p>
            <a:pPr algn="ctr"/>
            <a:r>
              <a:rPr lang="en-US" sz="1400" dirty="0">
                <a:latin typeface="Arial" panose="020B0604020202020204" pitchFamily="34" charset="0"/>
                <a:ea typeface="Fira Sans Book" panose="020B0503050000020004" pitchFamily="34" charset="0"/>
                <a:cs typeface="Arial" panose="020B0604020202020204" pitchFamily="34" charset="0"/>
              </a:rPr>
              <a:t>Students</a:t>
            </a:r>
          </a:p>
        </p:txBody>
      </p:sp>
      <p:cxnSp>
        <p:nvCxnSpPr>
          <p:cNvPr id="23" name="Straight Connector 22">
            <a:extLst>
              <a:ext uri="{FF2B5EF4-FFF2-40B4-BE49-F238E27FC236}">
                <a16:creationId xmlns:a16="http://schemas.microsoft.com/office/drawing/2014/main" id="{3B4CEAF2-84AE-9D48-82CD-4354A1D5A03B}"/>
              </a:ext>
            </a:extLst>
          </p:cNvPr>
          <p:cNvCxnSpPr>
            <a:cxnSpLocks/>
          </p:cNvCxnSpPr>
          <p:nvPr/>
        </p:nvCxnSpPr>
        <p:spPr>
          <a:xfrm>
            <a:off x="5153041" y="3916795"/>
            <a:ext cx="1736435" cy="0"/>
          </a:xfrm>
          <a:prstGeom prst="line">
            <a:avLst/>
          </a:prstGeom>
          <a:ln w="12700">
            <a:solidFill>
              <a:srgbClr val="003DA5"/>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9779659-641C-75FE-EF45-EB29EA3F87E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922183" y="6028801"/>
            <a:ext cx="2006506" cy="582534"/>
          </a:xfrm>
          <a:prstGeom prst="rect">
            <a:avLst/>
          </a:prstGeom>
        </p:spPr>
      </p:pic>
      <p:sp>
        <p:nvSpPr>
          <p:cNvPr id="8" name="Pentagon 7">
            <a:extLst>
              <a:ext uri="{FF2B5EF4-FFF2-40B4-BE49-F238E27FC236}">
                <a16:creationId xmlns:a16="http://schemas.microsoft.com/office/drawing/2014/main" id="{E437D9D4-CAE0-3DA3-EF70-28F5A38BB3EE}"/>
              </a:ext>
            </a:extLst>
          </p:cNvPr>
          <p:cNvSpPr/>
          <p:nvPr/>
        </p:nvSpPr>
        <p:spPr>
          <a:xfrm rot="10800000">
            <a:off x="8695037" y="1270032"/>
            <a:ext cx="3496962" cy="998032"/>
          </a:xfrm>
          <a:prstGeom prst="homePlate">
            <a:avLst/>
          </a:prstGeom>
          <a:solidFill>
            <a:schemeClr val="bg2">
              <a:alpha val="282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95026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6B71AF-C30F-3EB0-FCD1-C7EBEFB823E7}"/>
              </a:ext>
            </a:extLst>
          </p:cNvPr>
          <p:cNvPicPr>
            <a:picLocks noChangeAspect="1"/>
          </p:cNvPicPr>
          <p:nvPr/>
        </p:nvPicPr>
        <p:blipFill rotWithShape="1">
          <a:blip r:embed="rId2" cstate="screen">
            <a:alphaModFix amt="9000"/>
            <a:extLst>
              <a:ext uri="{28A0092B-C50C-407E-A947-70E740481C1C}">
                <a14:useLocalDpi xmlns:a14="http://schemas.microsoft.com/office/drawing/2010/main"/>
              </a:ext>
            </a:extLst>
          </a:blip>
          <a:srcRect t="5025" b="10472"/>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C6DDD071-F7A2-9603-943D-1E82D2AB66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3884" y="2063576"/>
            <a:ext cx="4163140" cy="3252135"/>
          </a:xfrm>
          <a:prstGeom prst="rect">
            <a:avLst/>
          </a:prstGeom>
        </p:spPr>
      </p:pic>
      <p:pic>
        <p:nvPicPr>
          <p:cNvPr id="11" name="Graphic 10">
            <a:extLst>
              <a:ext uri="{FF2B5EF4-FFF2-40B4-BE49-F238E27FC236}">
                <a16:creationId xmlns:a16="http://schemas.microsoft.com/office/drawing/2014/main" id="{8918C875-2CBE-A24F-AA8A-DE16D36D780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9600" y="690455"/>
            <a:ext cx="280946" cy="128525"/>
          </a:xfrm>
          <a:prstGeom prst="rect">
            <a:avLst/>
          </a:prstGeom>
        </p:spPr>
      </p:pic>
      <p:sp>
        <p:nvSpPr>
          <p:cNvPr id="12" name="TextBox 11">
            <a:extLst>
              <a:ext uri="{FF2B5EF4-FFF2-40B4-BE49-F238E27FC236}">
                <a16:creationId xmlns:a16="http://schemas.microsoft.com/office/drawing/2014/main" id="{176FFA79-6D24-E049-BCE9-429F0B3C5BAA}"/>
              </a:ext>
            </a:extLst>
          </p:cNvPr>
          <p:cNvSpPr txBox="1"/>
          <p:nvPr/>
        </p:nvSpPr>
        <p:spPr>
          <a:xfrm>
            <a:off x="609600" y="882591"/>
            <a:ext cx="11399520" cy="492443"/>
          </a:xfrm>
          <a:prstGeom prst="rect">
            <a:avLst/>
          </a:prstGeom>
          <a:noFill/>
        </p:spPr>
        <p:txBody>
          <a:bodyPr wrap="square" lIns="0" tIns="0" rIns="0" bIns="0" rtlCol="0">
            <a:spAutoFit/>
          </a:bodyPr>
          <a:lstStyle/>
          <a:p>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MARKETING RESOURCES </a:t>
            </a:r>
            <a:r>
              <a:rPr lang="en-US" sz="3200" b="1" dirty="0">
                <a:solidFill>
                  <a:srgbClr val="FFB81D"/>
                </a:solidFill>
                <a:latin typeface="Arial" panose="020B0604020202020204" pitchFamily="34" charset="0"/>
                <a:ea typeface="Fira Sans Medium" panose="020B0503050000020004" pitchFamily="34" charset="0"/>
                <a:cs typeface="Arial" panose="020B0604020202020204" pitchFamily="34" charset="0"/>
              </a:rPr>
              <a:t>I</a:t>
            </a:r>
            <a:r>
              <a:rPr lang="en-US" sz="3200" b="1" dirty="0">
                <a:solidFill>
                  <a:srgbClr val="003DA5"/>
                </a:solidFill>
                <a:latin typeface="Arial" panose="020B0604020202020204" pitchFamily="34" charset="0"/>
                <a:ea typeface="Fira Sans Medium" panose="020B0503050000020004" pitchFamily="34" charset="0"/>
                <a:cs typeface="Arial" panose="020B0604020202020204" pitchFamily="34" charset="0"/>
              </a:rPr>
              <a:t>  </a:t>
            </a:r>
            <a:r>
              <a:rPr lang="en-US" sz="3200" b="1" dirty="0" err="1">
                <a:solidFill>
                  <a:srgbClr val="D32A36"/>
                </a:solidFill>
                <a:latin typeface="Arial" panose="020B0604020202020204" pitchFamily="34" charset="0"/>
                <a:ea typeface="Fira Sans Medium" panose="020B0503050000020004" pitchFamily="34" charset="0"/>
                <a:cs typeface="Arial" panose="020B0604020202020204" pitchFamily="34" charset="0"/>
              </a:rPr>
              <a:t>intra.engr.ucr.edu</a:t>
            </a:r>
            <a:endParaRPr lang="en-US" sz="3200" b="1" spc="-150" dirty="0">
              <a:solidFill>
                <a:srgbClr val="D32A36"/>
              </a:solidFill>
              <a:latin typeface="Arial" panose="020B0604020202020204" pitchFamily="34" charset="0"/>
              <a:ea typeface="Fira Sans Medium" panose="020B0503050000020004" pitchFamily="34" charset="0"/>
              <a:cs typeface="Arial" panose="020B0604020202020204" pitchFamily="34" charset="0"/>
            </a:endParaRPr>
          </a:p>
        </p:txBody>
      </p:sp>
      <p:pic>
        <p:nvPicPr>
          <p:cNvPr id="7" name="Picture 6">
            <a:extLst>
              <a:ext uri="{FF2B5EF4-FFF2-40B4-BE49-F238E27FC236}">
                <a16:creationId xmlns:a16="http://schemas.microsoft.com/office/drawing/2014/main" id="{2044C042-BCFA-4F48-8A75-32B1F7A46A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68150" y="2063576"/>
            <a:ext cx="5790976" cy="3252135"/>
          </a:xfrm>
          <a:prstGeom prst="rect">
            <a:avLst/>
          </a:prstGeom>
          <a:ln>
            <a:solidFill>
              <a:schemeClr val="bg1">
                <a:lumMod val="85000"/>
              </a:schemeClr>
            </a:solidFill>
          </a:ln>
        </p:spPr>
      </p:pic>
      <p:sp>
        <p:nvSpPr>
          <p:cNvPr id="6" name="Donut 5">
            <a:extLst>
              <a:ext uri="{FF2B5EF4-FFF2-40B4-BE49-F238E27FC236}">
                <a16:creationId xmlns:a16="http://schemas.microsoft.com/office/drawing/2014/main" id="{FAA548D8-D650-552C-FBA7-49BFB3D67F2C}"/>
              </a:ext>
            </a:extLst>
          </p:cNvPr>
          <p:cNvSpPr/>
          <p:nvPr/>
        </p:nvSpPr>
        <p:spPr>
          <a:xfrm>
            <a:off x="4057626" y="4567386"/>
            <a:ext cx="987552" cy="463296"/>
          </a:xfrm>
          <a:prstGeom prst="donut">
            <a:avLst/>
          </a:prstGeom>
          <a:solidFill>
            <a:srgbClr val="D3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32A36"/>
              </a:solidFill>
            </a:endParaRPr>
          </a:p>
        </p:txBody>
      </p:sp>
      <p:sp>
        <p:nvSpPr>
          <p:cNvPr id="14" name="Up Arrow 13">
            <a:extLst>
              <a:ext uri="{FF2B5EF4-FFF2-40B4-BE49-F238E27FC236}">
                <a16:creationId xmlns:a16="http://schemas.microsoft.com/office/drawing/2014/main" id="{0C911C17-D90D-91B2-22BE-65FA6517EEC8}"/>
              </a:ext>
            </a:extLst>
          </p:cNvPr>
          <p:cNvSpPr/>
          <p:nvPr/>
        </p:nvSpPr>
        <p:spPr>
          <a:xfrm rot="3728684">
            <a:off x="5193093" y="4072795"/>
            <a:ext cx="337048" cy="961914"/>
          </a:xfrm>
          <a:prstGeom prst="upArrow">
            <a:avLst>
              <a:gd name="adj1" fmla="val 74251"/>
              <a:gd name="adj2" fmla="val 50000"/>
            </a:avLst>
          </a:prstGeom>
          <a:solidFill>
            <a:srgbClr val="D32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4F1E8A3-AA8F-4E45-9A5F-ABCE4A72F8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90916" y="6004253"/>
            <a:ext cx="2006506" cy="582534"/>
          </a:xfrm>
          <a:prstGeom prst="rect">
            <a:avLst/>
          </a:prstGeom>
        </p:spPr>
      </p:pic>
    </p:spTree>
    <p:extLst>
      <p:ext uri="{BB962C8B-B14F-4D97-AF65-F5344CB8AC3E}">
        <p14:creationId xmlns:p14="http://schemas.microsoft.com/office/powerpoint/2010/main" val="148641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FC70C9-1AA6-684B-A9B1-35BC658BBF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222694" cy="6858000"/>
          </a:xfrm>
          <a:prstGeom prst="rect">
            <a:avLst/>
          </a:prstGeom>
        </p:spPr>
      </p:pic>
      <p:sp>
        <p:nvSpPr>
          <p:cNvPr id="7" name="Rectangle 6">
            <a:extLst>
              <a:ext uri="{FF2B5EF4-FFF2-40B4-BE49-F238E27FC236}">
                <a16:creationId xmlns:a16="http://schemas.microsoft.com/office/drawing/2014/main" id="{4A5882D8-9F74-2A46-BEAB-A118D82D6C70}"/>
              </a:ext>
            </a:extLst>
          </p:cNvPr>
          <p:cNvSpPr/>
          <p:nvPr/>
        </p:nvSpPr>
        <p:spPr>
          <a:xfrm>
            <a:off x="0" y="0"/>
            <a:ext cx="12222694" cy="6858000"/>
          </a:xfrm>
          <a:prstGeom prst="rect">
            <a:avLst/>
          </a:prstGeom>
          <a:solidFill>
            <a:srgbClr val="003DA5">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B92A8F9-FF41-8F44-BF9E-797DE5FBF7A6}"/>
              </a:ext>
            </a:extLst>
          </p:cNvPr>
          <p:cNvSpPr txBox="1"/>
          <p:nvPr/>
        </p:nvSpPr>
        <p:spPr>
          <a:xfrm>
            <a:off x="1518698" y="2115562"/>
            <a:ext cx="9151951" cy="898131"/>
          </a:xfrm>
          <a:prstGeom prst="rect">
            <a:avLst/>
          </a:prstGeom>
          <a:noFill/>
        </p:spPr>
        <p:txBody>
          <a:bodyPr wrap="square" rtlCol="0">
            <a:spAutoFit/>
          </a:bodyPr>
          <a:lstStyle/>
          <a:p>
            <a:pPr algn="ctr">
              <a:lnSpc>
                <a:spcPts val="6820"/>
              </a:lnSpc>
            </a:pPr>
            <a:r>
              <a:rPr lang="en-US" sz="5200" b="1" spc="-150" dirty="0">
                <a:solidFill>
                  <a:schemeClr val="bg1"/>
                </a:solidFill>
                <a:latin typeface="Arial" panose="020B0604020202020204" pitchFamily="34" charset="0"/>
                <a:ea typeface="Fira Sans Medium" panose="020B0503050000020004" pitchFamily="34" charset="0"/>
                <a:cs typeface="Arial" panose="020B0604020202020204" pitchFamily="34" charset="0"/>
              </a:rPr>
              <a:t>Questions</a:t>
            </a:r>
            <a:r>
              <a:rPr lang="en-US" sz="5200" b="1" spc="-150" dirty="0">
                <a:solidFill>
                  <a:srgbClr val="FFB81D"/>
                </a:solidFill>
                <a:latin typeface="Arial" panose="020B0604020202020204" pitchFamily="34" charset="0"/>
                <a:ea typeface="Fira Sans Medium" panose="020B0503050000020004" pitchFamily="34" charset="0"/>
                <a:cs typeface="Arial" panose="020B0604020202020204" pitchFamily="34" charset="0"/>
              </a:rPr>
              <a:t>?</a:t>
            </a:r>
          </a:p>
        </p:txBody>
      </p:sp>
      <p:pic>
        <p:nvPicPr>
          <p:cNvPr id="8" name="Graphic 7">
            <a:extLst>
              <a:ext uri="{FF2B5EF4-FFF2-40B4-BE49-F238E27FC236}">
                <a16:creationId xmlns:a16="http://schemas.microsoft.com/office/drawing/2014/main" id="{D8432B74-759A-274E-BF69-139B2D231B4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2221" y="1855853"/>
            <a:ext cx="444904" cy="203531"/>
          </a:xfrm>
          <a:prstGeom prst="rect">
            <a:avLst/>
          </a:prstGeom>
        </p:spPr>
      </p:pic>
      <p:sp>
        <p:nvSpPr>
          <p:cNvPr id="14" name="TextBox 13">
            <a:extLst>
              <a:ext uri="{FF2B5EF4-FFF2-40B4-BE49-F238E27FC236}">
                <a16:creationId xmlns:a16="http://schemas.microsoft.com/office/drawing/2014/main" id="{086D9B96-AC45-4AF8-96E9-4D1211F29BA8}"/>
              </a:ext>
            </a:extLst>
          </p:cNvPr>
          <p:cNvSpPr txBox="1"/>
          <p:nvPr/>
        </p:nvSpPr>
        <p:spPr>
          <a:xfrm>
            <a:off x="2255545" y="3297364"/>
            <a:ext cx="7680910" cy="1323439"/>
          </a:xfrm>
          <a:prstGeom prst="rect">
            <a:avLst/>
          </a:prstGeom>
          <a:noFill/>
        </p:spPr>
        <p:txBody>
          <a:bodyPr wrap="square">
            <a:spAutoFit/>
          </a:bodyPr>
          <a:lstStyle/>
          <a:p>
            <a:pPr algn="ctr"/>
            <a:r>
              <a:rPr lang="en-US" sz="2000" b="1" dirty="0">
                <a:solidFill>
                  <a:srgbClr val="FFB81D"/>
                </a:solidFill>
              </a:rPr>
              <a:t>Contact</a:t>
            </a:r>
            <a:r>
              <a:rPr lang="en-US" sz="2000" b="1" dirty="0">
                <a:solidFill>
                  <a:srgbClr val="F4F3F6"/>
                </a:solidFill>
              </a:rPr>
              <a:t> | Marketing and Communications</a:t>
            </a:r>
          </a:p>
          <a:p>
            <a:pPr algn="ctr"/>
            <a:r>
              <a:rPr lang="en-US" sz="2000" dirty="0">
                <a:solidFill>
                  <a:srgbClr val="FFB81D"/>
                </a:solidFill>
              </a:rPr>
              <a:t>Hannah Rolak</a:t>
            </a:r>
            <a:r>
              <a:rPr lang="en-US" sz="2000" dirty="0">
                <a:solidFill>
                  <a:schemeClr val="bg1"/>
                </a:solidFill>
              </a:rPr>
              <a:t>| </a:t>
            </a:r>
            <a:r>
              <a:rPr lang="en-US" sz="2000" dirty="0">
                <a:solidFill>
                  <a:schemeClr val="bg1"/>
                </a:solidFill>
                <a:hlinkClick r:id="rId5"/>
              </a:rPr>
              <a:t>hrolak@engr.ucr.edu</a:t>
            </a:r>
            <a:r>
              <a:rPr lang="en-US" sz="2000" dirty="0">
                <a:solidFill>
                  <a:schemeClr val="bg1"/>
                </a:solidFill>
              </a:rPr>
              <a:t> </a:t>
            </a:r>
          </a:p>
          <a:p>
            <a:pPr algn="ctr"/>
            <a:r>
              <a:rPr lang="en-US" sz="2000" dirty="0">
                <a:solidFill>
                  <a:srgbClr val="FFB81D"/>
                </a:solidFill>
              </a:rPr>
              <a:t>Michelle Morgan</a:t>
            </a:r>
            <a:r>
              <a:rPr lang="en-US" sz="2000" dirty="0">
                <a:solidFill>
                  <a:schemeClr val="bg1"/>
                </a:solidFill>
              </a:rPr>
              <a:t>| </a:t>
            </a:r>
            <a:r>
              <a:rPr lang="en-US" sz="2000" dirty="0">
                <a:solidFill>
                  <a:schemeClr val="bg1"/>
                </a:solidFill>
                <a:hlinkClick r:id="rId6"/>
              </a:rPr>
              <a:t>mmorgan@engr.ucr.edu</a:t>
            </a:r>
            <a:endParaRPr lang="en-US" sz="2000" dirty="0">
              <a:solidFill>
                <a:schemeClr val="bg1"/>
              </a:solidFill>
            </a:endParaRPr>
          </a:p>
          <a:p>
            <a:pPr algn="ctr"/>
            <a:r>
              <a:rPr lang="en-US" sz="2000" dirty="0">
                <a:solidFill>
                  <a:srgbClr val="FFB81D"/>
                </a:solidFill>
              </a:rPr>
              <a:t>Hannah Tomlinson </a:t>
            </a:r>
            <a:r>
              <a:rPr lang="en-US" sz="2000" dirty="0">
                <a:solidFill>
                  <a:schemeClr val="bg1"/>
                </a:solidFill>
              </a:rPr>
              <a:t>| </a:t>
            </a:r>
            <a:r>
              <a:rPr lang="en-US" sz="2000" dirty="0">
                <a:solidFill>
                  <a:schemeClr val="bg1"/>
                </a:solidFill>
                <a:hlinkClick r:id="rId7"/>
              </a:rPr>
              <a:t>htomlinson@engr.ucr.edu</a:t>
            </a:r>
            <a:r>
              <a:rPr lang="en-US" sz="2000" dirty="0">
                <a:solidFill>
                  <a:schemeClr val="bg1"/>
                </a:solidFill>
              </a:rPr>
              <a:t> </a:t>
            </a:r>
          </a:p>
        </p:txBody>
      </p:sp>
      <p:pic>
        <p:nvPicPr>
          <p:cNvPr id="16" name="Picture 15">
            <a:extLst>
              <a:ext uri="{FF2B5EF4-FFF2-40B4-BE49-F238E27FC236}">
                <a16:creationId xmlns:a16="http://schemas.microsoft.com/office/drawing/2014/main" id="{C69592A7-B396-45F9-BA20-8E0077C5153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36455" y="6038801"/>
            <a:ext cx="1875391" cy="504547"/>
          </a:xfrm>
          <a:prstGeom prst="rect">
            <a:avLst/>
          </a:prstGeom>
        </p:spPr>
      </p:pic>
    </p:spTree>
    <p:extLst>
      <p:ext uri="{BB962C8B-B14F-4D97-AF65-F5344CB8AC3E}">
        <p14:creationId xmlns:p14="http://schemas.microsoft.com/office/powerpoint/2010/main" val="2547562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B408A3-9D25-A44D-A267-54D7934576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56413" y="6596651"/>
            <a:ext cx="1244600" cy="379385"/>
          </a:xfrm>
          <a:prstGeom prst="rect">
            <a:avLst/>
          </a:prstGeom>
        </p:spPr>
      </p:pic>
      <p:sp>
        <p:nvSpPr>
          <p:cNvPr id="11" name="TextBox 10">
            <a:extLst>
              <a:ext uri="{FF2B5EF4-FFF2-40B4-BE49-F238E27FC236}">
                <a16:creationId xmlns:a16="http://schemas.microsoft.com/office/drawing/2014/main" id="{1B92A8F9-FF41-8F44-BF9E-797DE5FBF7A6}"/>
              </a:ext>
            </a:extLst>
          </p:cNvPr>
          <p:cNvSpPr txBox="1"/>
          <p:nvPr/>
        </p:nvSpPr>
        <p:spPr>
          <a:xfrm>
            <a:off x="810407" y="365507"/>
            <a:ext cx="10568528" cy="903965"/>
          </a:xfrm>
          <a:prstGeom prst="rect">
            <a:avLst/>
          </a:prstGeom>
          <a:noFill/>
        </p:spPr>
        <p:txBody>
          <a:bodyPr wrap="square" rtlCol="0">
            <a:spAutoFit/>
          </a:bodyPr>
          <a:lstStyle/>
          <a:p>
            <a:pPr algn="ctr">
              <a:lnSpc>
                <a:spcPts val="6820"/>
              </a:lnSpc>
            </a:pPr>
            <a:r>
              <a:rPr lang="en-US" sz="5000" b="1" spc="-150" dirty="0">
                <a:solidFill>
                  <a:srgbClr val="003DA5"/>
                </a:solidFill>
                <a:latin typeface="Arial" panose="020B0604020202020204" pitchFamily="34" charset="0"/>
                <a:ea typeface="Fira Sans Medium" panose="020B0503050000020004" pitchFamily="34" charset="0"/>
                <a:cs typeface="Arial" panose="020B0604020202020204" pitchFamily="34" charset="0"/>
              </a:rPr>
              <a:t>Research Centers &amp; Facilities</a:t>
            </a:r>
          </a:p>
        </p:txBody>
      </p:sp>
      <p:pic>
        <p:nvPicPr>
          <p:cNvPr id="8" name="Graphic 7">
            <a:extLst>
              <a:ext uri="{FF2B5EF4-FFF2-40B4-BE49-F238E27FC236}">
                <a16:creationId xmlns:a16="http://schemas.microsoft.com/office/drawing/2014/main" id="{D8432B74-759A-274E-BF69-139B2D231B4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2221" y="190552"/>
            <a:ext cx="444904" cy="203531"/>
          </a:xfrm>
          <a:prstGeom prst="rect">
            <a:avLst/>
          </a:prstGeom>
        </p:spPr>
      </p:pic>
      <p:pic>
        <p:nvPicPr>
          <p:cNvPr id="59" name="Picture 58">
            <a:extLst>
              <a:ext uri="{FF2B5EF4-FFF2-40B4-BE49-F238E27FC236}">
                <a16:creationId xmlns:a16="http://schemas.microsoft.com/office/drawing/2014/main" id="{7E6F1006-6B4B-E24A-9DA3-5BBFC4C6D8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43613" y="6397594"/>
            <a:ext cx="2257888" cy="630241"/>
          </a:xfrm>
          <a:prstGeom prst="rect">
            <a:avLst/>
          </a:prstGeom>
        </p:spPr>
      </p:pic>
      <p:pic>
        <p:nvPicPr>
          <p:cNvPr id="36" name="Picture 2" descr="Image result for ucr creatr lab">
            <a:extLst>
              <a:ext uri="{FF2B5EF4-FFF2-40B4-BE49-F238E27FC236}">
                <a16:creationId xmlns:a16="http://schemas.microsoft.com/office/drawing/2014/main" id="{01C338DC-DA9D-8649-A32D-B0786F837F5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68763" y="4572905"/>
            <a:ext cx="3971441" cy="2646105"/>
          </a:xfrm>
          <a:prstGeom prst="parallelogram">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774434B8-8EBD-D343-AE2E-12C615504D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86659" y="4572906"/>
            <a:ext cx="3971440" cy="2648606"/>
          </a:xfrm>
          <a:prstGeom prst="parallelogram">
            <a:avLst/>
          </a:prstGeom>
        </p:spPr>
      </p:pic>
      <p:pic>
        <p:nvPicPr>
          <p:cNvPr id="43" name="Picture 42">
            <a:extLst>
              <a:ext uri="{FF2B5EF4-FFF2-40B4-BE49-F238E27FC236}">
                <a16:creationId xmlns:a16="http://schemas.microsoft.com/office/drawing/2014/main" id="{A0A80E72-221B-B74D-B650-EB0503C09CF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4455" y="4572905"/>
            <a:ext cx="3969158" cy="2646105"/>
          </a:xfrm>
          <a:prstGeom prst="parallelogram">
            <a:avLst/>
          </a:prstGeom>
        </p:spPr>
      </p:pic>
      <p:pic>
        <p:nvPicPr>
          <p:cNvPr id="45" name="Picture 44">
            <a:extLst>
              <a:ext uri="{FF2B5EF4-FFF2-40B4-BE49-F238E27FC236}">
                <a16:creationId xmlns:a16="http://schemas.microsoft.com/office/drawing/2014/main" id="{2BBD3873-7B81-6648-B5B6-5E61CB59C2A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4823" y="4572905"/>
            <a:ext cx="3952823" cy="2646105"/>
          </a:xfrm>
          <a:prstGeom prst="parallelogram">
            <a:avLst/>
          </a:prstGeom>
        </p:spPr>
      </p:pic>
      <p:sp>
        <p:nvSpPr>
          <p:cNvPr id="47" name="TextBox 46">
            <a:extLst>
              <a:ext uri="{FF2B5EF4-FFF2-40B4-BE49-F238E27FC236}">
                <a16:creationId xmlns:a16="http://schemas.microsoft.com/office/drawing/2014/main" id="{BF20C3FF-279B-5845-A927-64F93B767A73}"/>
              </a:ext>
            </a:extLst>
          </p:cNvPr>
          <p:cNvSpPr txBox="1"/>
          <p:nvPr/>
        </p:nvSpPr>
        <p:spPr>
          <a:xfrm>
            <a:off x="214941" y="1360913"/>
            <a:ext cx="6102183" cy="2380973"/>
          </a:xfrm>
          <a:prstGeom prst="rect">
            <a:avLst/>
          </a:prstGeom>
          <a:noFill/>
        </p:spPr>
        <p:txBody>
          <a:bodyPr wrap="square" lIns="0" tIns="0" rIns="0" bIns="0" rtlCol="0">
            <a:spAutoFit/>
          </a:bodyPr>
          <a:lstStyle/>
          <a:p>
            <a:pPr marL="285750" indent="-285750">
              <a:lnSpc>
                <a:spcPct val="150000"/>
              </a:lnSpc>
              <a:buFont typeface="Arial" panose="020B0604020202020204" pitchFamily="34" charset="0"/>
              <a:buChar char="•"/>
            </a:pPr>
            <a:r>
              <a:rPr lang="en-US" sz="1500" b="1" dirty="0">
                <a:solidFill>
                  <a:srgbClr val="003DA5"/>
                </a:solidFill>
                <a:latin typeface="Arial" panose="020B0604020202020204" pitchFamily="34" charset="0"/>
                <a:ea typeface="Fira Sans" panose="020B0503050000020004" pitchFamily="34" charset="0"/>
                <a:cs typeface="Arial" panose="020B0604020202020204" pitchFamily="34" charset="0"/>
              </a:rPr>
              <a:t>Center for Environmental Research and Technology (CE-CERT)</a:t>
            </a:r>
            <a:endParaRPr lang="en-US" sz="1500" dirty="0">
              <a:latin typeface="Arial" panose="020B0604020202020204" pitchFamily="34" charset="0"/>
              <a:ea typeface="Fira Sans Book" panose="020B05030500000200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sz="1500" b="1" dirty="0">
                <a:solidFill>
                  <a:srgbClr val="003DA5"/>
                </a:solidFill>
                <a:latin typeface="Arial" panose="020B0604020202020204" pitchFamily="34" charset="0"/>
                <a:ea typeface="Fira Sans" panose="020B0503050000020004" pitchFamily="34" charset="0"/>
                <a:cs typeface="Arial" panose="020B0604020202020204" pitchFamily="34" charset="0"/>
              </a:rPr>
              <a:t>Winston Chung Global Energy Center (WCGEC)</a:t>
            </a:r>
            <a:endParaRPr lang="en-US" sz="1500" dirty="0">
              <a:latin typeface="Arial" panose="020B0604020202020204" pitchFamily="34" charset="0"/>
              <a:ea typeface="Fira Sans Book" panose="020B05030500000200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sz="1500" b="1" dirty="0">
                <a:solidFill>
                  <a:srgbClr val="003DA5"/>
                </a:solidFill>
                <a:latin typeface="Arial" panose="020B0604020202020204" pitchFamily="34" charset="0"/>
                <a:ea typeface="Fira Sans" panose="020B0503050000020004" pitchFamily="34" charset="0"/>
                <a:cs typeface="Arial" panose="020B0604020202020204" pitchFamily="34" charset="0"/>
              </a:rPr>
              <a:t>Center for Robotics and Intelligent Systems (CRIS)</a:t>
            </a:r>
          </a:p>
          <a:p>
            <a:pPr marL="285750" indent="-285750">
              <a:lnSpc>
                <a:spcPct val="150000"/>
              </a:lnSpc>
              <a:buFont typeface="Arial" panose="020B0604020202020204" pitchFamily="34" charset="0"/>
              <a:buChar char="•"/>
            </a:pPr>
            <a:r>
              <a:rPr lang="en-US" sz="1500" b="1" dirty="0">
                <a:solidFill>
                  <a:srgbClr val="003DA5"/>
                </a:solidFill>
                <a:latin typeface="Arial" panose="020B0604020202020204" pitchFamily="34" charset="0"/>
                <a:ea typeface="Fira Sans" panose="020B0503050000020004" pitchFamily="34" charset="0"/>
                <a:cs typeface="Arial" panose="020B0604020202020204" pitchFamily="34" charset="0"/>
              </a:rPr>
              <a:t>Center for Ubiquitous Communication by Light (UC-LIGHT)</a:t>
            </a:r>
          </a:p>
          <a:p>
            <a:pPr marL="285750" indent="-285750">
              <a:lnSpc>
                <a:spcPct val="150000"/>
              </a:lnSpc>
              <a:buFont typeface="Arial" panose="020B0604020202020204" pitchFamily="34" charset="0"/>
              <a:buChar char="•"/>
            </a:pPr>
            <a:r>
              <a:rPr lang="en-US" sz="1500" b="1" dirty="0">
                <a:solidFill>
                  <a:srgbClr val="003DA5"/>
                </a:solidFill>
                <a:latin typeface="Arial" panose="020B0604020202020204" pitchFamily="34" charset="0"/>
                <a:ea typeface="Fira Sans" panose="020B0503050000020004" pitchFamily="34" charset="0"/>
                <a:cs typeface="Arial" panose="020B0604020202020204" pitchFamily="34" charset="0"/>
              </a:rPr>
              <a:t>Center for Networked Configurable Command, Control and Communications for Rapid Situational Awareness</a:t>
            </a:r>
          </a:p>
          <a:p>
            <a:pPr marL="285750" indent="-285750">
              <a:lnSpc>
                <a:spcPct val="150000"/>
              </a:lnSpc>
              <a:buFont typeface="Arial" panose="020B0604020202020204" pitchFamily="34" charset="0"/>
              <a:buChar char="•"/>
            </a:pPr>
            <a:r>
              <a:rPr lang="en-US" sz="1500" b="1" dirty="0">
                <a:solidFill>
                  <a:srgbClr val="003DA5"/>
                </a:solidFill>
                <a:latin typeface="Arial" panose="020B0604020202020204" pitchFamily="34" charset="0"/>
                <a:ea typeface="Fira Sans" panose="020B0503050000020004" pitchFamily="34" charset="0"/>
                <a:cs typeface="Arial" panose="020B0604020202020204" pitchFamily="34" charset="0"/>
              </a:rPr>
              <a:t>Center for Industrial Biotechnology (CIB)</a:t>
            </a:r>
          </a:p>
        </p:txBody>
      </p:sp>
      <p:sp>
        <p:nvSpPr>
          <p:cNvPr id="50" name="TextBox 49">
            <a:extLst>
              <a:ext uri="{FF2B5EF4-FFF2-40B4-BE49-F238E27FC236}">
                <a16:creationId xmlns:a16="http://schemas.microsoft.com/office/drawing/2014/main" id="{AAE13B87-FBAD-C14B-B707-BE54299503A4}"/>
              </a:ext>
            </a:extLst>
          </p:cNvPr>
          <p:cNvSpPr txBox="1"/>
          <p:nvPr/>
        </p:nvSpPr>
        <p:spPr>
          <a:xfrm>
            <a:off x="6414078" y="1387039"/>
            <a:ext cx="5684376" cy="2380973"/>
          </a:xfrm>
          <a:prstGeom prst="rect">
            <a:avLst/>
          </a:prstGeom>
          <a:noFill/>
        </p:spPr>
        <p:txBody>
          <a:bodyPr wrap="square" lIns="0" tIns="0" rIns="0" bIns="0" rtlCol="0">
            <a:spAutoFit/>
          </a:bodyPr>
          <a:lstStyle/>
          <a:p>
            <a:pPr marL="285750" indent="-285750">
              <a:lnSpc>
                <a:spcPct val="150000"/>
              </a:lnSpc>
              <a:buFont typeface="Arial" panose="020B0604020202020204" pitchFamily="34" charset="0"/>
              <a:buChar char="•"/>
            </a:pPr>
            <a:r>
              <a:rPr lang="en-US" sz="1500" b="1" dirty="0">
                <a:solidFill>
                  <a:srgbClr val="003DA5"/>
                </a:solidFill>
                <a:latin typeface="Arial" panose="020B0604020202020204" pitchFamily="34" charset="0"/>
                <a:ea typeface="Fira Sans" panose="020B0503050000020004" pitchFamily="34" charset="0"/>
                <a:cs typeface="Arial" panose="020B0604020202020204" pitchFamily="34" charset="0"/>
              </a:rPr>
              <a:t>Center for Advanced Neuroimaging (UCR-CAN)</a:t>
            </a:r>
          </a:p>
          <a:p>
            <a:pPr marL="285750" indent="-285750">
              <a:lnSpc>
                <a:spcPct val="150000"/>
              </a:lnSpc>
              <a:buFont typeface="Arial" panose="020B0604020202020204" pitchFamily="34" charset="0"/>
              <a:buChar char="•"/>
            </a:pPr>
            <a:r>
              <a:rPr lang="en-US" sz="1500" b="1" dirty="0">
                <a:solidFill>
                  <a:srgbClr val="003DA5"/>
                </a:solidFill>
                <a:latin typeface="Arial" panose="020B0604020202020204" pitchFamily="34" charset="0"/>
                <a:ea typeface="Fira Sans" panose="020B0503050000020004" pitchFamily="34" charset="0"/>
                <a:cs typeface="Arial" panose="020B0604020202020204" pitchFamily="34" charset="0"/>
              </a:rPr>
              <a:t>Center for Research and Education in Cyber Security and Privacy (CRESP)</a:t>
            </a:r>
          </a:p>
          <a:p>
            <a:pPr marL="285750" indent="-285750">
              <a:lnSpc>
                <a:spcPct val="150000"/>
              </a:lnSpc>
              <a:buFont typeface="Arial" panose="020B0604020202020204" pitchFamily="34" charset="0"/>
              <a:buChar char="•"/>
            </a:pPr>
            <a:r>
              <a:rPr lang="en-US" sz="1500" b="1" dirty="0">
                <a:solidFill>
                  <a:srgbClr val="003DA5"/>
                </a:solidFill>
                <a:latin typeface="Arial" panose="020B0604020202020204" pitchFamily="34" charset="0"/>
                <a:ea typeface="Fira Sans" panose="020B0503050000020004" pitchFamily="34" charset="0"/>
                <a:cs typeface="Arial" panose="020B0604020202020204" pitchFamily="34" charset="0"/>
              </a:rPr>
              <a:t>Energy, Economics, and Environment Research Center (E3)</a:t>
            </a:r>
          </a:p>
          <a:p>
            <a:pPr marL="285750" indent="-285750">
              <a:lnSpc>
                <a:spcPct val="150000"/>
              </a:lnSpc>
              <a:buFont typeface="Arial" panose="020B0604020202020204" pitchFamily="34" charset="0"/>
              <a:buChar char="•"/>
            </a:pPr>
            <a:r>
              <a:rPr lang="en-US" sz="1500" b="1" dirty="0">
                <a:solidFill>
                  <a:srgbClr val="003DA5"/>
                </a:solidFill>
                <a:latin typeface="Arial" panose="020B0604020202020204" pitchFamily="34" charset="0"/>
                <a:ea typeface="Fira Sans" panose="020B0503050000020004" pitchFamily="34" charset="0"/>
                <a:cs typeface="Arial" panose="020B0604020202020204" pitchFamily="34" charset="0"/>
              </a:rPr>
              <a:t>Phonon Optimized Engineered Materials Center (POEM)</a:t>
            </a:r>
          </a:p>
          <a:p>
            <a:pPr marL="285750" indent="-285750">
              <a:lnSpc>
                <a:spcPct val="150000"/>
              </a:lnSpc>
              <a:buFont typeface="Arial" panose="020B0604020202020204" pitchFamily="34" charset="0"/>
              <a:buChar char="•"/>
            </a:pPr>
            <a:r>
              <a:rPr lang="en-US" sz="1500" b="1" dirty="0">
                <a:solidFill>
                  <a:srgbClr val="003DA5"/>
                </a:solidFill>
                <a:latin typeface="Arial" panose="020B0604020202020204" pitchFamily="34" charset="0"/>
                <a:ea typeface="Fira Sans" panose="020B0503050000020004" pitchFamily="34" charset="0"/>
                <a:cs typeface="Arial" panose="020B0604020202020204" pitchFamily="34" charset="0"/>
              </a:rPr>
              <a:t>Center of Innovative Materials for Energy and Environment (UC-KIMS)</a:t>
            </a:r>
          </a:p>
        </p:txBody>
      </p:sp>
      <p:sp>
        <p:nvSpPr>
          <p:cNvPr id="51" name="Rectangle 50">
            <a:extLst>
              <a:ext uri="{FF2B5EF4-FFF2-40B4-BE49-F238E27FC236}">
                <a16:creationId xmlns:a16="http://schemas.microsoft.com/office/drawing/2014/main" id="{AA102D5B-A99C-B846-B5ED-060F5CCD933E}"/>
              </a:ext>
            </a:extLst>
          </p:cNvPr>
          <p:cNvSpPr/>
          <p:nvPr/>
        </p:nvSpPr>
        <p:spPr>
          <a:xfrm>
            <a:off x="748832" y="4134823"/>
            <a:ext cx="10429881" cy="338554"/>
          </a:xfrm>
          <a:prstGeom prst="rect">
            <a:avLst/>
          </a:prstGeom>
        </p:spPr>
        <p:txBody>
          <a:bodyPr wrap="square">
            <a:spAutoFit/>
          </a:bodyPr>
          <a:lstStyle/>
          <a:p>
            <a:pPr algn="ctr"/>
            <a:r>
              <a:rPr lang="en-US" altLang="en-US" sz="1600" b="1" dirty="0">
                <a:solidFill>
                  <a:srgbClr val="D32A36"/>
                </a:solidFill>
                <a:latin typeface="Arial" panose="020B0604020202020204" pitchFamily="34" charset="0"/>
                <a:cs typeface="Arial" panose="020B0604020202020204" pitchFamily="34" charset="0"/>
              </a:rPr>
              <a:t>More than 30 broad and 600 specific research areas collegewide</a:t>
            </a:r>
          </a:p>
        </p:txBody>
      </p:sp>
    </p:spTree>
    <p:extLst>
      <p:ext uri="{BB962C8B-B14F-4D97-AF65-F5344CB8AC3E}">
        <p14:creationId xmlns:p14="http://schemas.microsoft.com/office/powerpoint/2010/main" val="2129199414"/>
      </p:ext>
    </p:extLst>
  </p:cSld>
  <p:clrMapOvr>
    <a:masterClrMapping/>
  </p:clrMapOvr>
</p:sld>
</file>

<file path=ppt/theme/theme1.xml><?xml version="1.0" encoding="utf-8"?>
<a:theme xmlns:a="http://schemas.openxmlformats.org/drawingml/2006/main" name="UCR-Basi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R-Basic" id="{B1EB9DCA-6722-2F4F-AE2C-40DF00F38B98}" vid="{AA0F1AD8-0441-FC4A-ACBC-EFC826AEB0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20049</TotalTime>
  <Words>3682</Words>
  <Application>Microsoft Macintosh PowerPoint</Application>
  <PresentationFormat>Widescreen</PresentationFormat>
  <Paragraphs>709</Paragraphs>
  <Slides>86</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86</vt:i4>
      </vt:variant>
    </vt:vector>
  </HeadingPairs>
  <TitlesOfParts>
    <vt:vector size="97" baseType="lpstr">
      <vt:lpstr>Arial</vt:lpstr>
      <vt:lpstr>Arial Narrow</vt:lpstr>
      <vt:lpstr>Calibri</vt:lpstr>
      <vt:lpstr>Fira Sans</vt:lpstr>
      <vt:lpstr>Fira Sans Book</vt:lpstr>
      <vt:lpstr>Garamond</vt:lpstr>
      <vt:lpstr>Helvetica</vt:lpstr>
      <vt:lpstr>Tahoma</vt:lpstr>
      <vt:lpstr>Times New Roman</vt:lpstr>
      <vt:lpstr>Wingdings</vt:lpstr>
      <vt:lpstr>UCR-Basic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Students Impact Factor vs. Impact</vt:lpstr>
      <vt:lpstr>Undergraduate Research – Invaluable for Student </vt:lpstr>
      <vt:lpstr>Undergraduate Research – Invaluable for student </vt:lpstr>
      <vt:lpstr>Involvement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Librarians</vt:lpstr>
      <vt:lpstr>Select Useful Library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Fabia Sanz</dc:creator>
  <cp:keywords/>
  <dc:description/>
  <cp:lastModifiedBy>Microsoft Office User</cp:lastModifiedBy>
  <cp:revision>148</cp:revision>
  <dcterms:created xsi:type="dcterms:W3CDTF">2020-04-15T23:29:48Z</dcterms:created>
  <dcterms:modified xsi:type="dcterms:W3CDTF">2022-10-04T23:16:05Z</dcterms:modified>
  <cp:category/>
</cp:coreProperties>
</file>